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8.xml" ContentType="application/vnd.openxmlformats-officedocument.themeOverride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theme/themeOverride9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0.xml" ContentType="application/vnd.openxmlformats-officedocument.themeOverride+xml"/>
  <Override PartName="/ppt/charts/chart27.xml" ContentType="application/vnd.openxmlformats-officedocument.drawingml.chart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theme/themeOverride11.xml" ContentType="application/vnd.openxmlformats-officedocument.themeOverride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sldIdLst>
    <p:sldId id="256" r:id="rId2"/>
    <p:sldId id="270" r:id="rId3"/>
    <p:sldId id="272" r:id="rId4"/>
    <p:sldId id="275" r:id="rId5"/>
    <p:sldId id="274" r:id="rId6"/>
    <p:sldId id="267" r:id="rId7"/>
    <p:sldId id="269" r:id="rId8"/>
    <p:sldId id="266" r:id="rId9"/>
    <p:sldId id="285" r:id="rId10"/>
    <p:sldId id="258" r:id="rId11"/>
    <p:sldId id="276" r:id="rId12"/>
    <p:sldId id="257" r:id="rId13"/>
    <p:sldId id="277" r:id="rId14"/>
    <p:sldId id="287" r:id="rId15"/>
    <p:sldId id="282" r:id="rId16"/>
    <p:sldId id="259" r:id="rId17"/>
    <p:sldId id="288" r:id="rId18"/>
    <p:sldId id="260" r:id="rId19"/>
    <p:sldId id="281" r:id="rId20"/>
    <p:sldId id="289" r:id="rId21"/>
    <p:sldId id="261" r:id="rId22"/>
    <p:sldId id="280" r:id="rId23"/>
    <p:sldId id="290" r:id="rId24"/>
    <p:sldId id="262" r:id="rId25"/>
    <p:sldId id="279" r:id="rId26"/>
    <p:sldId id="291" r:id="rId27"/>
    <p:sldId id="263" r:id="rId28"/>
    <p:sldId id="278" r:id="rId29"/>
    <p:sldId id="292" r:id="rId30"/>
    <p:sldId id="264" r:id="rId31"/>
    <p:sldId id="283" r:id="rId32"/>
    <p:sldId id="284" r:id="rId33"/>
    <p:sldId id="293" r:id="rId34"/>
    <p:sldId id="265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72;&#1073;&#1086;&#1095;&#1072;&#1103;\&#1055;&#1088;&#1077;&#1079;&#1077;&#1085;&#1090;&#1072;&#1094;&#1080;&#1080;\&#1055;&#1088;&#1077;&#1079;&#1077;&#1085;&#1090;&#1072;&#1094;&#1080;&#1103;%2029.11.12\&#1086;&#1073;&#1088;&#1072;&#1073;&#1086;&#1090;&#1072;&#1085;&#1086;\&#1050;&#1086;&#1084;&#1080;&#1090;&#1077;&#1090;%20&#1087;&#1086;%20&#1086;&#1073;&#1088;&#1072;&#1079;&#1086;&#1074;&#1072;&#1085;&#1080;&#110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9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10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11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094670703423201E-2"/>
          <c:y val="1.9187764857140951E-2"/>
          <c:w val="0.91605455041186379"/>
          <c:h val="0.783704157711936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Лист2!$C$3:$H$3</c:f>
              <c:numCache>
                <c:formatCode>#,##0.0;[Red]\-#,##0.0</c:formatCode>
                <c:ptCount val="4"/>
                <c:pt idx="0" formatCode="#,##0.00">
                  <c:v>1563149.7</c:v>
                </c:pt>
                <c:pt idx="1">
                  <c:v>1672825.3</c:v>
                </c:pt>
                <c:pt idx="2">
                  <c:v>1610958.5</c:v>
                </c:pt>
                <c:pt idx="3">
                  <c:v>1459390.6</c:v>
                </c:pt>
              </c:numCache>
            </c:numRef>
          </c:val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Лист2!$C$4:$H$4</c:f>
              <c:numCache>
                <c:formatCode>#,##0.0_ ;[Red]\-#,##0.0\ </c:formatCode>
                <c:ptCount val="4"/>
                <c:pt idx="0">
                  <c:v>659529.6</c:v>
                </c:pt>
                <c:pt idx="1">
                  <c:v>928327.10000000009</c:v>
                </c:pt>
                <c:pt idx="2">
                  <c:v>1015935.6000000001</c:v>
                </c:pt>
                <c:pt idx="3">
                  <c:v>1065468.6000000001</c:v>
                </c:pt>
              </c:numCache>
            </c:numRef>
          </c:val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Лист2!$C$5:$H$5</c:f>
            </c:numRef>
          </c:val>
        </c:ser>
        <c:ser>
          <c:idx val="3"/>
          <c:order val="3"/>
          <c:tx>
            <c:strRef>
              <c:f>Лист2!$B$6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Лист2!$C$6:$H$6</c:f>
            </c:numRef>
          </c:val>
        </c:ser>
        <c:ser>
          <c:idx val="4"/>
          <c:order val="4"/>
          <c:tx>
            <c:strRef>
              <c:f>Лист2!$B$7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Лист2!$C$7:$H$7</c:f>
            </c:numRef>
          </c:val>
        </c:ser>
        <c:ser>
          <c:idx val="5"/>
          <c:order val="5"/>
          <c:tx>
            <c:strRef>
              <c:f>Лист2!$B$8</c:f>
              <c:strCache>
                <c:ptCount val="1"/>
                <c:pt idx="0">
                  <c:v>Налог на доходы физических лиц с доходов,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Лист2!$C$8:$H$8</c:f>
            </c:numRef>
          </c:val>
        </c:ser>
        <c:ser>
          <c:idx val="6"/>
          <c:order val="6"/>
          <c:tx>
            <c:strRef>
              <c:f>Лист2!$B$9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Лист2!$C$9:$H$9</c:f>
            </c:numRef>
          </c:val>
        </c:ser>
        <c:ser>
          <c:idx val="7"/>
          <c:order val="7"/>
          <c:tx>
            <c:strRef>
              <c:f>Лист2!$B$10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Лист2!$C$10:$H$10</c:f>
            </c:numRef>
          </c:val>
        </c:ser>
        <c:ser>
          <c:idx val="8"/>
          <c:order val="8"/>
          <c:tx>
            <c:strRef>
              <c:f>Лист2!$B$11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Лист2!$C$11:$H$11</c:f>
            </c:numRef>
          </c:val>
        </c:ser>
        <c:ser>
          <c:idx val="9"/>
          <c:order val="9"/>
          <c:tx>
            <c:strRef>
              <c:f>Лист2!$B$12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Лист2!$C$12:$H$12</c:f>
            </c:numRef>
          </c:val>
        </c:ser>
        <c:ser>
          <c:idx val="10"/>
          <c:order val="10"/>
          <c:tx>
            <c:strRef>
              <c:f>Лист2!$B$13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Лист2!$C$13:$H$13</c:f>
            </c:numRef>
          </c:val>
        </c:ser>
        <c:ser>
          <c:idx val="11"/>
          <c:order val="11"/>
          <c:tx>
            <c:strRef>
              <c:f>Лист2!$B$14</c:f>
              <c:strCache>
                <c:ptCount val="1"/>
                <c:pt idx="0">
                  <c:v>Налог, взимаемый в виде стоимости патента в связи с применением упрощенной системы налогообложения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Лист2!$C$14:$H$14</c:f>
            </c:numRef>
          </c:val>
        </c:ser>
        <c:ser>
          <c:idx val="12"/>
          <c:order val="12"/>
          <c:tx>
            <c:strRef>
              <c:f>Лист2!$B$15</c:f>
              <c:strCache>
                <c:ptCount val="1"/>
                <c:pt idx="0">
                  <c:v>Минимальный налог, зачисляемый в бюджеты субъектов Российской Федерации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Лист2!$C$15:$H$15</c:f>
            </c:numRef>
          </c:val>
        </c:ser>
        <c:ser>
          <c:idx val="13"/>
          <c:order val="13"/>
          <c:tx>
            <c:strRef>
              <c:f>Лист2!$B$16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Лист2!$C$16:$H$16</c:f>
            </c:numRef>
          </c:val>
        </c:ser>
        <c:ser>
          <c:idx val="14"/>
          <c:order val="14"/>
          <c:tx>
            <c:strRef>
              <c:f>Лист2!$B$17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Лист2!$C$17:$H$17</c:f>
            </c:numRef>
          </c:val>
        </c:ser>
        <c:ser>
          <c:idx val="15"/>
          <c:order val="15"/>
          <c:tx>
            <c:strRef>
              <c:f>Лист2!$B$18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Лист2!$C$18:$H$18</c:f>
            </c:numRef>
          </c:val>
        </c:ser>
        <c:ser>
          <c:idx val="16"/>
          <c:order val="16"/>
          <c:tx>
            <c:strRef>
              <c:f>Лист2!$B$19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Лист2!$C$19:$H$19</c:f>
            </c:numRef>
          </c:val>
        </c:ser>
        <c:ser>
          <c:idx val="17"/>
          <c:order val="17"/>
          <c:tx>
            <c:strRef>
              <c:f>Лист2!$B$20</c:f>
              <c:strCache>
                <c:ptCount val="1"/>
                <c:pt idx="0">
                  <c:v>Транспортный налог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Лист2!$C$20:$H$20</c:f>
            </c:numRef>
          </c:val>
        </c:ser>
        <c:ser>
          <c:idx val="18"/>
          <c:order val="18"/>
          <c:tx>
            <c:strRef>
              <c:f>Лист2!$B$21</c:f>
              <c:strCache>
                <c:ptCount val="1"/>
                <c:pt idx="0">
                  <c:v>Транспортный налог с организаций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Лист2!$C$21:$H$21</c:f>
            </c:numRef>
          </c:val>
        </c:ser>
        <c:ser>
          <c:idx val="19"/>
          <c:order val="19"/>
          <c:tx>
            <c:strRef>
              <c:f>Лист2!$B$22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Лист2!$C$22:$H$22</c:f>
            </c:numRef>
          </c:val>
        </c:ser>
        <c:ser>
          <c:idx val="20"/>
          <c:order val="20"/>
          <c:tx>
            <c:strRef>
              <c:f>Лист2!$B$23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Лист2!$C$23:$H$23</c:f>
            </c:numRef>
          </c:val>
        </c:ser>
        <c:ser>
          <c:idx val="21"/>
          <c:order val="21"/>
          <c:tx>
            <c:strRef>
              <c:f>Лист2!$B$24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Лист2!$C$24:$H$24</c:f>
            </c:numRef>
          </c:val>
        </c:ser>
        <c:ser>
          <c:idx val="22"/>
          <c:order val="22"/>
          <c:tx>
            <c:strRef>
              <c:f>Лист2!$B$25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Лист2!$C$25:$H$25</c:f>
            </c:numRef>
          </c:val>
        </c:ser>
        <c:ser>
          <c:idx val="23"/>
          <c:order val="23"/>
          <c:tx>
            <c:strRef>
              <c:f>Лист2!$B$26</c:f>
              <c:strCache>
                <c:ptCount val="1"/>
                <c:pt idx="0">
                  <c:v>Государственная пошлина за совершение нотариальных действий (за исключением действий, совершаемых консульскими учреждениями Российской Федерации)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Лист2!$C$26:$H$26</c:f>
            </c:numRef>
          </c:val>
        </c:ser>
        <c:ser>
          <c:idx val="24"/>
          <c:order val="24"/>
          <c:tx>
            <c:strRef>
              <c:f>Лист2!$B$27</c:f>
              <c:strCache>
                <c:ptCount val="1"/>
                <c:pt idx="0">
                  <c:v>Государственная пошлина за государственную регистрацию, а также за совершение прочих юридически значимых действий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Лист2!$C$27:$H$27</c:f>
            </c:numRef>
          </c:val>
        </c:ser>
        <c:ser>
          <c:idx val="25"/>
          <c:order val="25"/>
          <c:tx>
            <c:strRef>
              <c:f>Лист2!$B$28</c:f>
              <c:strCache>
                <c:ptCount val="1"/>
                <c:pt idx="0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Лист2!$C$28:$H$28</c:f>
            </c:numRef>
          </c:val>
        </c:ser>
        <c:ser>
          <c:idx val="26"/>
          <c:order val="26"/>
          <c:tx>
            <c:strRef>
              <c:f>Лист2!$B$29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Лист2!$C$29:$H$29</c:f>
              <c:numCache>
                <c:formatCode>#,##0.0_ ;[Red]\-#,##0.0\ </c:formatCode>
                <c:ptCount val="4"/>
                <c:pt idx="0">
                  <c:v>180195</c:v>
                </c:pt>
                <c:pt idx="1">
                  <c:v>326653.71999999997</c:v>
                </c:pt>
                <c:pt idx="2">
                  <c:v>226795.8</c:v>
                </c:pt>
                <c:pt idx="3">
                  <c:v>166942.29500000001</c:v>
                </c:pt>
              </c:numCache>
            </c:numRef>
          </c:val>
        </c:ser>
        <c:ser>
          <c:idx val="27"/>
          <c:order val="27"/>
          <c:tx>
            <c:strRef>
              <c:f>Лист2!$B$30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Лист2!$C$30:$H$30</c:f>
            </c:numRef>
          </c:val>
        </c:ser>
        <c:ser>
          <c:idx val="28"/>
          <c:order val="28"/>
          <c:tx>
            <c:strRef>
              <c:f>Лист2!$B$31</c:f>
              <c:strCache>
                <c:ptCount val="1"/>
                <c:pt idx="0">
                  <c:v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Лист2!$C$31:$H$31</c:f>
            </c:numRef>
          </c:val>
        </c:ser>
        <c:ser>
          <c:idx val="29"/>
          <c:order val="29"/>
          <c:tx>
            <c:strRef>
              <c:f>Лист2!$B$32</c:f>
              <c:strCache>
                <c:ptCount val="1"/>
                <c:pt idx="0">
                  <c:v>Доходы от размещения средств бюджетов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Лист2!$C$32:$H$32</c:f>
            </c:numRef>
          </c:val>
        </c:ser>
        <c:ser>
          <c:idx val="30"/>
          <c:order val="30"/>
          <c:tx>
            <c:strRef>
              <c:f>Лист2!$B$33</c:f>
              <c:strCache>
                <c:ptCount val="1"/>
                <c:pt idx="0">
                  <c:v>Проценты, полученные от предоставления бюджетных кредитов внутри страны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Лист2!$C$33:$H$33</c:f>
            </c:numRef>
          </c:val>
        </c:ser>
        <c:ser>
          <c:idx val="31"/>
          <c:order val="31"/>
          <c:tx>
            <c:strRef>
              <c:f>Лист2!$B$34</c:f>
              <c:strCache>
                <c:ptCount val="1"/>
                <c:pt idx="0">
                  <c:v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Лист2!$C$34:$H$34</c:f>
            </c:numRef>
          </c:val>
        </c:ser>
        <c:ser>
          <c:idx val="32"/>
          <c:order val="32"/>
          <c:tx>
            <c:strRef>
              <c:f>Лист2!$B$35</c:f>
              <c:strCache>
                <c:ptCount val="1"/>
                <c:pt idx="0">
                  <c:v>Платежи от государственных и муниципальных унитарных предприятий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Лист2!$C$35:$H$35</c:f>
            </c:numRef>
          </c:val>
        </c:ser>
        <c:ser>
          <c:idx val="33"/>
          <c:order val="33"/>
          <c:tx>
            <c:strRef>
              <c:f>Лист2!$B$36</c:f>
              <c:strCache>
                <c:ptCount val="1"/>
                <c:pt idx="0">
                  <c:v>Средства, получаемые от передачи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Лист2!$C$36:$H$36</c:f>
            </c:numRef>
          </c:val>
        </c:ser>
        <c:ser>
          <c:idx val="34"/>
          <c:order val="34"/>
          <c:tx>
            <c:strRef>
              <c:f>Лист2!$B$37</c:f>
              <c:strCache>
                <c:ptCount val="1"/>
                <c:pt idx="0">
                  <c:v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Лист2!$C$37:$H$37</c:f>
            </c:numRef>
          </c:val>
        </c:ser>
        <c:ser>
          <c:idx val="35"/>
          <c:order val="35"/>
          <c:tx>
            <c:strRef>
              <c:f>Лист2!$B$38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Лист2!$C$38:$H$38</c:f>
            </c:numRef>
          </c:val>
        </c:ser>
        <c:ser>
          <c:idx val="36"/>
          <c:order val="36"/>
          <c:tx>
            <c:strRef>
              <c:f>Лист2!$B$39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Лист2!$C$39:$H$39</c:f>
            </c:numRef>
          </c:val>
        </c:ser>
        <c:ser>
          <c:idx val="37"/>
          <c:order val="37"/>
          <c:tx>
            <c:strRef>
              <c:f>Лист2!$B$40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Лист2!$C$40:$H$40</c:f>
            </c:numRef>
          </c:val>
        </c:ser>
        <c:ser>
          <c:idx val="38"/>
          <c:order val="38"/>
          <c:tx>
            <c:strRef>
              <c:f>Лист2!$B$41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Лист2!$C$41:$H$41</c:f>
            </c:numRef>
          </c:val>
        </c:ser>
        <c:ser>
          <c:idx val="39"/>
          <c:order val="39"/>
          <c:tx>
            <c:strRef>
              <c:f>Лист2!$B$42</c:f>
              <c:strCache>
                <c:ptCount val="1"/>
                <c:pt idx="0">
                  <c:v>Доходы от реализации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Лист2!$C$42:$H$42</c:f>
            </c:numRef>
          </c:val>
        </c:ser>
        <c:ser>
          <c:idx val="40"/>
          <c:order val="40"/>
          <c:tx>
            <c:strRef>
              <c:f>Лист2!$B$43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основных средств по указанному имуществу)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Лист2!$C$43:$H$43</c:f>
            </c:numRef>
          </c:val>
        </c:ser>
        <c:ser>
          <c:idx val="41"/>
          <c:order val="41"/>
          <c:tx>
            <c:strRef>
              <c:f>Лист2!$B$44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материальных запасов по указанному имуществу)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Лист2!$C$44:$H$44</c:f>
            </c:numRef>
          </c:val>
        </c:ser>
        <c:ser>
          <c:idx val="42"/>
          <c:order val="42"/>
          <c:tx>
            <c:strRef>
              <c:f>Лист2!$B$45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 (за исключением земельных участков бюджетных и автономных учреждений)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Лист2!$C$45:$H$45</c:f>
            </c:numRef>
          </c:val>
        </c:ser>
        <c:ser>
          <c:idx val="43"/>
          <c:order val="43"/>
          <c:tx>
            <c:strRef>
              <c:f>Лист2!$B$46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Лист2!$C$46:$H$46</c:f>
            </c:numRef>
          </c:val>
        </c:ser>
        <c:ser>
          <c:idx val="44"/>
          <c:order val="44"/>
          <c:tx>
            <c:strRef>
              <c:f>Лист2!$B$47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Лист2!$C$47:$H$47</c:f>
            </c:numRef>
          </c:val>
        </c:ser>
        <c:ser>
          <c:idx val="45"/>
          <c:order val="45"/>
          <c:tx>
            <c:strRef>
              <c:f>Лист2!$B$48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Лист2!$C$48:$H$48</c:f>
            </c:numRef>
          </c:val>
        </c:ser>
        <c:ser>
          <c:idx val="46"/>
          <c:order val="46"/>
          <c:tx>
            <c:strRef>
              <c:f>Лист2!$B$49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Лист2!$C$49:$H$49</c:f>
            </c:numRef>
          </c:val>
        </c:ser>
        <c:ser>
          <c:idx val="47"/>
          <c:order val="47"/>
          <c:tx>
            <c:strRef>
              <c:f>Лист2!$B$50</c:f>
              <c:strCache>
                <c:ptCount val="1"/>
                <c:pt idx="0">
                  <c:v>Соглашения с предприятиями ТЭК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Лист2!$C$50:$H$50</c:f>
              <c:numCache>
                <c:formatCode>#,##0.0_ ;[Red]\-#,##0.0\ </c:formatCode>
                <c:ptCount val="4"/>
                <c:pt idx="0">
                  <c:v>227272.5</c:v>
                </c:pt>
                <c:pt idx="1">
                  <c:v>247508.6</c:v>
                </c:pt>
                <c:pt idx="2">
                  <c:v>234950</c:v>
                </c:pt>
                <c:pt idx="3">
                  <c:v>234950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20"/>
        <c:shape val="box"/>
        <c:axId val="73527296"/>
        <c:axId val="73528832"/>
        <c:axId val="0"/>
      </c:bar3DChart>
      <c:catAx>
        <c:axId val="73527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1" i="1"/>
            </a:pPr>
            <a:endParaRPr lang="ru-RU"/>
          </a:p>
        </c:txPr>
        <c:crossAx val="73528832"/>
        <c:crosses val="autoZero"/>
        <c:auto val="1"/>
        <c:lblAlgn val="ctr"/>
        <c:lblOffset val="100"/>
        <c:noMultiLvlLbl val="0"/>
      </c:catAx>
      <c:valAx>
        <c:axId val="7352883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73527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6361066032603532E-3"/>
          <c:y val="0.85918625707402707"/>
          <c:w val="0.99068142296220818"/>
          <c:h val="0.1405602230756952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prst="relaxedInset"/>
      <a:bevelB w="114300" prst="artDeco"/>
    </a:sp3d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73093522365791"/>
          <c:y val="2.5043476889094043E-2"/>
          <c:w val="0.52292447678183462"/>
          <c:h val="0.79965218488724765"/>
        </c:manualLayout>
      </c:layout>
      <c:pieChart>
        <c:varyColors val="1"/>
        <c:ser>
          <c:idx val="0"/>
          <c:order val="0"/>
          <c:spPr>
            <a:solidFill>
              <a:srgbClr val="00B050"/>
            </a:solidFill>
            <a:ln>
              <a:noFill/>
            </a:ln>
            <a:effectLst>
              <a:glow rad="63500">
                <a:schemeClr val="tx1"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63500" h="25400" prst="artDeco"/>
              <a:bevelB w="114300" prst="artDeco"/>
            </a:sp3d>
          </c:spPr>
          <c:explosion val="19"/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glow rad="63500">
                  <a:schemeClr val="tx1">
                    <a:alpha val="40000"/>
                  </a:scheme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63500" h="25400" prst="artDeco"/>
                <a:bevelB w="114300" prst="artDeco"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rgbClr val="00B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7030A0"/>
                  </a:gs>
                </a:gsLst>
                <a:lin ang="5400000" scaled="0"/>
              </a:gradFill>
              <a:ln>
                <a:noFill/>
              </a:ln>
              <a:effectLst>
                <a:glow rad="63500">
                  <a:schemeClr val="tx1">
                    <a:alpha val="40000"/>
                  </a:scheme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63500" h="25400" prst="artDeco"/>
                <a:bevelB w="114300" prst="artDeco"/>
              </a:sp3d>
            </c:spPr>
          </c:dPt>
          <c:dLbls>
            <c:dLbl>
              <c:idx val="0"/>
              <c:layout>
                <c:manualLayout>
                  <c:x val="0.12843198689868907"/>
                  <c:y val="0.204284759247326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835522891257519"/>
                  <c:y val="-0.21299994265457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cat>
          <c:val>
            <c:numRef>
              <c:f>Лист3!$B$14:$C$14</c:f>
              <c:numCache>
                <c:formatCode>#,##0.0</c:formatCode>
                <c:ptCount val="2"/>
                <c:pt idx="0">
                  <c:v>22656.400000000001</c:v>
                </c:pt>
                <c:pt idx="1">
                  <c:v>38825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'2013 год'!$A$5</c:f>
              <c:strCache>
                <c:ptCount val="1"/>
                <c:pt idx="0">
                  <c:v>Комитет по финансам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50000">
                  <a:schemeClr val="accent5"/>
                </a:gs>
                <a:gs pos="100000">
                  <a:srgbClr val="00B050"/>
                </a:gs>
              </a:gsLst>
              <a:lin ang="54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relaxedInset"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4.0942322476346408E-3"/>
                  <c:y val="0.43408676841702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589763301795208E-3"/>
                  <c:y val="0.49460850423233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'2013 год'!$B$1:$C$1</c:f>
              <c:strCache>
                <c:ptCount val="2"/>
                <c:pt idx="0">
                  <c:v>2012г.</c:v>
                </c:pt>
                <c:pt idx="1">
                  <c:v>2013г.</c:v>
                </c:pt>
              </c:strCache>
            </c:strRef>
          </c:cat>
          <c:val>
            <c:numRef>
              <c:f>'2013 год'!$B$5:$C$5</c:f>
              <c:numCache>
                <c:formatCode>#,##0.0</c:formatCode>
                <c:ptCount val="2"/>
                <c:pt idx="0">
                  <c:v>337258.8</c:v>
                </c:pt>
                <c:pt idx="1">
                  <c:v>452582.9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gapDepth val="110"/>
        <c:shape val="pyramid"/>
        <c:axId val="26723456"/>
        <c:axId val="26724992"/>
        <c:axId val="0"/>
      </c:bar3DChart>
      <c:catAx>
        <c:axId val="2672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i="1"/>
            </a:pPr>
            <a:endParaRPr lang="ru-RU"/>
          </a:p>
        </c:txPr>
        <c:crossAx val="26724992"/>
        <c:crosses val="autoZero"/>
        <c:auto val="1"/>
        <c:lblAlgn val="ctr"/>
        <c:lblOffset val="100"/>
        <c:noMultiLvlLbl val="0"/>
      </c:catAx>
      <c:valAx>
        <c:axId val="267249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26723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35599688264227E-2"/>
          <c:y val="0.19401742184577736"/>
          <c:w val="0.87012200023009989"/>
          <c:h val="0.78978939093277878"/>
        </c:manualLayout>
      </c:layout>
      <c:bubbleChart>
        <c:varyColors val="0"/>
        <c:ser>
          <c:idx val="0"/>
          <c:order val="0"/>
          <c:spPr>
            <a:gradFill>
              <a:gsLst>
                <a:gs pos="0">
                  <a:srgbClr val="00B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7030A0"/>
                </a:gs>
              </a:gsLst>
              <a:lin ang="5400000" scaled="0"/>
            </a:gra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1"/>
            <c:spPr>
              <a:gradFill>
                <a:gsLst>
                  <a:gs pos="0">
                    <a:srgbClr val="92D050"/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92D050"/>
                  </a:gs>
                </a:gsLst>
                <a:lin ang="5400000" scaled="0"/>
              </a:gra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"/>
            <c:invertIfNegative val="0"/>
            <c:bubble3D val="1"/>
            <c:spPr>
              <a:gradFill>
                <a:gsLst>
                  <a:gs pos="0">
                    <a:srgbClr val="7030A0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43 </a:t>
                    </a:r>
                    <a:r>
                      <a:rPr lang="ru-RU" smtClean="0"/>
                      <a:t>619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Лист3!$B$13:$C$13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xVal>
          <c:yVal>
            <c:numRef>
              <c:f>Лист3!$B$14:$C$14</c:f>
              <c:numCache>
                <c:formatCode>#,##0.0</c:formatCode>
                <c:ptCount val="2"/>
                <c:pt idx="0">
                  <c:v>33834.1</c:v>
                </c:pt>
                <c:pt idx="1">
                  <c:v>43490</c:v>
                </c:pt>
              </c:numCache>
            </c:numRef>
          </c:yVal>
          <c:bubbleSize>
            <c:numLit>
              <c:formatCode>General</c:formatCode>
              <c:ptCount val="2"/>
              <c:pt idx="0">
                <c:v>1</c:v>
              </c:pt>
              <c:pt idx="1">
                <c:v>1</c:v>
              </c:pt>
            </c:numLit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34766976"/>
        <c:axId val="134768512"/>
      </c:bubbleChart>
      <c:valAx>
        <c:axId val="134766976"/>
        <c:scaling>
          <c:orientation val="minMax"/>
        </c:scaling>
        <c:delete val="1"/>
        <c:axPos val="b"/>
        <c:numFmt formatCode="#,##0" sourceLinked="0"/>
        <c:majorTickMark val="out"/>
        <c:minorTickMark val="none"/>
        <c:tickLblPos val="nextTo"/>
        <c:crossAx val="134768512"/>
        <c:crosses val="autoZero"/>
        <c:crossBetween val="midCat"/>
      </c:valAx>
      <c:valAx>
        <c:axId val="13476851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766976"/>
        <c:crosses val="autoZero"/>
        <c:crossBetween val="midCat"/>
      </c:valAx>
      <c:spPr>
        <a:noFill/>
        <a:ln w="25400">
          <a:noFill/>
        </a:ln>
        <a:effectLst>
          <a:glow rad="228600">
            <a:schemeClr val="tx2">
              <a:lumMod val="60000"/>
              <a:lumOff val="40000"/>
              <a:alpha val="40000"/>
            </a:schemeClr>
          </a:glow>
          <a:outerShdw blurRad="76200" dir="18900000" sy="23000" kx="-1200000" algn="bl" rotWithShape="0">
            <a:prstClr val="black">
              <a:alpha val="20000"/>
            </a:prstClr>
          </a:outerShdw>
        </a:effectLst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875116366380749"/>
          <c:y val="0.15319181838324902"/>
          <c:w val="0.41106854985461383"/>
          <c:h val="0.66041835924517156"/>
        </c:manualLayout>
      </c:layout>
      <c:doughnutChart>
        <c:varyColors val="1"/>
        <c:ser>
          <c:idx val="0"/>
          <c:order val="0"/>
          <c:spPr>
            <a:solidFill>
              <a:srgbClr val="00B050"/>
            </a:solidFill>
            <a:ln>
              <a:noFill/>
            </a:ln>
            <a:effectLst>
              <a:glow rad="63500">
                <a:schemeClr val="tx1"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63500" h="25400" prst="artDeco"/>
              <a:bevelB w="114300" prst="artDeco"/>
            </a:sp3d>
          </c:spPr>
          <c:explosion val="10"/>
          <c:dPt>
            <c:idx val="0"/>
            <c:bubble3D val="0"/>
            <c:spPr>
              <a:gradFill>
                <a:gsLst>
                  <a:gs pos="0">
                    <a:srgbClr val="92D050"/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92D050"/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glow rad="63500">
                  <a:schemeClr val="tx1"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63500" h="25400" prst="artDeco"/>
                <a:bevelB w="114300" prst="artDeco"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rgbClr val="7030A0"/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7030A0"/>
                  </a:gs>
                </a:gsLst>
                <a:lin ang="5400000" scaled="0"/>
              </a:gradFill>
              <a:ln>
                <a:noFill/>
              </a:ln>
              <a:effectLst>
                <a:glow rad="63500">
                  <a:schemeClr val="tx1"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63500" h="25400" prst="artDeco"/>
                <a:bevelB w="114300" prst="artDeco"/>
              </a:sp3d>
            </c:spPr>
          </c:dPt>
          <c:cat>
            <c:strRef>
              <c:f>Лист3!$B$13:$C$13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cat>
          <c:val>
            <c:numRef>
              <c:f>Лист3!$B$14:$C$14</c:f>
              <c:numCache>
                <c:formatCode>#,##0.0</c:formatCode>
                <c:ptCount val="2"/>
                <c:pt idx="0">
                  <c:v>33834.1</c:v>
                </c:pt>
                <c:pt idx="1">
                  <c:v>43490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0"/>
        <c:holeSize val="50"/>
      </c:doughnutChart>
    </c:plotArea>
    <c:legend>
      <c:legendPos val="r"/>
      <c:layout>
        <c:manualLayout>
          <c:xMode val="edge"/>
          <c:yMode val="edge"/>
          <c:x val="3.1928923606189354E-2"/>
          <c:y val="0.84319029506259469"/>
          <c:w val="0.72698077753206281"/>
          <c:h val="0.15561142685653842"/>
        </c:manualLayout>
      </c:layout>
      <c:overlay val="0"/>
      <c:txPr>
        <a:bodyPr/>
        <a:lstStyle/>
        <a:p>
          <a:pPr>
            <a:defRPr sz="3200" b="1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'2013 год'!$A$6</c:f>
              <c:strCache>
                <c:ptCount val="1"/>
                <c:pt idx="0">
                  <c:v>Департамент имущественных, земельных отношений и природопользования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bg1"/>
                </a:gs>
                <a:gs pos="100000">
                  <a:srgbClr val="00B050"/>
                </a:gs>
              </a:gsLst>
              <a:lin ang="54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relaxedInset"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1.3647440825448802E-3"/>
                  <c:y val="0.37772589911213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7237829057182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'2013 год'!$B$1:$C$1</c:f>
              <c:strCache>
                <c:ptCount val="2"/>
                <c:pt idx="0">
                  <c:v>2012г.</c:v>
                </c:pt>
                <c:pt idx="1">
                  <c:v>2013г.</c:v>
                </c:pt>
              </c:strCache>
            </c:strRef>
          </c:cat>
          <c:val>
            <c:numRef>
              <c:f>'2013 год'!$B$6:$C$6</c:f>
              <c:numCache>
                <c:formatCode>#,##0.0</c:formatCode>
                <c:ptCount val="2"/>
                <c:pt idx="0">
                  <c:v>86730.6</c:v>
                </c:pt>
                <c:pt idx="1">
                  <c:v>81480.2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8"/>
        <c:gapDepth val="80"/>
        <c:shape val="box"/>
        <c:axId val="136014848"/>
        <c:axId val="136016640"/>
        <c:axId val="0"/>
      </c:bar3DChart>
      <c:catAx>
        <c:axId val="13601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i="1"/>
            </a:pPr>
            <a:endParaRPr lang="ru-RU"/>
          </a:p>
        </c:txPr>
        <c:crossAx val="136016640"/>
        <c:crosses val="autoZero"/>
        <c:auto val="1"/>
        <c:lblAlgn val="ctr"/>
        <c:lblOffset val="100"/>
        <c:noMultiLvlLbl val="0"/>
      </c:catAx>
      <c:valAx>
        <c:axId val="136016640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136014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17707930581595E-2"/>
          <c:y val="1.5954863898398418E-2"/>
          <c:w val="0.93100133315079436"/>
          <c:h val="0.8831371786025510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50"/>
                </a:gs>
                <a:gs pos="50000">
                  <a:srgbClr val="92D050"/>
                </a:gs>
                <a:gs pos="30000">
                  <a:srgbClr val="002060"/>
                </a:gs>
              </a:gsLst>
              <a:lin ang="13500000" scaled="1"/>
              <a:tileRect/>
            </a:gra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flat">
              <a:bevelT w="152400" h="50800" prst="softRound"/>
              <a:bevelB w="152400" h="50800" prst="softRound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bevelT w="152400" h="50800" prst="softRound"/>
                <a:bevelB w="152400" h="50800" prst="softRound"/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bevelT w="152400" h="50800" prst="softRound"/>
                <a:bevelB w="152400" h="50800" prst="softRound"/>
              </a:sp3d>
            </c:spPr>
          </c:dPt>
          <c:dLbls>
            <c:dLbl>
              <c:idx val="0"/>
              <c:layout>
                <c:manualLayout>
                  <c:x val="-0.22435662792187785"/>
                  <c:y val="-2.09354820039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41828233935636205"/>
                  <c:y val="-1.6854530646668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Лист3!$B$13:$C$13</c:f>
              <c:strCache>
                <c:ptCount val="2"/>
                <c:pt idx="0">
                  <c:v>Проект на 2013 г.</c:v>
                </c:pt>
                <c:pt idx="1">
                  <c:v>2012 г.</c:v>
                </c:pt>
              </c:strCache>
            </c:strRef>
          </c:cat>
          <c:val>
            <c:numRef>
              <c:f>Лист3!$B$14:$C$14</c:f>
              <c:numCache>
                <c:formatCode>#,##0.0</c:formatCode>
                <c:ptCount val="2"/>
                <c:pt idx="0">
                  <c:v>64128.1</c:v>
                </c:pt>
                <c:pt idx="1">
                  <c:v>73953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4"/>
        <c:gapDepth val="126"/>
        <c:shape val="cylinder"/>
        <c:axId val="136345856"/>
        <c:axId val="136359936"/>
        <c:axId val="0"/>
      </c:bar3DChart>
      <c:catAx>
        <c:axId val="136345856"/>
        <c:scaling>
          <c:orientation val="minMax"/>
        </c:scaling>
        <c:delete val="1"/>
        <c:axPos val="l"/>
        <c:majorTickMark val="out"/>
        <c:minorTickMark val="none"/>
        <c:tickLblPos val="nextTo"/>
        <c:crossAx val="136359936"/>
        <c:crosses val="autoZero"/>
        <c:auto val="1"/>
        <c:lblAlgn val="ctr"/>
        <c:lblOffset val="100"/>
        <c:noMultiLvlLbl val="0"/>
      </c:catAx>
      <c:valAx>
        <c:axId val="136359936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0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345856"/>
        <c:crosses val="autoZero"/>
        <c:crossBetween val="between"/>
      </c:valAx>
      <c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view3D>
      <c:rotX val="4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481069258482877"/>
          <c:y val="0"/>
          <c:w val="0.53290370056562697"/>
          <c:h val="0.81670640170661524"/>
        </c:manualLayout>
      </c:layout>
      <c:pie3DChart>
        <c:varyColors val="1"/>
        <c:ser>
          <c:idx val="0"/>
          <c:order val="0"/>
          <c:spPr>
            <a:solidFill>
              <a:srgbClr val="00B050"/>
            </a:solidFill>
            <a:ln>
              <a:noFill/>
            </a:ln>
            <a:effectLst>
              <a:glow rad="63500">
                <a:schemeClr val="tx1"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63500" h="25400" prst="slope"/>
              <a:bevelB prst="slope"/>
            </a:sp3d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glow rad="63500">
                  <a:schemeClr val="tx1">
                    <a:alpha val="40000"/>
                  </a:schemeClr>
                </a:glow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63500" h="25400" prst="slope"/>
                <a:bevelB prst="slope"/>
              </a:sp3d>
            </c:spPr>
          </c:dPt>
          <c:dPt>
            <c:idx val="1"/>
            <c:bubble3D val="0"/>
            <c:explosion val="24"/>
          </c:dPt>
          <c:cat>
            <c:strRef>
              <c:f>Лист3!$B$13:$C$13</c:f>
              <c:strCache>
                <c:ptCount val="2"/>
                <c:pt idx="0">
                  <c:v>2012 г.</c:v>
                </c:pt>
                <c:pt idx="1">
                  <c:v>Проект на 2013 г.</c:v>
                </c:pt>
              </c:strCache>
            </c:strRef>
          </c:cat>
          <c:val>
            <c:numRef>
              <c:f>Лист3!$B$14:$C$14</c:f>
              <c:numCache>
                <c:formatCode>#,##0.0</c:formatCode>
                <c:ptCount val="2"/>
                <c:pt idx="0">
                  <c:v>73953</c:v>
                </c:pt>
                <c:pt idx="1">
                  <c:v>64128.1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3862824765502247"/>
          <c:y val="0.72103549012967372"/>
          <c:w val="0.62698619567300828"/>
          <c:h val="0.24321523863179584"/>
        </c:manualLayout>
      </c:layout>
      <c:overlay val="0"/>
      <c:txPr>
        <a:bodyPr/>
        <a:lstStyle/>
        <a:p>
          <a:pPr>
            <a:defRPr sz="2800" b="1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76200" dist="12700" dir="8100000" sy="-23000" kx="800400" algn="br" rotWithShape="0">
        <a:prstClr val="black">
          <a:alpha val="20000"/>
        </a:prstClr>
      </a:outerShdw>
    </a:effectLst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'2013 год'!$A$7</c:f>
              <c:strCache>
                <c:ptCount val="1"/>
                <c:pt idx="0">
                  <c:v>Комитет образования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1.3647440825448802E-3"/>
                  <c:y val="0.26921721223048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942322476346408E-3"/>
                  <c:y val="0.37421083879707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'2013 год'!$B$1:$C$1</c:f>
              <c:strCache>
                <c:ptCount val="2"/>
                <c:pt idx="0">
                  <c:v>2012г.</c:v>
                </c:pt>
                <c:pt idx="1">
                  <c:v>2013г.</c:v>
                </c:pt>
              </c:strCache>
            </c:strRef>
          </c:cat>
          <c:val>
            <c:numRef>
              <c:f>'2013 год'!$B$7:$C$7</c:f>
              <c:numCache>
                <c:formatCode>#,##0.0</c:formatCode>
                <c:ptCount val="2"/>
                <c:pt idx="0">
                  <c:v>884745.3</c:v>
                </c:pt>
                <c:pt idx="1">
                  <c:v>1239325.5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gapDepth val="80"/>
        <c:shape val="box"/>
        <c:axId val="137429376"/>
        <c:axId val="137430912"/>
        <c:axId val="0"/>
      </c:bar3DChart>
      <c:catAx>
        <c:axId val="13742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i="1"/>
            </a:pPr>
            <a:endParaRPr lang="ru-RU"/>
          </a:p>
        </c:txPr>
        <c:crossAx val="137430912"/>
        <c:crosses val="autoZero"/>
        <c:auto val="1"/>
        <c:lblAlgn val="ctr"/>
        <c:lblOffset val="100"/>
        <c:noMultiLvlLbl val="0"/>
      </c:catAx>
      <c:valAx>
        <c:axId val="1374309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13742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view3D>
      <c:rotX val="1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6363709183269617"/>
          <c:y val="4.7970261086938824E-2"/>
          <c:w val="0.36405629018811153"/>
          <c:h val="0.8309159771657244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>
              <a:glow rad="63500">
                <a:schemeClr val="tx1"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63500" h="25400" prst="slope"/>
              <a:bevelB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glow rad="63500">
                  <a:schemeClr val="tx1">
                    <a:alpha val="40000"/>
                  </a:schemeClr>
                </a:glow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63500" h="25400" prst="slope"/>
                <a:bevelB prst="slope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glow rad="63500">
                  <a:schemeClr val="tx1">
                    <a:alpha val="40000"/>
                  </a:schemeClr>
                </a:glow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63500" h="25400" prst="slope"/>
                <a:bevelB prst="slope"/>
              </a:sp3d>
            </c:spPr>
          </c:dPt>
          <c:cat>
            <c:strRef>
              <c:f>Лист3!$B$13:$C$13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cat>
          <c:val>
            <c:numRef>
              <c:f>Лист3!$B$14:$C$14</c:f>
              <c:numCache>
                <c:formatCode>#,##0.0</c:formatCode>
                <c:ptCount val="2"/>
                <c:pt idx="0">
                  <c:v>332209</c:v>
                </c:pt>
                <c:pt idx="1">
                  <c:v>600707.19999999995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4"/>
        <c:gapDepth val="158"/>
        <c:shape val="cylinder"/>
        <c:axId val="136215552"/>
        <c:axId val="137499392"/>
        <c:axId val="0"/>
      </c:bar3DChart>
      <c:catAx>
        <c:axId val="136215552"/>
        <c:scaling>
          <c:orientation val="minMax"/>
        </c:scaling>
        <c:delete val="1"/>
        <c:axPos val="b"/>
        <c:majorTickMark val="out"/>
        <c:minorTickMark val="none"/>
        <c:tickLblPos val="nextTo"/>
        <c:crossAx val="137499392"/>
        <c:crosses val="autoZero"/>
        <c:auto val="1"/>
        <c:lblAlgn val="ctr"/>
        <c:lblOffset val="100"/>
        <c:noMultiLvlLbl val="0"/>
      </c:catAx>
      <c:valAx>
        <c:axId val="137499392"/>
        <c:scaling>
          <c:orientation val="minMax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136215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8111210856932121"/>
          <c:w val="0.9397351844669366"/>
          <c:h val="0.11669507854495426"/>
        </c:manualLayout>
      </c:layout>
      <c:overlay val="0"/>
      <c:txPr>
        <a:bodyPr/>
        <a:lstStyle/>
        <a:p>
          <a:pPr>
            <a:defRPr sz="3600" b="1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017707930581595E-2"/>
          <c:y val="1.5954863898398418E-2"/>
          <c:w val="0.93100133315079436"/>
          <c:h val="0.88313717860255103"/>
        </c:manualLayout>
      </c:layout>
      <c:doughnutChart>
        <c:varyColors val="1"/>
        <c:ser>
          <c:idx val="0"/>
          <c:order val="0"/>
          <c:spPr>
            <a:gradFill>
              <a:gsLst>
                <a:gs pos="0">
                  <a:srgbClr val="00B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7030A0"/>
                </a:gs>
              </a:gsLst>
              <a:lin ang="5400000" scaled="0"/>
            </a:gra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metal">
              <a:bevelT prst="slope"/>
              <a:bevelB prst="slope"/>
            </a:sp3d>
          </c:spPr>
          <c:explosion val="10"/>
          <c:dPt>
            <c:idx val="0"/>
            <c:bubble3D val="0"/>
            <c:spPr>
              <a:solidFill>
                <a:srgbClr val="92D05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metal">
                <a:bevelT prst="slope"/>
                <a:bevelB prst="slope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metal">
                <a:bevelT prst="slope"/>
                <a:bevelB prst="slope"/>
              </a:sp3d>
            </c:spPr>
          </c:dPt>
          <c:dLbls>
            <c:dLbl>
              <c:idx val="0"/>
              <c:layout>
                <c:manualLayout>
                  <c:x val="1.3651877133105802E-3"/>
                  <c:y val="-4.2247486688184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964231006960306E-3"/>
                  <c:y val="-2.9288213646923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'[Комитет по образованию.xlsx]Лист3'!$B$13:$C$13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cat>
          <c:val>
            <c:numRef>
              <c:f>'[Комитет по образованию.xlsx]Лист3'!$B$14:$C$14</c:f>
              <c:numCache>
                <c:formatCode>#,##0.0</c:formatCode>
                <c:ptCount val="2"/>
                <c:pt idx="0">
                  <c:v>332209</c:v>
                </c:pt>
                <c:pt idx="1">
                  <c:v>558083.5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  <c:holeSize val="50"/>
      </c:doughnutChart>
      <c:spPr>
        <a:effectLst/>
      </c:spPr>
    </c:plotArea>
    <c:plotVisOnly val="1"/>
    <c:dispBlanksAs val="gap"/>
    <c:showDLblsOverMax val="0"/>
  </c:chart>
  <c:spPr>
    <a:noFill/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094670703423201E-2"/>
          <c:y val="1.9187764857140951E-2"/>
          <c:w val="0.91605455041186379"/>
          <c:h val="0.783704157711936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1.66666666666666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-1.0299573224613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1.2359487869535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33333333333332E-2"/>
                  <c:y val="-3.7078463608607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Лист3!$C$3:$H$3</c:f>
              <c:numCache>
                <c:formatCode>#,##0.0_ ;[Red]\-#,##0.0\ </c:formatCode>
                <c:ptCount val="4"/>
                <c:pt idx="0">
                  <c:v>659529.6</c:v>
                </c:pt>
                <c:pt idx="1">
                  <c:v>928327.10000000009</c:v>
                </c:pt>
                <c:pt idx="2">
                  <c:v>1015935.6000000001</c:v>
                </c:pt>
                <c:pt idx="3">
                  <c:v>1065468.6000000001</c:v>
                </c:pt>
              </c:numCache>
            </c:numRef>
          </c:val>
        </c:ser>
        <c:ser>
          <c:idx val="1"/>
          <c:order val="1"/>
          <c:tx>
            <c:strRef>
              <c:f>Лист3!$B$4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Лист3!$C$4:$H$4</c:f>
            </c:numRef>
          </c:val>
          <c:shape val="box"/>
        </c:ser>
        <c:ser>
          <c:idx val="2"/>
          <c:order val="2"/>
          <c:tx>
            <c:strRef>
              <c:f>Лист3!$B$5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Лист3!$C$5:$H$5</c:f>
            </c:numRef>
          </c:val>
          <c:shape val="box"/>
        </c:ser>
        <c:ser>
          <c:idx val="3"/>
          <c:order val="3"/>
          <c:tx>
            <c:strRef>
              <c:f>Лист3!$B$6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Лист3!$C$6:$H$6</c:f>
            </c:numRef>
          </c:val>
          <c:shape val="box"/>
        </c:ser>
        <c:ser>
          <c:idx val="4"/>
          <c:order val="4"/>
          <c:tx>
            <c:strRef>
              <c:f>Лист3!$B$7</c:f>
              <c:strCache>
                <c:ptCount val="1"/>
                <c:pt idx="0">
                  <c:v>Налог на доходы физических лиц с доходов,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Лист3!$C$7:$H$7</c:f>
            </c:numRef>
          </c:val>
          <c:shape val="box"/>
        </c:ser>
        <c:ser>
          <c:idx val="5"/>
          <c:order val="5"/>
          <c:tx>
            <c:strRef>
              <c:f>Лист3!$B$8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Лист3!$C$8:$H$8</c:f>
            </c:numRef>
          </c:val>
          <c:shape val="box"/>
        </c:ser>
        <c:ser>
          <c:idx val="6"/>
          <c:order val="6"/>
          <c:tx>
            <c:strRef>
              <c:f>Лист3!$B$9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Лист3!$C$9:$H$9</c:f>
            </c:numRef>
          </c:val>
          <c:shape val="box"/>
        </c:ser>
        <c:ser>
          <c:idx val="7"/>
          <c:order val="7"/>
          <c:tx>
            <c:strRef>
              <c:f>Лист3!$B$10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Лист3!$C$10:$H$10</c:f>
            </c:numRef>
          </c:val>
          <c:shape val="box"/>
        </c:ser>
        <c:ser>
          <c:idx val="8"/>
          <c:order val="8"/>
          <c:tx>
            <c:strRef>
              <c:f>Лист3!$B$11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Лист3!$C$11:$H$11</c:f>
            </c:numRef>
          </c:val>
          <c:shape val="box"/>
        </c:ser>
        <c:ser>
          <c:idx val="9"/>
          <c:order val="9"/>
          <c:tx>
            <c:strRef>
              <c:f>Лист3!$B$12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Лист3!$C$12:$H$12</c:f>
            </c:numRef>
          </c:val>
          <c:shape val="box"/>
        </c:ser>
        <c:ser>
          <c:idx val="10"/>
          <c:order val="10"/>
          <c:tx>
            <c:strRef>
              <c:f>Лист3!$B$13</c:f>
              <c:strCache>
                <c:ptCount val="1"/>
                <c:pt idx="0">
                  <c:v>Налог, взимаемый в виде стоимости патента в связи с применением упрощенной системы налогообложения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Лист3!$C$13:$H$13</c:f>
            </c:numRef>
          </c:val>
          <c:shape val="box"/>
        </c:ser>
        <c:ser>
          <c:idx val="11"/>
          <c:order val="11"/>
          <c:tx>
            <c:strRef>
              <c:f>Лист3!$B$14</c:f>
              <c:strCache>
                <c:ptCount val="1"/>
                <c:pt idx="0">
                  <c:v>Минимальный налог, зачисляемый в бюджеты субъектов Российской Федерации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Лист3!$C$14:$H$14</c:f>
            </c:numRef>
          </c:val>
          <c:shape val="box"/>
        </c:ser>
        <c:ser>
          <c:idx val="12"/>
          <c:order val="12"/>
          <c:tx>
            <c:strRef>
              <c:f>Лист3!$B$15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Лист3!$C$15:$H$15</c:f>
            </c:numRef>
          </c:val>
          <c:shape val="box"/>
        </c:ser>
        <c:ser>
          <c:idx val="13"/>
          <c:order val="13"/>
          <c:tx>
            <c:strRef>
              <c:f>Лист3!$B$16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Лист3!$C$16:$H$16</c:f>
            </c:numRef>
          </c:val>
          <c:shape val="box"/>
        </c:ser>
        <c:ser>
          <c:idx val="14"/>
          <c:order val="14"/>
          <c:tx>
            <c:strRef>
              <c:f>Лист3!$B$17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Лист3!$C$17:$H$17</c:f>
            </c:numRef>
          </c:val>
          <c:shape val="box"/>
        </c:ser>
        <c:ser>
          <c:idx val="15"/>
          <c:order val="15"/>
          <c:tx>
            <c:strRef>
              <c:f>Лист3!$B$18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Лист3!$C$18:$H$18</c:f>
            </c:numRef>
          </c:val>
          <c:shape val="box"/>
        </c:ser>
        <c:ser>
          <c:idx val="16"/>
          <c:order val="16"/>
          <c:tx>
            <c:strRef>
              <c:f>Лист3!$B$19</c:f>
              <c:strCache>
                <c:ptCount val="1"/>
                <c:pt idx="0">
                  <c:v>Транспортный налог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Лист3!$C$19:$H$19</c:f>
            </c:numRef>
          </c:val>
          <c:shape val="box"/>
        </c:ser>
        <c:ser>
          <c:idx val="17"/>
          <c:order val="17"/>
          <c:tx>
            <c:strRef>
              <c:f>Лист3!$B$20</c:f>
              <c:strCache>
                <c:ptCount val="1"/>
                <c:pt idx="0">
                  <c:v>Транспортный налог с организаций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Лист3!$C$20:$H$20</c:f>
            </c:numRef>
          </c:val>
          <c:shape val="box"/>
        </c:ser>
        <c:ser>
          <c:idx val="18"/>
          <c:order val="18"/>
          <c:tx>
            <c:strRef>
              <c:f>Лист3!$B$21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Лист3!$C$21:$H$21</c:f>
            </c:numRef>
          </c:val>
          <c:shape val="box"/>
        </c:ser>
        <c:ser>
          <c:idx val="19"/>
          <c:order val="19"/>
          <c:tx>
            <c:strRef>
              <c:f>Лист3!$B$22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Лист3!$C$22:$H$22</c:f>
            </c:numRef>
          </c:val>
          <c:shape val="box"/>
        </c:ser>
        <c:ser>
          <c:idx val="20"/>
          <c:order val="20"/>
          <c:tx>
            <c:strRef>
              <c:f>Лист3!$B$23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Лист3!$C$23:$H$23</c:f>
            </c:numRef>
          </c:val>
          <c:shape val="box"/>
        </c:ser>
        <c:ser>
          <c:idx val="21"/>
          <c:order val="21"/>
          <c:tx>
            <c:strRef>
              <c:f>Лист3!$B$24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Лист3!$C$24:$H$24</c:f>
            </c:numRef>
          </c:val>
          <c:shape val="box"/>
        </c:ser>
        <c:ser>
          <c:idx val="22"/>
          <c:order val="22"/>
          <c:tx>
            <c:strRef>
              <c:f>Лист3!$B$25</c:f>
              <c:strCache>
                <c:ptCount val="1"/>
                <c:pt idx="0">
                  <c:v>Государственная пошлина за совершение нотариальных действий (за исключением действий, совершаемых консульскими учреждениями Российской Федерации)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Лист3!$C$25:$H$25</c:f>
            </c:numRef>
          </c:val>
          <c:shape val="box"/>
        </c:ser>
        <c:ser>
          <c:idx val="23"/>
          <c:order val="23"/>
          <c:tx>
            <c:strRef>
              <c:f>Лист3!$B$26</c:f>
              <c:strCache>
                <c:ptCount val="1"/>
                <c:pt idx="0">
                  <c:v>Государственная пошлина за государственную регистрацию, а также за совершение прочих юридически значимых действий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Лист3!$C$26:$H$26</c:f>
            </c:numRef>
          </c:val>
          <c:shape val="box"/>
        </c:ser>
        <c:ser>
          <c:idx val="24"/>
          <c:order val="24"/>
          <c:tx>
            <c:strRef>
              <c:f>Лист3!$B$27</c:f>
              <c:strCache>
                <c:ptCount val="1"/>
                <c:pt idx="0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Лист3!$C$27:$H$27</c:f>
            </c:numRef>
          </c:val>
          <c:shape val="box"/>
        </c:ser>
        <c:ser>
          <c:idx val="25"/>
          <c:order val="25"/>
          <c:tx>
            <c:strRef>
              <c:f>Лист3!$B$28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dkEdge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1.66666666666666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55555555555554E-2"/>
                  <c:y val="4.1198292898451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33333333333332E-2"/>
                  <c:y val="-4.1198292898452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Лист3!$C$28:$H$28</c:f>
              <c:numCache>
                <c:formatCode>#,##0.0_ ;[Red]\-#,##0.0\ </c:formatCode>
                <c:ptCount val="4"/>
                <c:pt idx="0">
                  <c:v>180195</c:v>
                </c:pt>
                <c:pt idx="1">
                  <c:v>326653.71999999997</c:v>
                </c:pt>
                <c:pt idx="2">
                  <c:v>226795.8</c:v>
                </c:pt>
                <c:pt idx="3">
                  <c:v>166942.29500000001</c:v>
                </c:pt>
              </c:numCache>
            </c:numRef>
          </c:val>
        </c:ser>
        <c:ser>
          <c:idx val="26"/>
          <c:order val="26"/>
          <c:tx>
            <c:strRef>
              <c:f>Лист3!$B$29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Лист3!$C$29:$H$29</c:f>
            </c:numRef>
          </c:val>
          <c:shape val="box"/>
        </c:ser>
        <c:ser>
          <c:idx val="27"/>
          <c:order val="27"/>
          <c:tx>
            <c:strRef>
              <c:f>Лист3!$B$30</c:f>
              <c:strCache>
                <c:ptCount val="1"/>
                <c:pt idx="0">
                  <c:v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Лист3!$C$30:$H$30</c:f>
            </c:numRef>
          </c:val>
          <c:shape val="box"/>
        </c:ser>
        <c:ser>
          <c:idx val="28"/>
          <c:order val="28"/>
          <c:tx>
            <c:strRef>
              <c:f>Лист3!$B$31</c:f>
              <c:strCache>
                <c:ptCount val="1"/>
                <c:pt idx="0">
                  <c:v>Доходы от размещения средств бюджетов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Лист3!$C$31:$H$31</c:f>
            </c:numRef>
          </c:val>
          <c:shape val="box"/>
        </c:ser>
        <c:ser>
          <c:idx val="29"/>
          <c:order val="29"/>
          <c:tx>
            <c:strRef>
              <c:f>Лист3!$B$32</c:f>
              <c:strCache>
                <c:ptCount val="1"/>
                <c:pt idx="0">
                  <c:v>Проценты, полученные от предоставления бюджетных кредитов внутри страны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Лист3!$C$32:$H$32</c:f>
            </c:numRef>
          </c:val>
          <c:shape val="box"/>
        </c:ser>
        <c:ser>
          <c:idx val="30"/>
          <c:order val="30"/>
          <c:tx>
            <c:strRef>
              <c:f>Лист3!$B$33</c:f>
              <c:strCache>
                <c:ptCount val="1"/>
                <c:pt idx="0">
                  <c:v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Лист3!$C$33:$H$33</c:f>
            </c:numRef>
          </c:val>
          <c:shape val="box"/>
        </c:ser>
        <c:ser>
          <c:idx val="31"/>
          <c:order val="31"/>
          <c:tx>
            <c:strRef>
              <c:f>Лист3!$B$34</c:f>
              <c:strCache>
                <c:ptCount val="1"/>
                <c:pt idx="0">
                  <c:v>Платежи от государственных и муниципальных унитарных предприятий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Лист3!$C$34:$H$34</c:f>
            </c:numRef>
          </c:val>
          <c:shape val="box"/>
        </c:ser>
        <c:ser>
          <c:idx val="32"/>
          <c:order val="32"/>
          <c:tx>
            <c:strRef>
              <c:f>Лист3!$B$35</c:f>
              <c:strCache>
                <c:ptCount val="1"/>
                <c:pt idx="0">
                  <c:v>Средства, получаемые от передачи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Лист3!$C$35:$H$35</c:f>
            </c:numRef>
          </c:val>
          <c:shape val="box"/>
        </c:ser>
        <c:ser>
          <c:idx val="33"/>
          <c:order val="33"/>
          <c:tx>
            <c:strRef>
              <c:f>Лист3!$B$36</c:f>
              <c:strCache>
                <c:ptCount val="1"/>
                <c:pt idx="0">
                  <c:v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Лист3!$C$36:$H$36</c:f>
            </c:numRef>
          </c:val>
          <c:shape val="box"/>
        </c:ser>
        <c:ser>
          <c:idx val="34"/>
          <c:order val="34"/>
          <c:tx>
            <c:strRef>
              <c:f>Лист3!$B$37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Лист3!$C$37:$H$37</c:f>
            </c:numRef>
          </c:val>
          <c:shape val="box"/>
        </c:ser>
        <c:ser>
          <c:idx val="35"/>
          <c:order val="35"/>
          <c:tx>
            <c:strRef>
              <c:f>Лист3!$B$38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Лист3!$C$38:$H$38</c:f>
            </c:numRef>
          </c:val>
          <c:shape val="box"/>
        </c:ser>
        <c:ser>
          <c:idx val="36"/>
          <c:order val="36"/>
          <c:tx>
            <c:strRef>
              <c:f>Лист3!$B$39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Лист3!$C$39:$H$39</c:f>
            </c:numRef>
          </c:val>
          <c:shape val="box"/>
        </c:ser>
        <c:ser>
          <c:idx val="37"/>
          <c:order val="37"/>
          <c:tx>
            <c:strRef>
              <c:f>Лист3!$B$40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Лист3!$C$40:$H$40</c:f>
            </c:numRef>
          </c:val>
          <c:shape val="box"/>
        </c:ser>
        <c:ser>
          <c:idx val="38"/>
          <c:order val="38"/>
          <c:tx>
            <c:strRef>
              <c:f>Лист3!$B$41</c:f>
              <c:strCache>
                <c:ptCount val="1"/>
                <c:pt idx="0">
                  <c:v>Доходы от реализации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Лист3!$C$41:$H$41</c:f>
            </c:numRef>
          </c:val>
          <c:shape val="box"/>
        </c:ser>
        <c:ser>
          <c:idx val="39"/>
          <c:order val="39"/>
          <c:tx>
            <c:strRef>
              <c:f>Лист3!$B$42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основных средств по указанному имуществу)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Лист3!$C$42:$H$42</c:f>
            </c:numRef>
          </c:val>
          <c:shape val="box"/>
        </c:ser>
        <c:ser>
          <c:idx val="40"/>
          <c:order val="40"/>
          <c:tx>
            <c:strRef>
              <c:f>Лист3!$B$43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материальных запасов по указанному имуществу)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Лист3!$C$43:$H$43</c:f>
            </c:numRef>
          </c:val>
          <c:shape val="box"/>
        </c:ser>
        <c:ser>
          <c:idx val="41"/>
          <c:order val="41"/>
          <c:tx>
            <c:strRef>
              <c:f>Лист3!$B$44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 (за исключением земельных участков бюджетных и автономных учреждений)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Лист3!$C$44:$H$44</c:f>
            </c:numRef>
          </c:val>
          <c:shape val="box"/>
        </c:ser>
        <c:ser>
          <c:idx val="42"/>
          <c:order val="42"/>
          <c:tx>
            <c:strRef>
              <c:f>Лист3!$B$45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Лист3!$C$45:$H$45</c:f>
            </c:numRef>
          </c:val>
          <c:shape val="box"/>
        </c:ser>
        <c:ser>
          <c:idx val="43"/>
          <c:order val="43"/>
          <c:tx>
            <c:strRef>
              <c:f>Лист3!$B$46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Лист3!$C$46:$H$46</c:f>
            </c:numRef>
          </c:val>
          <c:shape val="box"/>
        </c:ser>
        <c:ser>
          <c:idx val="44"/>
          <c:order val="44"/>
          <c:tx>
            <c:strRef>
              <c:f>Лист3!$B$47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Лист3!$C$47:$H$47</c:f>
            </c:numRef>
          </c:val>
          <c:shape val="box"/>
        </c:ser>
        <c:ser>
          <c:idx val="45"/>
          <c:order val="45"/>
          <c:tx>
            <c:strRef>
              <c:f>Лист3!$B$48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Лист3!$C$48:$H$48</c:f>
            </c:numRef>
          </c:val>
          <c:shape val="box"/>
        </c:ser>
        <c:ser>
          <c:idx val="46"/>
          <c:order val="46"/>
          <c:tx>
            <c:strRef>
              <c:f>Лист3!$B$49</c:f>
              <c:strCache>
                <c:ptCount val="1"/>
                <c:pt idx="0">
                  <c:v>Соглашения с предприятиями ТЭК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dkEdge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55555555555554E-2"/>
                  <c:y val="-6.1797439347678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99E-2"/>
                  <c:y val="-6.1797439347678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t" anchorCtr="1"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Лист3!$C$2:$H$2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Лист3!$C$49:$H$49</c:f>
              <c:numCache>
                <c:formatCode>#,##0.0_ ;[Red]\-#,##0.0\ </c:formatCode>
                <c:ptCount val="4"/>
                <c:pt idx="0">
                  <c:v>227272.5</c:v>
                </c:pt>
                <c:pt idx="1">
                  <c:v>247508.6</c:v>
                </c:pt>
                <c:pt idx="2">
                  <c:v>234950</c:v>
                </c:pt>
                <c:pt idx="3">
                  <c:v>234950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00"/>
        <c:shape val="cylinder"/>
        <c:axId val="91320320"/>
        <c:axId val="91321856"/>
        <c:axId val="0"/>
      </c:bar3DChart>
      <c:catAx>
        <c:axId val="9132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i="1"/>
            </a:pPr>
            <a:endParaRPr lang="ru-RU"/>
          </a:p>
        </c:txPr>
        <c:crossAx val="91321856"/>
        <c:crosses val="autoZero"/>
        <c:auto val="1"/>
        <c:lblAlgn val="ctr"/>
        <c:lblOffset val="100"/>
        <c:noMultiLvlLbl val="0"/>
      </c:catAx>
      <c:valAx>
        <c:axId val="9132185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9132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472659667541559E-3"/>
          <c:y val="0.87313874846004336"/>
          <c:w val="0.99529243219597552"/>
          <c:h val="0.12686125153995659"/>
        </c:manualLayout>
      </c:layout>
      <c:overlay val="0"/>
      <c:txPr>
        <a:bodyPr/>
        <a:lstStyle/>
        <a:p>
          <a:pPr>
            <a:defRPr sz="2000" b="0" i="1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prst="relaxedInset"/>
      <a:bevelB w="114300" prst="artDeco"/>
    </a:sp3d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'2013 год'!$A$8</c:f>
              <c:strCache>
                <c:ptCount val="1"/>
                <c:pt idx="0">
                  <c:v>Комитет по культуре, молодежной политике, физкультуре и спорту</c:v>
                </c:pt>
              </c:strCache>
            </c:strRef>
          </c:tx>
          <c:spPr>
            <a:gradFill>
              <a:gsLst>
                <a:gs pos="0">
                  <a:schemeClr val="accent4"/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1.2282696742903922E-2"/>
                  <c:y val="-4.1740771421251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12184907993682E-2"/>
                  <c:y val="-2.022392220615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'2013 год'!$B$1:$C$1</c:f>
              <c:strCache>
                <c:ptCount val="2"/>
                <c:pt idx="0">
                  <c:v>2012г.</c:v>
                </c:pt>
                <c:pt idx="1">
                  <c:v>2013г.</c:v>
                </c:pt>
              </c:strCache>
            </c:strRef>
          </c:cat>
          <c:val>
            <c:numRef>
              <c:f>'2013 год'!$B$8:$C$8</c:f>
              <c:numCache>
                <c:formatCode>#,##0.0</c:formatCode>
                <c:ptCount val="2"/>
                <c:pt idx="0">
                  <c:v>53527.4</c:v>
                </c:pt>
                <c:pt idx="1">
                  <c:v>121866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8"/>
        <c:gapDepth val="80"/>
        <c:shape val="cylinder"/>
        <c:axId val="35915264"/>
        <c:axId val="35916800"/>
        <c:axId val="0"/>
      </c:bar3DChart>
      <c:catAx>
        <c:axId val="359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i="1"/>
            </a:pPr>
            <a:endParaRPr lang="ru-RU"/>
          </a:p>
        </c:txPr>
        <c:crossAx val="35916800"/>
        <c:crosses val="autoZero"/>
        <c:auto val="1"/>
        <c:lblAlgn val="ctr"/>
        <c:lblOffset val="100"/>
        <c:noMultiLvlLbl val="0"/>
      </c:catAx>
      <c:valAx>
        <c:axId val="359168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35915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view3D>
      <c:rotX val="1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5060528661275598"/>
          <c:y val="2.5043476889094043E-2"/>
          <c:w val="0.43108153314848552"/>
          <c:h val="0.7996521848872476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>
              <a:glow rad="63500">
                <a:schemeClr val="tx1"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63500" h="25400" prst="slope"/>
              <a:bevelB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glow rad="63500">
                  <a:schemeClr val="tx1">
                    <a:alpha val="40000"/>
                  </a:schemeClr>
                </a:glow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63500" h="25400" prst="slope"/>
                <a:bevelB prst="slope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glow rad="63500">
                  <a:schemeClr val="tx1">
                    <a:alpha val="40000"/>
                  </a:schemeClr>
                </a:glow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63500" h="25400" prst="slope"/>
                <a:bevelB prst="slope"/>
              </a:sp3d>
            </c:spPr>
          </c:dPt>
          <c:cat>
            <c:strRef>
              <c:f>Лист3!$B$13:$C$13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cat>
          <c:val>
            <c:numRef>
              <c:f>Лист3!$B$14:$C$14</c:f>
              <c:numCache>
                <c:formatCode>#,##0.0</c:formatCode>
                <c:ptCount val="2"/>
                <c:pt idx="0">
                  <c:v>50649.4</c:v>
                </c:pt>
                <c:pt idx="1">
                  <c:v>133519.20000000001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gapDepth val="0"/>
        <c:shape val="cone"/>
        <c:axId val="74474624"/>
        <c:axId val="74476160"/>
        <c:axId val="0"/>
      </c:bar3DChart>
      <c:catAx>
        <c:axId val="74474624"/>
        <c:scaling>
          <c:orientation val="minMax"/>
        </c:scaling>
        <c:delete val="1"/>
        <c:axPos val="b"/>
        <c:majorTickMark val="out"/>
        <c:minorTickMark val="none"/>
        <c:tickLblPos val="nextTo"/>
        <c:crossAx val="74476160"/>
        <c:crosses val="autoZero"/>
        <c:auto val="1"/>
        <c:lblAlgn val="ctr"/>
        <c:lblOffset val="100"/>
        <c:noMultiLvlLbl val="0"/>
      </c:catAx>
      <c:valAx>
        <c:axId val="7447616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74474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89044980445465"/>
          <c:y val="0.82315580233460905"/>
          <c:w val="0.48751538720252802"/>
          <c:h val="0.17684419766539095"/>
        </c:manualLayout>
      </c:layout>
      <c:overlay val="0"/>
      <c:txPr>
        <a:bodyPr/>
        <a:lstStyle/>
        <a:p>
          <a:pPr>
            <a:defRPr sz="3200" b="1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24776214748955"/>
          <c:y val="4.671156673132857E-2"/>
          <c:w val="0.93100133315079436"/>
          <c:h val="0.88313717860255103"/>
        </c:manualLayout>
      </c:layout>
      <c:pieChart>
        <c:varyColors val="1"/>
        <c:ser>
          <c:idx val="0"/>
          <c:order val="0"/>
          <c:spPr>
            <a:gradFill>
              <a:gsLst>
                <a:gs pos="0">
                  <a:srgbClr val="00B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7030A0"/>
                </a:gs>
              </a:gsLst>
              <a:lin ang="5400000" scaled="0"/>
            </a:gra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metal">
              <a:bevelT prst="slope"/>
              <a:bevelB prst="slope"/>
            </a:sp3d>
          </c:spPr>
          <c:dPt>
            <c:idx val="0"/>
            <c:bubble3D val="0"/>
            <c:spPr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metal">
                <a:bevelT prst="slope"/>
                <a:bevelB prst="slope"/>
              </a:sp3d>
            </c:spPr>
          </c:dPt>
          <c:dPt>
            <c:idx val="1"/>
            <c:bubble3D val="0"/>
            <c:spPr>
              <a:solidFill>
                <a:srgbClr val="A7EA52">
                  <a:lumMod val="75000"/>
                </a:srgb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metal">
                <a:bevelT prst="slope"/>
                <a:bevelB prst="slope"/>
              </a:sp3d>
            </c:spPr>
          </c:dPt>
          <c:dLbls>
            <c:dLbl>
              <c:idx val="0"/>
              <c:layout>
                <c:manualLayout>
                  <c:x val="0.24894756527482673"/>
                  <c:y val="2.38512132670038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906206099791361"/>
                  <c:y val="-5.46078267545293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cat>
          <c:val>
            <c:numRef>
              <c:f>Лист3!$B$14:$C$14</c:f>
              <c:numCache>
                <c:formatCode>#,##0.0</c:formatCode>
                <c:ptCount val="2"/>
                <c:pt idx="0">
                  <c:v>50649.4</c:v>
                </c:pt>
                <c:pt idx="1">
                  <c:v>114742.9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0"/>
      </c:pieChart>
      <c:spPr>
        <a:effectLst/>
      </c:spPr>
    </c:plotArea>
    <c:plotVisOnly val="1"/>
    <c:dispBlanksAs val="gap"/>
    <c:showDLblsOverMax val="0"/>
  </c:chart>
  <c:spPr>
    <a:noFill/>
    <a:effectLst/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'2013 год'!$A$9</c:f>
              <c:strCache>
                <c:ptCount val="1"/>
                <c:pt idx="0">
                  <c:v>Комитет  здравоохранения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50000">
                  <a:srgbClr val="00B050"/>
                </a:gs>
                <a:gs pos="100000">
                  <a:schemeClr val="tx1"/>
                </a:gs>
              </a:gsLst>
              <a:lin ang="54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5.4831583552055994E-3"/>
                  <c:y val="0.64163884196613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64916885389326E-3"/>
                  <c:y val="0.50164549130957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'2013 год'!$B$1:$C$1</c:f>
              <c:strCache>
                <c:ptCount val="2"/>
                <c:pt idx="0">
                  <c:v>2012г.</c:v>
                </c:pt>
                <c:pt idx="1">
                  <c:v>2013г.</c:v>
                </c:pt>
              </c:strCache>
            </c:strRef>
          </c:cat>
          <c:val>
            <c:numRef>
              <c:f>'2013 год'!$B$9:$C$9</c:f>
              <c:numCache>
                <c:formatCode>#,##0.0</c:formatCode>
                <c:ptCount val="2"/>
                <c:pt idx="0">
                  <c:v>281061.7</c:v>
                </c:pt>
                <c:pt idx="1">
                  <c:v>221421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gapDepth val="90"/>
        <c:shape val="pyramid"/>
        <c:axId val="138791936"/>
        <c:axId val="27099904"/>
        <c:axId val="0"/>
      </c:bar3DChart>
      <c:catAx>
        <c:axId val="138791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1" i="1"/>
            </a:pPr>
            <a:endParaRPr lang="ru-RU"/>
          </a:p>
        </c:txPr>
        <c:crossAx val="27099904"/>
        <c:crosses val="autoZero"/>
        <c:auto val="1"/>
        <c:lblAlgn val="ctr"/>
        <c:lblOffset val="100"/>
        <c:noMultiLvlLbl val="0"/>
      </c:catAx>
      <c:valAx>
        <c:axId val="2709990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ru-RU"/>
          </a:p>
        </c:txPr>
        <c:crossAx val="138791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0"/>
      <c:perspective val="0"/>
    </c:view3D>
    <c:floor>
      <c:thickness val="0"/>
    </c:floor>
    <c:sideWall>
      <c:thickness val="0"/>
      <c:spPr>
        <a:effectLst/>
      </c:spPr>
    </c:sideWall>
    <c:backWall>
      <c:thickness val="0"/>
      <c:spPr>
        <a:effectLst/>
      </c:spPr>
    </c:backWall>
    <c:plotArea>
      <c:layout>
        <c:manualLayout>
          <c:layoutTarget val="inner"/>
          <c:xMode val="edge"/>
          <c:yMode val="edge"/>
          <c:x val="6.1017707930581595E-2"/>
          <c:y val="1.5954863898398418E-2"/>
          <c:w val="0.93100133315079436"/>
          <c:h val="0.88689882311354051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B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7030A0"/>
                </a:gs>
              </a:gsLst>
              <a:lin ang="54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prst="slope"/>
              <a:bevelB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prst="slope"/>
                <a:bevelB prst="slope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prst="slope"/>
                <a:bevelB prst="slope"/>
              </a:sp3d>
            </c:spPr>
          </c:dPt>
          <c:dLbls>
            <c:dLbl>
              <c:idx val="0"/>
              <c:layout>
                <c:manualLayout>
                  <c:x val="3.2810122376951578E-2"/>
                  <c:y val="8.5544727135682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1488538776281E-2"/>
                  <c:y val="8.7633691574974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cat>
          <c:val>
            <c:numRef>
              <c:f>Лист3!$B$14:$C$14</c:f>
              <c:numCache>
                <c:formatCode>#,##0.0</c:formatCode>
                <c:ptCount val="2"/>
                <c:pt idx="0">
                  <c:v>105287</c:v>
                </c:pt>
                <c:pt idx="1">
                  <c:v>59716.7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gapDepth val="154"/>
        <c:shape val="box"/>
        <c:axId val="133414912"/>
        <c:axId val="133413120"/>
        <c:axId val="0"/>
      </c:bar3DChart>
      <c:valAx>
        <c:axId val="13341312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3414912"/>
        <c:crosses val="autoZero"/>
        <c:crossBetween val="between"/>
      </c:valAx>
      <c:catAx>
        <c:axId val="133414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34131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  <a:effectLst/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view3D>
      <c:rotX val="50"/>
      <c:rotY val="15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64183493500722144"/>
          <c:y val="0.21735216562671331"/>
          <c:w val="0.31891292992534881"/>
          <c:h val="0.49018997641612061"/>
        </c:manualLayout>
      </c:layout>
      <c:pie3DChart>
        <c:varyColors val="1"/>
        <c:ser>
          <c:idx val="0"/>
          <c:order val="0"/>
          <c:spPr>
            <a:solidFill>
              <a:srgbClr val="00B050"/>
            </a:solidFill>
            <a:effectLst>
              <a:glow rad="63500">
                <a:schemeClr val="tx1"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63500" h="25400" prst="slope"/>
              <a:bevelB prst="slope"/>
            </a:sp3d>
          </c:spPr>
          <c:explosion val="7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63500" h="25400" prst="slope"/>
                <a:bevelB prst="slope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63500" h="25400" prst="slope"/>
                <a:bevelB prst="slope"/>
              </a:sp3d>
            </c:spPr>
          </c:dPt>
          <c:cat>
            <c:strRef>
              <c:f>Лист3!$B$13:$C$13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cat>
          <c:val>
            <c:numRef>
              <c:f>Лист3!$B$14:$C$14</c:f>
              <c:numCache>
                <c:formatCode>#,##0.0</c:formatCode>
                <c:ptCount val="2"/>
                <c:pt idx="0">
                  <c:v>105287</c:v>
                </c:pt>
                <c:pt idx="1">
                  <c:v>59716.7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27459224960667"/>
          <c:y val="0.76731535388872929"/>
          <c:w val="0.37553339917612838"/>
          <c:h val="0.23242461425997962"/>
        </c:manualLayout>
      </c:layout>
      <c:overlay val="0"/>
      <c:txPr>
        <a:bodyPr/>
        <a:lstStyle/>
        <a:p>
          <a:pPr>
            <a:defRPr sz="2800" b="1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'2013 год'!$A$10</c:f>
              <c:strCache>
                <c:ptCount val="1"/>
                <c:pt idx="0">
                  <c:v>Департамент строительства, архитектуры и ЖКХ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rgbClr val="00B0F0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1.3647440825448802E-3"/>
                  <c:y val="0.35060851212004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47440825448802E-3"/>
                  <c:y val="0.36204346725340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'2013 год'!$B$1:$C$1</c:f>
              <c:strCache>
                <c:ptCount val="2"/>
                <c:pt idx="0">
                  <c:v>2012г.</c:v>
                </c:pt>
                <c:pt idx="1">
                  <c:v>2013г.</c:v>
                </c:pt>
              </c:strCache>
            </c:strRef>
          </c:cat>
          <c:val>
            <c:numRef>
              <c:f>'2013 год'!$B$10:$C$10</c:f>
              <c:numCache>
                <c:formatCode>#,##0.0</c:formatCode>
                <c:ptCount val="2"/>
                <c:pt idx="0">
                  <c:v>680382.2</c:v>
                </c:pt>
                <c:pt idx="1">
                  <c:v>677542.5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8"/>
        <c:gapDepth val="102"/>
        <c:shape val="box"/>
        <c:axId val="27440640"/>
        <c:axId val="27442176"/>
        <c:axId val="0"/>
      </c:bar3DChart>
      <c:catAx>
        <c:axId val="2744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i="1"/>
            </a:pPr>
            <a:endParaRPr lang="ru-RU"/>
          </a:p>
        </c:txPr>
        <c:crossAx val="27442176"/>
        <c:crosses val="autoZero"/>
        <c:auto val="1"/>
        <c:lblAlgn val="ctr"/>
        <c:lblOffset val="100"/>
        <c:noMultiLvlLbl val="0"/>
      </c:catAx>
      <c:valAx>
        <c:axId val="27442176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27440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73093522365791"/>
          <c:y val="2.5043476889094043E-2"/>
          <c:w val="0.52292447678183462"/>
          <c:h val="0.7996521848872476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>
              <a:glow rad="63500">
                <a:schemeClr val="tx1"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63500" h="25400" prst="artDeco"/>
              <a:bevelB w="114300" prst="artDeco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3">
                      <a:lumMod val="7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glow rad="63500">
                  <a:schemeClr val="tx1">
                    <a:alpha val="40000"/>
                  </a:scheme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63500" h="25400" prst="artDeco"/>
                <a:bevelB w="114300" prst="artDeco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7030A0"/>
                  </a:gs>
                </a:gsLst>
                <a:lin ang="5400000" scaled="0"/>
              </a:gradFill>
              <a:ln>
                <a:noFill/>
              </a:ln>
              <a:effectLst>
                <a:glow rad="63500">
                  <a:schemeClr val="tx1">
                    <a:alpha val="40000"/>
                  </a:scheme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63500" h="25400" prst="artDeco"/>
                <a:bevelB w="114300" prst="artDeco"/>
              </a:sp3d>
            </c:spPr>
          </c:dPt>
          <c:cat>
            <c:strRef>
              <c:f>Лист3!$B$13:$C$13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cat>
          <c:val>
            <c:numRef>
              <c:f>Лист3!$B$14:$C$14</c:f>
              <c:numCache>
                <c:formatCode>#,##0.0</c:formatCode>
                <c:ptCount val="2"/>
                <c:pt idx="0">
                  <c:v>199617.6</c:v>
                </c:pt>
                <c:pt idx="1">
                  <c:v>229224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38893952"/>
        <c:axId val="138940800"/>
        <c:axId val="0"/>
      </c:bar3DChart>
      <c:catAx>
        <c:axId val="138893952"/>
        <c:scaling>
          <c:orientation val="minMax"/>
        </c:scaling>
        <c:delete val="1"/>
        <c:axPos val="b"/>
        <c:majorTickMark val="out"/>
        <c:minorTickMark val="none"/>
        <c:tickLblPos val="nextTo"/>
        <c:crossAx val="138940800"/>
        <c:crosses val="autoZero"/>
        <c:auto val="1"/>
        <c:lblAlgn val="ctr"/>
        <c:lblOffset val="100"/>
        <c:noMultiLvlLbl val="0"/>
      </c:catAx>
      <c:valAx>
        <c:axId val="138940800"/>
        <c:scaling>
          <c:orientation val="minMax"/>
          <c:min val="0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3889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204345319365892"/>
          <c:y val="0.80403142246060422"/>
          <c:w val="0.87505685412075485"/>
          <c:h val="0.18231925574591634"/>
        </c:manualLayout>
      </c:layout>
      <c:overlay val="0"/>
      <c:txPr>
        <a:bodyPr/>
        <a:lstStyle/>
        <a:p>
          <a:pPr>
            <a:defRPr sz="2800" b="1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017707930581595E-2"/>
          <c:y val="1.5954863898398418E-2"/>
          <c:w val="0.93100133315079436"/>
          <c:h val="0.88313717860255103"/>
        </c:manualLayout>
      </c:layout>
      <c:bubbleChart>
        <c:varyColors val="0"/>
        <c:ser>
          <c:idx val="0"/>
          <c:order val="0"/>
          <c:spPr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A7EA52">
                      <a:lumMod val="75000"/>
                    </a:srgbClr>
                  </a:gs>
                  <a:gs pos="50000">
                    <a:sysClr val="window" lastClr="FFFFFF">
                      <a:lumMod val="50000"/>
                    </a:sysClr>
                  </a:gs>
                  <a:gs pos="100000">
                    <a:srgbClr val="A7EA52">
                      <a:lumMod val="75000"/>
                    </a:srgbClr>
                  </a:gs>
                </a:gsLst>
                <a:lin ang="5400000" scaled="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50000">
                    <a:sysClr val="window" lastClr="FFFFFF">
                      <a:lumMod val="50000"/>
                    </a:sysClr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20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Лист3!$B$13:$C$13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xVal>
          <c:yVal>
            <c:numRef>
              <c:f>Лист3!$B$14:$C$14</c:f>
              <c:numCache>
                <c:formatCode>#,##0.0</c:formatCode>
                <c:ptCount val="2"/>
                <c:pt idx="0">
                  <c:v>199617.6</c:v>
                </c:pt>
                <c:pt idx="1">
                  <c:v>243900</c:v>
                </c:pt>
              </c:numCache>
            </c:numRef>
          </c:yVal>
          <c:bubbleSize>
            <c:numLit>
              <c:formatCode>General</c:formatCode>
              <c:ptCount val="2"/>
              <c:pt idx="0">
                <c:v>1</c:v>
              </c:pt>
              <c:pt idx="1">
                <c:v>1</c:v>
              </c:pt>
            </c:numLit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9988992"/>
        <c:axId val="210580608"/>
      </c:bubbleChart>
      <c:valAx>
        <c:axId val="209988992"/>
        <c:scaling>
          <c:orientation val="minMax"/>
        </c:scaling>
        <c:delete val="1"/>
        <c:axPos val="b"/>
        <c:majorTickMark val="out"/>
        <c:minorTickMark val="none"/>
        <c:tickLblPos val="nextTo"/>
        <c:crossAx val="210580608"/>
        <c:crosses val="autoZero"/>
        <c:crossBetween val="midCat"/>
      </c:valAx>
      <c:valAx>
        <c:axId val="21058060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0998899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convex"/>
            </a:sp3d>
          </c:spPr>
          <c:invertIfNegative val="0"/>
          <c:dLbls>
            <c:dLbl>
              <c:idx val="0"/>
              <c:layout>
                <c:manualLayout>
                  <c:x val="4.0942322476346408E-3"/>
                  <c:y val="0.10226086396380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942322476346408E-3"/>
                  <c:y val="0.11269564600092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942322476346408E-3"/>
                  <c:y val="0.10017390755637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942322476346408E-3"/>
                  <c:y val="7.930434348213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Лист2!$B$5:$E$5</c:f>
              <c:strCache>
                <c:ptCount val="4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</c:strCache>
            </c:strRef>
          </c:cat>
          <c:val>
            <c:numRef>
              <c:f>Лист2!$B$6:$E$6</c:f>
              <c:numCache>
                <c:formatCode>General</c:formatCode>
                <c:ptCount val="4"/>
                <c:pt idx="0">
                  <c:v>272996</c:v>
                </c:pt>
                <c:pt idx="1">
                  <c:v>302770</c:v>
                </c:pt>
                <c:pt idx="2">
                  <c:v>317745</c:v>
                </c:pt>
                <c:pt idx="3">
                  <c:v>333460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shape val="box"/>
        <c:axId val="139096832"/>
        <c:axId val="139098368"/>
        <c:axId val="0"/>
      </c:bar3DChart>
      <c:catAx>
        <c:axId val="139096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098368"/>
        <c:crosses val="autoZero"/>
        <c:auto val="1"/>
        <c:lblAlgn val="ctr"/>
        <c:lblOffset val="100"/>
        <c:noMultiLvlLbl val="0"/>
      </c:catAx>
      <c:valAx>
        <c:axId val="13909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i="1"/>
            </a:pPr>
            <a:endParaRPr lang="ru-RU"/>
          </a:p>
        </c:txPr>
        <c:crossAx val="139096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961728921815814E-2"/>
          <c:y val="1.9555296671139356E-2"/>
          <c:w val="0.91075153536842379"/>
          <c:h val="0.706504023062690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Лист2!$A$4</c:f>
              <c:strCache>
                <c:ptCount val="1"/>
                <c:pt idx="0">
                  <c:v>Получение кредитов от других бюджетов бюджетной системы Российской Федерации бюджетами муниципальных районов в валюте Российской Федерации 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50000">
                  <a:srgbClr val="FFFF0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Лист2!$B$3:$D$3</c:f>
              <c:strCache>
                <c:ptCount val="3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</c:strCache>
            </c:strRef>
          </c:cat>
          <c:val>
            <c:numRef>
              <c:f>Лист2!$B$4:$D$4</c:f>
              <c:numCache>
                <c:formatCode>General</c:formatCode>
                <c:ptCount val="3"/>
                <c:pt idx="0" formatCode="0.0">
                  <c:v>62310</c:v>
                </c:pt>
                <c:pt idx="1">
                  <c:v>64082.5</c:v>
                </c:pt>
                <c:pt idx="2">
                  <c:v>66146.899999999994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Погашение бюджетами муниципальных районов кредитов от других бюджетов бюджетной системы Российской Федерации в валюте Российской Федерации</c:v>
                </c:pt>
              </c:strCache>
            </c:strRef>
          </c:tx>
          <c:spPr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Лист2!$B$3:$D$3</c:f>
              <c:strCache>
                <c:ptCount val="3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</c:strCache>
            </c:strRef>
          </c:cat>
          <c:val>
            <c:numRef>
              <c:f>Лист2!$B$5:$D$5</c:f>
              <c:numCache>
                <c:formatCode>General</c:formatCode>
                <c:ptCount val="3"/>
                <c:pt idx="0">
                  <c:v>26678.3</c:v>
                </c:pt>
                <c:pt idx="1">
                  <c:v>63069.7</c:v>
                </c:pt>
                <c:pt idx="2">
                  <c:v>64967.199999999997</c:v>
                </c:pt>
              </c:numCache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gapDepth val="142"/>
        <c:shape val="box"/>
        <c:axId val="114570752"/>
        <c:axId val="114572672"/>
        <c:axId val="0"/>
      </c:bar3DChart>
      <c:catAx>
        <c:axId val="114570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14572672"/>
        <c:crosses val="autoZero"/>
        <c:auto val="1"/>
        <c:lblAlgn val="ctr"/>
        <c:lblOffset val="100"/>
        <c:noMultiLvlLbl val="0"/>
      </c:catAx>
      <c:valAx>
        <c:axId val="11457267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457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2061207863555827E-7"/>
          <c:y val="0.80380979016967147"/>
          <c:w val="0.9986857504880855"/>
          <c:h val="0.19523313684150137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64960629921261"/>
          <c:y val="0"/>
          <c:w val="0.73986036924275012"/>
          <c:h val="0.92413084716690841"/>
        </c:manualLayout>
      </c:layout>
      <c:pie3DChart>
        <c:varyColors val="1"/>
        <c:ser>
          <c:idx val="0"/>
          <c:order val="0"/>
          <c:tx>
            <c:strRef>
              <c:f>слайд!$B$1</c:f>
              <c:strCache>
                <c:ptCount val="1"/>
                <c:pt idx="0">
                  <c:v>2012</c:v>
                </c:pt>
              </c:strCache>
            </c:strRef>
          </c:tx>
          <c:explosion val="25"/>
          <c:cat>
            <c:strRef>
              <c:f>слайд!$A$2:$A$15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 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 </c:v>
                </c:pt>
                <c:pt idx="10">
                  <c:v>Средства массовой информации</c:v>
                </c:pt>
                <c:pt idx="11">
                  <c:v>Обслуживание  государственного и муниципального долга</c:v>
                </c:pt>
                <c:pt idx="12">
                  <c:v>Межбюджетные трансферты бюджетам субъектов</c:v>
                </c:pt>
              </c:strCache>
            </c:strRef>
          </c:cat>
          <c:val>
            <c:numRef>
              <c:f>слайд!$B$2:$B$15</c:f>
            </c:numRef>
          </c:val>
        </c:ser>
        <c:ser>
          <c:idx val="1"/>
          <c:order val="1"/>
          <c:tx>
            <c:strRef>
              <c:f>слайд!$C$1</c:f>
              <c:strCache>
                <c:ptCount val="1"/>
                <c:pt idx="0">
                  <c:v>2013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rgbClr val="A7EA52">
                  <a:lumMod val="75000"/>
                </a:srgbClr>
              </a:solidFill>
            </c:spPr>
          </c:dPt>
          <c:dPt>
            <c:idx val="6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7"/>
            <c:bubble3D val="0"/>
            <c:spPr>
              <a:solidFill>
                <a:srgbClr val="FF33CC"/>
              </a:solidFill>
            </c:spPr>
          </c:dPt>
          <c:dPt>
            <c:idx val="8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9"/>
            <c:bubble3D val="0"/>
          </c:dPt>
          <c:dPt>
            <c:idx val="10"/>
            <c:bubble3D val="0"/>
            <c:spPr>
              <a:solidFill>
                <a:srgbClr val="FF0000"/>
              </a:solidFill>
            </c:spPr>
          </c:dPt>
          <c:dPt>
            <c:idx val="11"/>
            <c:bubble3D val="0"/>
            <c:spPr>
              <a:solidFill>
                <a:srgbClr val="FFFF00"/>
              </a:solidFill>
            </c:spPr>
          </c:dPt>
          <c:dPt>
            <c:idx val="12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3.5272637795275591E-2"/>
                  <c:y val="-4.637236947748474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267510,1 </a:t>
                    </a:r>
                    <a:endParaRPr lang="ru-RU" sz="1400" dirty="0" smtClean="0"/>
                  </a:p>
                  <a:p>
                    <a:r>
                      <a:rPr lang="en-US" sz="1400" dirty="0" smtClean="0"/>
                      <a:t>8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011297025371829"/>
                  <c:y val="-1.416664535153523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2308,0 </a:t>
                    </a:r>
                    <a:endParaRPr lang="ru-RU" sz="1400" dirty="0" smtClean="0"/>
                  </a:p>
                  <a:p>
                    <a:r>
                      <a:rPr lang="en-US" sz="1400" dirty="0" smtClean="0"/>
                      <a:t>0</a:t>
                    </a:r>
                    <a:r>
                      <a:rPr lang="ru-RU" sz="1400" dirty="0" smtClean="0"/>
                      <a:t>,1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4168416447944107E-2"/>
                  <c:y val="5.750285428987227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45848,6 </a:t>
                    </a:r>
                    <a:endParaRPr lang="ru-RU" sz="1400" dirty="0" smtClean="0"/>
                  </a:p>
                  <a:p>
                    <a:r>
                      <a:rPr lang="en-US" sz="1400" dirty="0" smtClean="0"/>
                      <a:t>2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7169619422572284E-2"/>
                  <c:y val="7.9780599199901943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319258,3 </a:t>
                    </a:r>
                    <a:endParaRPr lang="ru-RU" sz="1400" dirty="0" smtClean="0"/>
                  </a:p>
                  <a:p>
                    <a:r>
                      <a:rPr lang="en-US" sz="1400" dirty="0" smtClean="0"/>
                      <a:t>10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3980336832895887"/>
                  <c:y val="-3.117528977229128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182246,8 </a:t>
                    </a:r>
                    <a:endParaRPr lang="ru-RU" sz="1400" dirty="0" smtClean="0"/>
                  </a:p>
                  <a:p>
                    <a:r>
                      <a:rPr lang="en-US" sz="1400" dirty="0" smtClean="0"/>
                      <a:t>6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7204286964129484E-2"/>
                  <c:y val="-4.514677710230029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1503592,1 </a:t>
                    </a:r>
                    <a:endParaRPr lang="ru-RU" sz="1400" dirty="0" smtClean="0"/>
                  </a:p>
                  <a:p>
                    <a:r>
                      <a:rPr lang="en-US" sz="1400" dirty="0" smtClean="0"/>
                      <a:t>46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7423884514435693E-2"/>
                  <c:y val="-4.08405115498669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193024,9 </a:t>
                    </a:r>
                    <a:endParaRPr lang="ru-RU" sz="1400" dirty="0" smtClean="0"/>
                  </a:p>
                  <a:p>
                    <a:r>
                      <a:rPr lang="en-US" sz="1400" dirty="0" smtClean="0"/>
                      <a:t>6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2.831758530183727E-2"/>
                  <c:y val="-4.638549074020863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201132,2 </a:t>
                    </a:r>
                    <a:endParaRPr lang="ru-RU" sz="1400" dirty="0" smtClean="0"/>
                  </a:p>
                  <a:p>
                    <a:r>
                      <a:rPr lang="en-US" sz="1400" dirty="0" smtClean="0"/>
                      <a:t>6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4.6827427821522312E-3"/>
                  <c:y val="-0.115608124021510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139010,7 </a:t>
                    </a:r>
                    <a:endParaRPr lang="ru-RU" sz="1400" dirty="0" smtClean="0"/>
                  </a:p>
                  <a:p>
                    <a:r>
                      <a:rPr lang="en-US" sz="1400" dirty="0" smtClean="0"/>
                      <a:t>4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5.2576334208223975E-2"/>
                  <c:y val="-0.1288155884587366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96016,4 </a:t>
                    </a:r>
                    <a:endParaRPr lang="ru-RU" sz="1400" dirty="0" smtClean="0"/>
                  </a:p>
                  <a:p>
                    <a:r>
                      <a:rPr lang="en-US" sz="1400" dirty="0" smtClean="0"/>
                      <a:t>3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8.1689960629921357E-2"/>
                  <c:y val="-6.218183014043739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5600,0 </a:t>
                    </a:r>
                    <a:endParaRPr lang="ru-RU" sz="1400" dirty="0" smtClean="0"/>
                  </a:p>
                  <a:p>
                    <a:r>
                      <a:rPr lang="en-US" sz="1400" dirty="0" smtClean="0"/>
                      <a:t>0</a:t>
                    </a:r>
                    <a:r>
                      <a:rPr lang="ru-RU" sz="1400" dirty="0" smtClean="0"/>
                      <a:t>,2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9.0574475065616791E-2"/>
                  <c:y val="4.456910935858285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860,0 </a:t>
                    </a:r>
                    <a:endParaRPr lang="ru-RU" sz="1400" dirty="0" smtClean="0"/>
                  </a:p>
                  <a:p>
                    <a:r>
                      <a:rPr lang="en-US" sz="1400" dirty="0" smtClean="0"/>
                      <a:t>0</a:t>
                    </a:r>
                    <a:r>
                      <a:rPr lang="ru-RU" sz="1400" dirty="0" smtClean="0"/>
                      <a:t>,1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2.1923228346456693E-2"/>
                  <c:y val="7.7795800597997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302770,0 </a:t>
                    </a:r>
                    <a:endParaRPr lang="ru-RU" sz="1400" dirty="0" smtClean="0"/>
                  </a:p>
                  <a:p>
                    <a:r>
                      <a:rPr lang="en-US" sz="1400" dirty="0" smtClean="0"/>
                      <a:t>9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слайд!$A$2:$A$15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 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 </c:v>
                </c:pt>
                <c:pt idx="10">
                  <c:v>Средства массовой информации</c:v>
                </c:pt>
                <c:pt idx="11">
                  <c:v>Обслуживание  государственного и муниципального долга</c:v>
                </c:pt>
                <c:pt idx="12">
                  <c:v>Межбюджетные трансферты бюджетам субъектов</c:v>
                </c:pt>
              </c:strCache>
            </c:strRef>
          </c:cat>
          <c:val>
            <c:numRef>
              <c:f>слайд!$C$2:$C$15</c:f>
              <c:numCache>
                <c:formatCode>0.0</c:formatCode>
                <c:ptCount val="13"/>
                <c:pt idx="0">
                  <c:v>267510.09999999998</c:v>
                </c:pt>
                <c:pt idx="1">
                  <c:v>2308</c:v>
                </c:pt>
                <c:pt idx="2">
                  <c:v>45848.6</c:v>
                </c:pt>
                <c:pt idx="3">
                  <c:v>319258.3</c:v>
                </c:pt>
                <c:pt idx="4">
                  <c:v>182246.8</c:v>
                </c:pt>
                <c:pt idx="5">
                  <c:v>1503592.1</c:v>
                </c:pt>
                <c:pt idx="6">
                  <c:v>193024.9</c:v>
                </c:pt>
                <c:pt idx="7">
                  <c:v>201132.2</c:v>
                </c:pt>
                <c:pt idx="8">
                  <c:v>139010.70000000001</c:v>
                </c:pt>
                <c:pt idx="9">
                  <c:v>96016.4</c:v>
                </c:pt>
                <c:pt idx="10">
                  <c:v>5600</c:v>
                </c:pt>
                <c:pt idx="11">
                  <c:v>860</c:v>
                </c:pt>
                <c:pt idx="12">
                  <c:v>302770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835098458075705E-4"/>
          <c:y val="0.77793840713185469"/>
          <c:w val="0.99901649015419247"/>
          <c:h val="0.22058104937547773"/>
        </c:manualLayout>
      </c:layout>
      <c:overlay val="0"/>
      <c:txPr>
        <a:bodyPr/>
        <a:lstStyle/>
        <a:p>
          <a:pPr>
            <a:defRPr sz="1100" b="1" i="1"/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141013310660674E-2"/>
          <c:y val="1.2735692558127077E-2"/>
          <c:w val="0.92867052219407009"/>
          <c:h val="0.83648154267817632"/>
        </c:manualLayout>
      </c:layout>
      <c:bar3DChart>
        <c:barDir val="col"/>
        <c:grouping val="standard"/>
        <c:varyColors val="0"/>
        <c:ser>
          <c:idx val="0"/>
          <c:order val="0"/>
          <c:spPr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convex"/>
              <a:bevelB prst="convex"/>
            </a:sp3d>
          </c:spPr>
          <c:invertIfNegative val="0"/>
          <c:dLbls>
            <c:dLbl>
              <c:idx val="0"/>
              <c:layout>
                <c:manualLayout>
                  <c:x val="4.0942322476346408E-3"/>
                  <c:y val="7.65208509634983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942322476346408E-3"/>
                  <c:y val="4.173912814849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3478256296980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647440825449804E-3"/>
                  <c:y val="4.173912814849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Лист2!$C$17:$F$18</c:f>
              <c:multiLvlStrCache>
                <c:ptCount val="4"/>
                <c:lvl>
                  <c:pt idx="0">
                    <c:v>2012г.</c:v>
                  </c:pt>
                  <c:pt idx="1">
                    <c:v>2013г.</c:v>
                  </c:pt>
                  <c:pt idx="2">
                    <c:v>2012г.</c:v>
                  </c:pt>
                  <c:pt idx="3">
                    <c:v>2013г.</c:v>
                  </c:pt>
                </c:lvl>
                <c:lvl>
                  <c:pt idx="0">
                    <c:v>Ведомственные программы</c:v>
                  </c:pt>
                  <c:pt idx="2">
                    <c:v>Целевые программы</c:v>
                  </c:pt>
                </c:lvl>
              </c:multiLvlStrCache>
            </c:multiLvlStrRef>
          </c:cat>
          <c:val>
            <c:numRef>
              <c:f>Лист2!$C$19:$F$19</c:f>
              <c:numCache>
                <c:formatCode>0.0</c:formatCode>
                <c:ptCount val="4"/>
                <c:pt idx="0">
                  <c:v>27494</c:v>
                </c:pt>
                <c:pt idx="1">
                  <c:v>981211.2</c:v>
                </c:pt>
                <c:pt idx="2">
                  <c:v>247387.9</c:v>
                </c:pt>
                <c:pt idx="3">
                  <c:v>226730.2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shape val="cylinder"/>
        <c:axId val="114614272"/>
        <c:axId val="114615808"/>
        <c:axId val="23688960"/>
      </c:bar3DChart>
      <c:catAx>
        <c:axId val="114614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615808"/>
        <c:crosses val="autoZero"/>
        <c:auto val="1"/>
        <c:lblAlgn val="ctr"/>
        <c:lblOffset val="100"/>
        <c:noMultiLvlLbl val="0"/>
      </c:catAx>
      <c:valAx>
        <c:axId val="11461580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ru-RU"/>
          </a:p>
        </c:txPr>
        <c:crossAx val="114614272"/>
        <c:crosses val="autoZero"/>
        <c:crossBetween val="between"/>
      </c:valAx>
      <c:serAx>
        <c:axId val="23688960"/>
        <c:scaling>
          <c:orientation val="minMax"/>
        </c:scaling>
        <c:delete val="1"/>
        <c:axPos val="b"/>
        <c:majorTickMark val="out"/>
        <c:minorTickMark val="none"/>
        <c:tickLblPos val="nextTo"/>
        <c:crossAx val="11461580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'2013 год'!$A$2</c:f>
              <c:strCache>
                <c:ptCount val="1"/>
                <c:pt idx="0">
                  <c:v>ВСЕГО:</c:v>
                </c:pt>
              </c:strCache>
            </c:strRef>
          </c:tx>
          <c:invertIfNegative val="0"/>
          <c:cat>
            <c:strRef>
              <c:f>'2013 год'!$B$1:$C$1</c:f>
              <c:strCache>
                <c:ptCount val="2"/>
                <c:pt idx="0">
                  <c:v>2012г.</c:v>
                </c:pt>
                <c:pt idx="1">
                  <c:v>2013г.</c:v>
                </c:pt>
              </c:strCache>
            </c:strRef>
          </c:cat>
          <c:val>
            <c:numRef>
              <c:f>'2013 год'!$B$2:$C$2</c:f>
            </c:numRef>
          </c:val>
        </c:ser>
        <c:ser>
          <c:idx val="1"/>
          <c:order val="1"/>
          <c:tx>
            <c:strRef>
              <c:f>'2013 год'!$A$3</c:f>
              <c:strCache>
                <c:ptCount val="1"/>
                <c:pt idx="0">
                  <c:v>Администрация Ханты-Мансийского района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50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 prst="relaxedInset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-1.3647440825448802E-3"/>
                  <c:y val="0.16278259977911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443478072250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'2013 год'!$B$1:$C$1</c:f>
              <c:strCache>
                <c:ptCount val="2"/>
                <c:pt idx="0">
                  <c:v>2012г.</c:v>
                </c:pt>
                <c:pt idx="1">
                  <c:v>2013г.</c:v>
                </c:pt>
              </c:strCache>
            </c:strRef>
          </c:cat>
          <c:val>
            <c:numRef>
              <c:f>'2013 год'!$B$3:$C$3</c:f>
              <c:numCache>
                <c:formatCode>#,##0.0</c:formatCode>
                <c:ptCount val="2"/>
                <c:pt idx="0">
                  <c:v>350673.4</c:v>
                </c:pt>
                <c:pt idx="1">
                  <c:v>426135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gapDepth val="86"/>
        <c:shape val="box"/>
        <c:axId val="23898368"/>
        <c:axId val="23900160"/>
        <c:axId val="0"/>
      </c:bar3DChart>
      <c:catAx>
        <c:axId val="2389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i="1"/>
            </a:pPr>
            <a:endParaRPr lang="ru-RU"/>
          </a:p>
        </c:txPr>
        <c:crossAx val="23900160"/>
        <c:crosses val="autoZero"/>
        <c:auto val="1"/>
        <c:lblAlgn val="ctr"/>
        <c:lblOffset val="100"/>
        <c:noMultiLvlLbl val="0"/>
      </c:catAx>
      <c:valAx>
        <c:axId val="239001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23898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17707930581595E-2"/>
          <c:y val="1.5954863898398418E-2"/>
          <c:w val="0.93100133315079436"/>
          <c:h val="0.88313717860255103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B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7030A0"/>
                </a:gs>
              </a:gsLst>
              <a:lin ang="5400000" scaled="0"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slope"/>
              <a:bevelB prst="slope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92D050"/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92D050"/>
                  </a:gs>
                </a:gsLst>
                <a:lin ang="5400000" scaled="0"/>
              </a:gra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slope"/>
                <a:bevelB prst="slope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slope"/>
                <a:bevelB prst="slope"/>
              </a:sp3d>
            </c:spPr>
          </c:dPt>
          <c:cat>
            <c:strRef>
              <c:f>Лист3!$B$13:$C$13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cat>
          <c:val>
            <c:numRef>
              <c:f>Лист3!$B$14:$C$14</c:f>
              <c:numCache>
                <c:formatCode>#,##0.0</c:formatCode>
                <c:ptCount val="2"/>
                <c:pt idx="0">
                  <c:v>159594.29999999999</c:v>
                </c:pt>
                <c:pt idx="1">
                  <c:v>216145.3</c:v>
                </c:pt>
              </c:numCache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0"/>
        <c:shape val="cylinder"/>
        <c:axId val="92275840"/>
        <c:axId val="92277376"/>
        <c:axId val="0"/>
      </c:bar3DChart>
      <c:catAx>
        <c:axId val="92275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277376"/>
        <c:crosses val="autoZero"/>
        <c:auto val="1"/>
        <c:lblAlgn val="ctr"/>
        <c:lblOffset val="100"/>
        <c:noMultiLvlLbl val="0"/>
      </c:catAx>
      <c:valAx>
        <c:axId val="922773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275840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00789109851991"/>
          <c:y val="0.1299149821240263"/>
          <c:w val="0.5976695104864892"/>
          <c:h val="0.70544597959061017"/>
        </c:manualLayout>
      </c:layout>
      <c:pieChart>
        <c:varyColors val="1"/>
        <c:ser>
          <c:idx val="0"/>
          <c:order val="0"/>
          <c:spPr>
            <a:solidFill>
              <a:srgbClr val="00B050"/>
            </a:solidFill>
            <a:ln>
              <a:noFill/>
            </a:ln>
            <a:effectLst>
              <a:glow rad="63500">
                <a:schemeClr val="tx1"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63500" h="25400" prst="artDeco"/>
              <a:bevelB w="114300" prst="artDeco"/>
            </a:sp3d>
          </c:spPr>
          <c:explosion val="6"/>
          <c:dPt>
            <c:idx val="0"/>
            <c:bubble3D val="0"/>
            <c:spPr>
              <a:gradFill>
                <a:gsLst>
                  <a:gs pos="0">
                    <a:srgbClr val="92D050"/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92D050"/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glow rad="63500">
                  <a:schemeClr val="tx1">
                    <a:alpha val="40000"/>
                  </a:scheme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63500" h="25400" prst="artDeco"/>
                <a:bevelB w="114300" prst="artDeco"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rgbClr val="7030A0"/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7030A0"/>
                  </a:gs>
                </a:gsLst>
                <a:lin ang="5400000" scaled="0"/>
              </a:gradFill>
              <a:ln>
                <a:noFill/>
              </a:ln>
              <a:effectLst>
                <a:glow rad="63500">
                  <a:schemeClr val="tx1">
                    <a:alpha val="40000"/>
                  </a:scheme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63500" h="25400" prst="artDeco"/>
                <a:bevelB w="114300" prst="artDeco"/>
              </a:sp3d>
            </c:spPr>
          </c:dPt>
          <c:dLbls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cat>
          <c:val>
            <c:numRef>
              <c:f>Лист3!$B$14:$C$14</c:f>
              <c:numCache>
                <c:formatCode>#,##0.0</c:formatCode>
                <c:ptCount val="2"/>
                <c:pt idx="0">
                  <c:v>159594.29999999999</c:v>
                </c:pt>
                <c:pt idx="1">
                  <c:v>216145.3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17707930581595E-2"/>
          <c:y val="1.5954863898398418E-2"/>
          <c:w val="0.93100133315079436"/>
          <c:h val="0.88313717860255103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B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7030A0"/>
                </a:gs>
              </a:gsLst>
              <a:lin ang="5400000" scaled="0"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slope"/>
              <a:bevelB prst="slope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slope"/>
                <a:bevelB prst="slope"/>
              </a:sp3d>
            </c:spPr>
          </c:dPt>
          <c:cat>
            <c:strRef>
              <c:f>Лист3!$B$13:$C$13</c:f>
              <c:strCache>
                <c:ptCount val="2"/>
                <c:pt idx="0">
                  <c:v>2012 год</c:v>
                </c:pt>
                <c:pt idx="1">
                  <c:v>Проект на 2013 г.</c:v>
                </c:pt>
              </c:strCache>
            </c:strRef>
          </c:cat>
          <c:val>
            <c:numRef>
              <c:f>Лист3!$B$14:$C$14</c:f>
              <c:numCache>
                <c:formatCode>#,##0.0</c:formatCode>
                <c:ptCount val="2"/>
                <c:pt idx="0">
                  <c:v>22656.400000000001</c:v>
                </c:pt>
                <c:pt idx="1">
                  <c:v>38825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8"/>
        <c:gapDepth val="0"/>
        <c:shape val="cylinder"/>
        <c:axId val="27321856"/>
        <c:axId val="27323392"/>
        <c:axId val="0"/>
      </c:bar3DChart>
      <c:catAx>
        <c:axId val="27321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23392"/>
        <c:crosses val="autoZero"/>
        <c:auto val="1"/>
        <c:lblAlgn val="ctr"/>
        <c:lblOffset val="100"/>
        <c:noMultiLvlLbl val="0"/>
      </c:catAx>
      <c:valAx>
        <c:axId val="273233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21856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0.17647</cdr:x>
      <cdr:y>0.17592</cdr:y>
    </cdr:from>
    <cdr:to>
      <cdr:x>0.2827</cdr:x>
      <cdr:y>0.23202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4524" y="981075"/>
          <a:ext cx="1152525" cy="312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i="1" dirty="0"/>
            <a:t>2630146,8</a:t>
          </a:r>
        </a:p>
      </cdr:txBody>
    </cdr:sp>
  </cdr:relSizeAnchor>
  <cdr:relSizeAnchor xmlns:cdr="http://schemas.openxmlformats.org/drawingml/2006/chartDrawing">
    <cdr:from>
      <cdr:x>0.37869</cdr:x>
      <cdr:y>0.06718</cdr:y>
    </cdr:from>
    <cdr:to>
      <cdr:x>0.48493</cdr:x>
      <cdr:y>0.12328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08450" y="374650"/>
          <a:ext cx="1152525" cy="312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i="1" dirty="0"/>
            <a:t>3175314,7</a:t>
          </a:r>
        </a:p>
      </cdr:txBody>
    </cdr:sp>
  </cdr:relSizeAnchor>
  <cdr:relSizeAnchor xmlns:cdr="http://schemas.openxmlformats.org/drawingml/2006/chartDrawing">
    <cdr:from>
      <cdr:x>0.58326</cdr:x>
      <cdr:y>0.08255</cdr:y>
    </cdr:from>
    <cdr:to>
      <cdr:x>0.68949</cdr:x>
      <cdr:y>0.13865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327775" y="460375"/>
          <a:ext cx="1152525" cy="312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i="1"/>
            <a:t>3088639,9</a:t>
          </a:r>
        </a:p>
      </cdr:txBody>
    </cdr:sp>
  </cdr:relSizeAnchor>
  <cdr:relSizeAnchor xmlns:cdr="http://schemas.openxmlformats.org/drawingml/2006/chartDrawing">
    <cdr:from>
      <cdr:x>0.79134</cdr:x>
      <cdr:y>0.115</cdr:y>
    </cdr:from>
    <cdr:to>
      <cdr:x>0.89757</cdr:x>
      <cdr:y>0.1711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585200" y="641350"/>
          <a:ext cx="1152525" cy="312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i="1"/>
            <a:t>2926751,5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0.17126</cdr:x>
      <cdr:y>0.22129</cdr:y>
    </cdr:from>
    <cdr:to>
      <cdr:x>0.27749</cdr:x>
      <cdr:y>0.27739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6035" y="1364316"/>
          <a:ext cx="971367" cy="345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 dirty="0"/>
            <a:t>1066997,1</a:t>
          </a:r>
        </a:p>
      </cdr:txBody>
    </cdr:sp>
  </cdr:relSizeAnchor>
  <cdr:relSizeAnchor xmlns:cdr="http://schemas.openxmlformats.org/drawingml/2006/chartDrawing">
    <cdr:from>
      <cdr:x>0.38388</cdr:x>
      <cdr:y>0.02467</cdr:y>
    </cdr:from>
    <cdr:to>
      <cdr:x>0.49012</cdr:x>
      <cdr:y>0.08077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10207" y="152085"/>
          <a:ext cx="971458" cy="345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/>
            <a:t>1502489,4</a:t>
          </a:r>
        </a:p>
      </cdr:txBody>
    </cdr:sp>
  </cdr:relSizeAnchor>
  <cdr:relSizeAnchor xmlns:cdr="http://schemas.openxmlformats.org/drawingml/2006/chartDrawing">
    <cdr:from>
      <cdr:x>0.59651</cdr:x>
      <cdr:y>0.0315</cdr:y>
    </cdr:from>
    <cdr:to>
      <cdr:x>0.70274</cdr:x>
      <cdr:y>0.0876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454468" y="194187"/>
          <a:ext cx="971367" cy="345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/>
            <a:t>1477681,4</a:t>
          </a:r>
        </a:p>
      </cdr:txBody>
    </cdr:sp>
  </cdr:relSizeAnchor>
  <cdr:relSizeAnchor xmlns:cdr="http://schemas.openxmlformats.org/drawingml/2006/chartDrawing">
    <cdr:from>
      <cdr:x>0.80913</cdr:x>
      <cdr:y>0.04203</cdr:y>
    </cdr:from>
    <cdr:to>
      <cdr:x>0.91536</cdr:x>
      <cdr:y>0.09813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398684" y="259110"/>
          <a:ext cx="971367" cy="345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/>
            <a:t>1467360,9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0.34747</cdr:x>
      <cdr:y>0.10108</cdr:y>
    </cdr:from>
    <cdr:to>
      <cdr:x>0.49551</cdr:x>
      <cdr:y>0.16601</cdr:y>
    </cdr:to>
    <cdr:sp macro="" textlink="">
      <cdr:nvSpPr>
        <cdr:cNvPr id="2" name="TextBox 1"/>
        <cdr:cNvSpPr txBox="1"/>
      </cdr:nvSpPr>
      <cdr:spPr>
        <a:xfrm xmlns:a="http://schemas.openxmlformats.org/drawingml/2006/main" rot="19006180">
          <a:off x="2049464" y="603942"/>
          <a:ext cx="873164" cy="387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 dirty="0" smtClean="0"/>
            <a:t>71,4%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0.57759</cdr:x>
      <cdr:y>0.09695</cdr:y>
    </cdr:from>
    <cdr:to>
      <cdr:x>0.77587</cdr:x>
      <cdr:y>0.18005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4824536" y="504056"/>
          <a:ext cx="1656218" cy="432051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0.62931</cdr:x>
      <cdr:y>0.04155</cdr:y>
    </cdr:from>
    <cdr:to>
      <cdr:x>0.73878</cdr:x>
      <cdr:y>0.1108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56584" y="216024"/>
          <a:ext cx="914395" cy="360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 dirty="0" smtClean="0"/>
            <a:t>28,9%</a:t>
          </a:r>
          <a:endParaRPr lang="ru-RU" sz="1600" b="1" i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0.66992</cdr:x>
      <cdr:y>0.17014</cdr:y>
    </cdr:from>
    <cdr:to>
      <cdr:x>0.70023</cdr:x>
      <cdr:y>0.26468</cdr:y>
    </cdr:to>
    <cdr:sp macro="" textlink="">
      <cdr:nvSpPr>
        <cdr:cNvPr id="2" name="TextBox 1"/>
        <cdr:cNvSpPr txBox="1"/>
      </cdr:nvSpPr>
      <cdr:spPr>
        <a:xfrm xmlns:a="http://schemas.openxmlformats.org/drawingml/2006/main" rot="18429267">
          <a:off x="6229037" y="1180572"/>
          <a:ext cx="576064" cy="288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 dirty="0" smtClean="0"/>
            <a:t>68%</a:t>
          </a:r>
          <a:endParaRPr lang="ru-RU" sz="1600" b="1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0.69985</cdr:x>
      <cdr:y>0.11774</cdr:y>
    </cdr:from>
    <cdr:to>
      <cdr:x>0.7317</cdr:x>
      <cdr:y>0.25623</cdr:y>
    </cdr:to>
    <cdr:sp macro="" textlink="">
      <cdr:nvSpPr>
        <cdr:cNvPr id="2" name="TextBox 1"/>
        <cdr:cNvSpPr txBox="1"/>
      </cdr:nvSpPr>
      <cdr:spPr>
        <a:xfrm xmlns:a="http://schemas.openxmlformats.org/drawingml/2006/main" rot="18437890">
          <a:off x="6079693" y="921962"/>
          <a:ext cx="78952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 dirty="0" smtClean="0"/>
            <a:t>126,5%</a:t>
          </a:r>
          <a:endParaRPr lang="ru-RU" sz="1600" b="1" i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0.39755</cdr:x>
      <cdr:y>0.03449</cdr:y>
    </cdr:from>
    <cdr:to>
      <cdr:x>0.55138</cdr:x>
      <cdr:y>0.08299</cdr:y>
    </cdr:to>
    <cdr:sp macro="" textlink="">
      <cdr:nvSpPr>
        <cdr:cNvPr id="2" name="TextBox 1"/>
        <cdr:cNvSpPr txBox="1"/>
      </cdr:nvSpPr>
      <cdr:spPr>
        <a:xfrm xmlns:a="http://schemas.openxmlformats.org/drawingml/2006/main" rot="20340755">
          <a:off x="1874864" y="199209"/>
          <a:ext cx="725468" cy="280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22,2%</a:t>
          </a:r>
          <a:endParaRPr lang="ru-RU" sz="16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124744"/>
            <a:ext cx="914400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Проект бюджета </a:t>
            </a:r>
          </a:p>
          <a:p>
            <a:pPr algn="ctr"/>
            <a:r>
              <a:rPr lang="ru-RU" sz="3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Ханты-Мансийского района </a:t>
            </a:r>
          </a:p>
          <a:p>
            <a:pPr algn="ctr"/>
            <a:r>
              <a:rPr lang="ru-RU" sz="3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 2013 год </a:t>
            </a:r>
          </a:p>
          <a:p>
            <a:pPr algn="ctr"/>
            <a:r>
              <a:rPr lang="ru-RU" sz="3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на плановый период 2014 и 2015 годов</a:t>
            </a:r>
            <a:endParaRPr lang="ru-RU" sz="3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D:\ОБМЕН\МОИ ДОКУМЕНТЫ\Documents\Поздравления\Деньги\12608688608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84" y="4435463"/>
            <a:ext cx="2598831" cy="16336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eg\Desktop\рис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3380"/>
            <a:ext cx="2712306" cy="16056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eg\Desktop\charts_repor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5463"/>
            <a:ext cx="2713484" cy="16336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5332"/>
            <a:ext cx="91440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Администрация Ханты-Мансийского района</a:t>
            </a:r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764704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70220"/>
              </p:ext>
            </p:extLst>
          </p:nvPr>
        </p:nvGraphicFramePr>
        <p:xfrm>
          <a:off x="0" y="476672"/>
          <a:ext cx="5868144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86809"/>
              </p:ext>
            </p:extLst>
          </p:nvPr>
        </p:nvGraphicFramePr>
        <p:xfrm>
          <a:off x="5292080" y="1340768"/>
          <a:ext cx="54006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Выгнутая вверх стрелка 1"/>
          <p:cNvSpPr/>
          <p:nvPr/>
        </p:nvSpPr>
        <p:spPr>
          <a:xfrm rot="20097675">
            <a:off x="1757412" y="1593595"/>
            <a:ext cx="2841439" cy="50405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 rot="19734867">
            <a:off x="2525737" y="1335679"/>
            <a:ext cx="810270" cy="3879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 smtClean="0"/>
              <a:t>35,4%</a:t>
            </a:r>
          </a:p>
        </p:txBody>
      </p:sp>
    </p:spTree>
    <p:extLst>
      <p:ext uri="{BB962C8B-B14F-4D97-AF65-F5344CB8AC3E}">
        <p14:creationId xmlns:p14="http://schemas.microsoft.com/office/powerpoint/2010/main" val="140812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5"/>
            <a:ext cx="914400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5332"/>
            <a:ext cx="914400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i="1" dirty="0">
                <a:latin typeface="Cambria Math" pitchFamily="18" charset="0"/>
                <a:ea typeface="Cambria Math" pitchFamily="18" charset="0"/>
              </a:rPr>
              <a:t>Распределение бюджетных ассигнований по ведомственной структуре на 2013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г.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6351"/>
              </p:ext>
            </p:extLst>
          </p:nvPr>
        </p:nvGraphicFramePr>
        <p:xfrm>
          <a:off x="-30052" y="911206"/>
          <a:ext cx="5898195" cy="597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8347"/>
              </p:ext>
            </p:extLst>
          </p:nvPr>
        </p:nvGraphicFramePr>
        <p:xfrm>
          <a:off x="4932040" y="1071936"/>
          <a:ext cx="5184576" cy="661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5332"/>
            <a:ext cx="91440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Дума Ханты-Мансийского района</a:t>
            </a:r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1814" y="772707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ыс. рублей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 rot="19160261">
            <a:off x="1229228" y="1574420"/>
            <a:ext cx="3355432" cy="703222"/>
          </a:xfrm>
          <a:prstGeom prst="curved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32"/>
            <a:ext cx="914400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i="1" dirty="0">
                <a:latin typeface="Cambria Math" pitchFamily="18" charset="0"/>
                <a:ea typeface="Cambria Math" pitchFamily="18" charset="0"/>
              </a:rPr>
              <a:t>Распределение бюджетных ассигнований по ведомственной структуре на 2013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г.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598781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Лист" r:id="rId3" imgW="7353364" imgH="3429077" progId="Excel.Sheet.8">
                  <p:embed/>
                </p:oleObj>
              </mc:Choice>
              <mc:Fallback>
                <p:oleObj name="Лист" r:id="rId3" imgW="7353364" imgH="342907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20688"/>
                        <a:ext cx="9144000" cy="623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9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332"/>
            <a:ext cx="91440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Комитет по финансам </a:t>
            </a: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администрации Ханты-Мансийского района</a:t>
            </a:r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1035531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97296"/>
              </p:ext>
            </p:extLst>
          </p:nvPr>
        </p:nvGraphicFramePr>
        <p:xfrm>
          <a:off x="-12903" y="1197456"/>
          <a:ext cx="9156903" cy="566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52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32"/>
            <a:ext cx="914400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i="1" dirty="0">
                <a:latin typeface="Cambria Math" pitchFamily="18" charset="0"/>
                <a:ea typeface="Cambria Math" pitchFamily="18" charset="0"/>
              </a:rPr>
              <a:t>Распределение бюджетных ассигнований по ведомственной структуре на 2013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г.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61144"/>
              </p:ext>
            </p:extLst>
          </p:nvPr>
        </p:nvGraphicFramePr>
        <p:xfrm>
          <a:off x="0" y="548681"/>
          <a:ext cx="9144000" cy="6309320"/>
        </p:xfrm>
        <a:graphic>
          <a:graphicData uri="http://schemas.openxmlformats.org/drawingml/2006/table">
            <a:tbl>
              <a:tblPr/>
              <a:tblGrid>
                <a:gridCol w="5897609"/>
                <a:gridCol w="3246391"/>
              </a:tblGrid>
              <a:tr h="775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Расходы, осуществляемые по вопросам местного значения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Комитет по финансам, всего: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442 777,2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комитета по финансам, в том числе: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43 619,1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аппарата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38 190,0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других обязательств государства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2 129,1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Отдельные мероприятия в области информационно-коммуникационных технологий и связи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"Повышение эффективности бюджетных расходов Ханты-Мансийского района на период до 2013 года"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2 700,0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Ассигнования предусмотренные на реализацию Указа президента РФ от 7 мая 2012 года № 597 "О мероприятиях по реализации государственной социальной политики" 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61 400,0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Резервный фонд местной администрации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8 000,0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муниципального долга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860,0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Межбюджетные трансферты сельским поселениям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328 898,1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0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693009"/>
              </p:ext>
            </p:extLst>
          </p:nvPr>
        </p:nvGraphicFramePr>
        <p:xfrm>
          <a:off x="0" y="548680"/>
          <a:ext cx="5076056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31226"/>
              </p:ext>
            </p:extLst>
          </p:nvPr>
        </p:nvGraphicFramePr>
        <p:xfrm>
          <a:off x="1475656" y="1556792"/>
          <a:ext cx="8568952" cy="519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5332"/>
            <a:ext cx="91440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Комитет по финансам </a:t>
            </a: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администрации Ханты-Мансийского района</a:t>
            </a:r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80" y="1112550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332"/>
            <a:ext cx="914400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Департамент имущественных , земельных  отношений  и природопользования  администрации Ханты-Мансийского района</a:t>
            </a:r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03" y="1586291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177351"/>
              </p:ext>
            </p:extLst>
          </p:nvPr>
        </p:nvGraphicFramePr>
        <p:xfrm>
          <a:off x="0" y="1748216"/>
          <a:ext cx="9144000" cy="510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42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32"/>
            <a:ext cx="914400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Департамент имущественных , земельных  отношений  и природопользования  администрации Ханты-Мансийского района</a:t>
            </a:r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546360"/>
              </p:ext>
            </p:extLst>
          </p:nvPr>
        </p:nvGraphicFramePr>
        <p:xfrm>
          <a:off x="0" y="1556792"/>
          <a:ext cx="5868144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12361"/>
              </p:ext>
            </p:extLst>
          </p:nvPr>
        </p:nvGraphicFramePr>
        <p:xfrm>
          <a:off x="3779912" y="1801732"/>
          <a:ext cx="6552728" cy="505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4" y="1604992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6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32"/>
            <a:ext cx="914400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i="1" dirty="0">
                <a:latin typeface="Cambria Math" pitchFamily="18" charset="0"/>
                <a:ea typeface="Cambria Math" pitchFamily="18" charset="0"/>
              </a:rPr>
              <a:t>Распределение бюджетных ассигнований по ведомственной структуре на 2013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г.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12902"/>
              </p:ext>
            </p:extLst>
          </p:nvPr>
        </p:nvGraphicFramePr>
        <p:xfrm>
          <a:off x="0" y="476674"/>
          <a:ext cx="9143999" cy="6381329"/>
        </p:xfrm>
        <a:graphic>
          <a:graphicData uri="http://schemas.openxmlformats.org/drawingml/2006/table">
            <a:tbl>
              <a:tblPr/>
              <a:tblGrid>
                <a:gridCol w="7411451"/>
                <a:gridCol w="1732548"/>
              </a:tblGrid>
              <a:tr h="654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Расходы, осуществляемые по вопросам местного значения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имущественных, земельных отношений и природопользования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64 128,1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других обязательств государства</a:t>
                      </a:r>
                    </a:p>
                  </a:txBody>
                  <a:tcPr marL="7133" marR="7133" marT="71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6 000,4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аппарата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31 000,0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Отдельные мероприятия в области информационно-коммуникационных технологий и связи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955,0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Ведомственная целевая программа "Ведение землеустройства и рационального использования земельных ресурсов"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7 000,0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Ведомственная целевая программа "Формирование и содержание муниципального имущества Ханты-Мансийского района на 2011-2013 годы"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16 772,4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3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"Переселение жителей из населенных пунктов с низкой плотностью населения и труднодоступных местностей Ханты-Мансийского района(с.Базьяны,д.Сухорукова) на 2012-2013 годы"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1 600,0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3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 "Снижение рисков и смягчение последствий чрезвычайных ситуаций природного и техногенного характера в Ханты-Мансийском районе на 2012-2014 годы"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"Комплексные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профилактике правонарушений в Ханты-Мансийском районе на 2011-2015 годы"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3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34" y="466219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5332"/>
            <a:ext cx="9144000" cy="430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latin typeface="Cambria Math" pitchFamily="18" charset="0"/>
                <a:ea typeface="Cambria Math" pitchFamily="18" charset="0"/>
              </a:rPr>
              <a:t>Структура доходов бюджета муниципального </a:t>
            </a:r>
            <a:r>
              <a:rPr lang="ru-RU" sz="2200" b="1" i="1" dirty="0" smtClean="0">
                <a:latin typeface="Cambria Math" pitchFamily="18" charset="0"/>
                <a:ea typeface="Cambria Math" pitchFamily="18" charset="0"/>
              </a:rPr>
              <a:t>района на 2013-2015 г.</a:t>
            </a:r>
            <a:endParaRPr lang="ru-RU" sz="2200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113696"/>
              </p:ext>
            </p:extLst>
          </p:nvPr>
        </p:nvGraphicFramePr>
        <p:xfrm>
          <a:off x="0" y="466220"/>
          <a:ext cx="9144000" cy="639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847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332"/>
            <a:ext cx="91440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Комитет по образованию </a:t>
            </a: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администрации Ханты-Мансийского района</a:t>
            </a:r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3" y="1052736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551003"/>
              </p:ext>
            </p:extLst>
          </p:nvPr>
        </p:nvGraphicFramePr>
        <p:xfrm>
          <a:off x="-13356" y="1214660"/>
          <a:ext cx="9157356" cy="564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95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04352"/>
              </p:ext>
            </p:extLst>
          </p:nvPr>
        </p:nvGraphicFramePr>
        <p:xfrm>
          <a:off x="0" y="908720"/>
          <a:ext cx="9512919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18550159">
            <a:off x="5734923" y="2174638"/>
            <a:ext cx="2212919" cy="520960"/>
          </a:xfrm>
          <a:prstGeom prst="curvedDownArrow">
            <a:avLst>
              <a:gd name="adj1" fmla="val 17560"/>
              <a:gd name="adj2" fmla="val 48778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332"/>
            <a:ext cx="91440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Комитет по образованию </a:t>
            </a: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администрации Ханты-Мансийского района</a:t>
            </a:r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1088327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67712"/>
              </p:ext>
            </p:extLst>
          </p:nvPr>
        </p:nvGraphicFramePr>
        <p:xfrm>
          <a:off x="-756592" y="1112550"/>
          <a:ext cx="6984776" cy="536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45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32"/>
            <a:ext cx="914400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i="1" dirty="0">
                <a:latin typeface="Cambria Math" pitchFamily="18" charset="0"/>
                <a:ea typeface="Cambria Math" pitchFamily="18" charset="0"/>
              </a:rPr>
              <a:t>Распределение бюджетных ассигнований по ведомственной структуре на 2013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г.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7886"/>
              </p:ext>
            </p:extLst>
          </p:nvPr>
        </p:nvGraphicFramePr>
        <p:xfrm>
          <a:off x="-20479" y="620687"/>
          <a:ext cx="9164479" cy="6244210"/>
        </p:xfrm>
        <a:graphic>
          <a:graphicData uri="http://schemas.openxmlformats.org/drawingml/2006/table">
            <a:tbl>
              <a:tblPr/>
              <a:tblGrid>
                <a:gridCol w="6263796"/>
                <a:gridCol w="2900683"/>
              </a:tblGrid>
              <a:tr h="285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Расходы, осуществляемые по вопросам местного значения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9061" marR="9061" marT="90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Комитет образования, всего: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558 083,5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Ведомственная целевая программа "Развитие, повышение качества, доступности и эффективности образования в муниципальных образовательных учреждениях Ханты-Мансийского района на 2013-2015 годы"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538 439,5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"Профилактика терроризма и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экстримизма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а также минимизация и (или) ликвидация последствий проявлений терроризма и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экстримизма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территории Ханты-Мансийского района на 2012-2014 годы"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235,0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 целевая программа "Укреплений пожарной безопасности  в Ханты-Мансийском районе" на 2011-2013 годы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4 700,0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67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"Комплексные мероприятия по профилактике правонарушений в Ханты-Мансийском районе" на 2011-2013 гг.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долгосрочная целевая программа "Формирование доступной среды для инвалидов и других маломобильных групп населения в Ханты-Мансийском районе" на 2012-2015 годы 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"Дети Ханты-Мансийского района" на 2011-2013 годы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2 850,0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"Новая школа Ханты-Мансийского района" на 2011-2013 гг.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11 359,0</a:t>
                      </a:r>
                    </a:p>
                  </a:txBody>
                  <a:tcPr marL="9061" marR="9061" marT="9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2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332"/>
            <a:ext cx="91440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Комитет по культуре и молодежной политике </a:t>
            </a: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администрации Ханты-Мансийского района</a:t>
            </a:r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1108540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085796"/>
              </p:ext>
            </p:extLst>
          </p:nvPr>
        </p:nvGraphicFramePr>
        <p:xfrm>
          <a:off x="0" y="1270465"/>
          <a:ext cx="9144000" cy="558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499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32"/>
            <a:ext cx="91440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Комитет по культуре и молодежной политике </a:t>
            </a: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администрации Ханты-Мансийского района</a:t>
            </a:r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94952"/>
              </p:ext>
            </p:extLst>
          </p:nvPr>
        </p:nvGraphicFramePr>
        <p:xfrm>
          <a:off x="0" y="1112550"/>
          <a:ext cx="9224886" cy="570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 rot="18136019">
            <a:off x="5453318" y="2369356"/>
            <a:ext cx="2827775" cy="407368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27" y="1061950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74174"/>
              </p:ext>
            </p:extLst>
          </p:nvPr>
        </p:nvGraphicFramePr>
        <p:xfrm>
          <a:off x="-468559" y="1268758"/>
          <a:ext cx="6192688" cy="561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77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32"/>
            <a:ext cx="914400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i="1" dirty="0">
                <a:latin typeface="Cambria Math" pitchFamily="18" charset="0"/>
                <a:ea typeface="Cambria Math" pitchFamily="18" charset="0"/>
              </a:rPr>
              <a:t>Распределение бюджетных ассигнований по ведомственной структуре на 2013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г.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57976"/>
              </p:ext>
            </p:extLst>
          </p:nvPr>
        </p:nvGraphicFramePr>
        <p:xfrm>
          <a:off x="0" y="548677"/>
          <a:ext cx="9144000" cy="6309326"/>
        </p:xfrm>
        <a:graphic>
          <a:graphicData uri="http://schemas.openxmlformats.org/drawingml/2006/table">
            <a:tbl>
              <a:tblPr/>
              <a:tblGrid>
                <a:gridCol w="7740352"/>
                <a:gridCol w="1403648"/>
              </a:tblGrid>
              <a:tr h="505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Расходы, осуществляемые по вопросам местного значения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Комитет по культуре, молодежной политике, физкультуре и спорту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114 742,9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Ведомственная целевая программа "Повышение качества услуг в сфере культуры, молодежной политики, физкультуры и спорта на 2013-2015 годы"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93 532,8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"Комплексное  развитие культуры и искусства в Ханты-Мансийском районе" на 2011-2013 годы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6 259,8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"Молодежь Ханты-Мансийского района"  на 2011-2013 годы и на плановый период до 2015 года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2 796,0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"Комплексные мероприятия по профилактике правонарушений в Ханты-Мансийском районе" на 2011-2015 годы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"Дети Ханты-Мансийского района" на 2011-2013 годы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3 280,0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 целевая программа "Укрепление пожарной безопасности  в Ханты-Мансийском районе" на 2011-2013 годы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110,0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долгосрочная целевая программа "Формирование доступной среды для инвалидов и других маломобильных групп населения в Ханты-Мансийском районе" на 2012-2015 годы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390,0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"Комплексное развитие жилищного строительства на территории Ханты-Мансийского района" на 2011-2013 гг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Подпрограмма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"Жилье молодым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"Комплексное развитие спорта и туризма на территории   Ханты-Мансийского района" на 2011-2013 годы и на  период до 2015 года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3 999,3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"Профилактика терроризма 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экстремизма,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 также минимизация и (или) ликвидация последствий проявлений терроризма 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экстремизма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территории Ханты-Мансийского района на 2012-2014 годы"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445,0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"Поддержка социально ориентированных негосударственных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некоммерческих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организаций в Ханты-Мансийском районе на 2013-2015 годы"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1 850,0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8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142347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5332"/>
            <a:ext cx="91440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Комитет по здравоохранению </a:t>
            </a: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администрации Ханты-Мансийского района</a:t>
            </a:r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4" y="1099747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3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32"/>
            <a:ext cx="91440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Комитет по здравоохранению </a:t>
            </a: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администрации Ханты-Мансийского района</a:t>
            </a:r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14426"/>
              </p:ext>
            </p:extLst>
          </p:nvPr>
        </p:nvGraphicFramePr>
        <p:xfrm>
          <a:off x="-32945" y="1052736"/>
          <a:ext cx="6333137" cy="581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863141"/>
              </p:ext>
            </p:extLst>
          </p:nvPr>
        </p:nvGraphicFramePr>
        <p:xfrm>
          <a:off x="539552" y="1112550"/>
          <a:ext cx="8928992" cy="574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1112550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6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32"/>
            <a:ext cx="914400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i="1" dirty="0">
                <a:latin typeface="Cambria Math" pitchFamily="18" charset="0"/>
                <a:ea typeface="Cambria Math" pitchFamily="18" charset="0"/>
              </a:rPr>
              <a:t>Распределение бюджетных ассигнований по ведомственной структуре на 2013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г.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17364"/>
              </p:ext>
            </p:extLst>
          </p:nvPr>
        </p:nvGraphicFramePr>
        <p:xfrm>
          <a:off x="35496" y="476671"/>
          <a:ext cx="9073008" cy="6381328"/>
        </p:xfrm>
        <a:graphic>
          <a:graphicData uri="http://schemas.openxmlformats.org/drawingml/2006/table">
            <a:tbl>
              <a:tblPr/>
              <a:tblGrid>
                <a:gridCol w="7907993"/>
                <a:gridCol w="1165015"/>
              </a:tblGrid>
              <a:tr h="1001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Расходы, осуществляемые по вопросам местного значения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Комитет  здравоохранения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59 716,7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Ведомственная целевая программа "Создание условий для оказания медицинской помощи населению на территории Ханты-Мансийского района на 2013-2015 годы" 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44 551,7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"Современное здравоохранение Ханты-Мансийского района" на 2011-2013 годы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11 625,0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 целевая программа "Укрепление пожарной безопасности  в Ханты-Мансийском районе" на 2011-2013 годы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2 620,0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"Дети Ханты-Мансийского района" на 2011-2013 годы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долгосрочная целевая программа "Формирование доступной среды для инвалидов и других маломобильных групп населения в Ханты-Мансийском районе" на 2012-2015 годы 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660,0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"Поддержка социально ориентированных негосударственных некомерческих организаций в Ханты-Мансийском районе на 2013-2015 годы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110,0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3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332"/>
            <a:ext cx="9144000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Cambria Math" pitchFamily="18" charset="0"/>
                <a:ea typeface="Cambria Math" pitchFamily="18" charset="0"/>
              </a:rPr>
              <a:t>Департамент строительства, архитектуры и ЖКХ</a:t>
            </a:r>
          </a:p>
          <a:p>
            <a:pPr algn="ctr"/>
            <a:r>
              <a:rPr lang="ru-RU" sz="2800" b="1" i="1" dirty="0" smtClean="0">
                <a:latin typeface="Cambria Math" pitchFamily="18" charset="0"/>
                <a:ea typeface="Cambria Math" pitchFamily="18" charset="0"/>
              </a:rPr>
              <a:t>администрации Ханты-Мансийского района</a:t>
            </a:r>
            <a:endParaRPr lang="ru-RU" sz="28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3" y="827514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91424"/>
              </p:ext>
            </p:extLst>
          </p:nvPr>
        </p:nvGraphicFramePr>
        <p:xfrm>
          <a:off x="0" y="989439"/>
          <a:ext cx="9144000" cy="586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28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423790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20688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2130" y="2882"/>
            <a:ext cx="91440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Cambria Math" pitchFamily="18" charset="0"/>
                <a:ea typeface="Cambria Math" pitchFamily="18" charset="0"/>
              </a:rPr>
              <a:t>Структура доходов бюджета муниципального района без учета межбюджетных трансфертов из бюджетов других </a:t>
            </a:r>
            <a:r>
              <a:rPr lang="ru-RU" sz="2000" b="1" i="1" dirty="0" smtClean="0">
                <a:latin typeface="Cambria Math" pitchFamily="18" charset="0"/>
                <a:ea typeface="Cambria Math" pitchFamily="18" charset="0"/>
              </a:rPr>
              <a:t>уровней на 2013-2015 г.</a:t>
            </a:r>
            <a:endParaRPr lang="ru-RU" sz="2000" b="1" i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332"/>
            <a:ext cx="9144000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Cambria Math" pitchFamily="18" charset="0"/>
                <a:ea typeface="Cambria Math" pitchFamily="18" charset="0"/>
              </a:rPr>
              <a:t>Департамент строительства, архитектуры и ЖКХ</a:t>
            </a:r>
          </a:p>
          <a:p>
            <a:pPr algn="ctr"/>
            <a:r>
              <a:rPr lang="ru-RU" sz="2800" b="1" i="1" dirty="0" smtClean="0">
                <a:latin typeface="Cambria Math" pitchFamily="18" charset="0"/>
                <a:ea typeface="Cambria Math" pitchFamily="18" charset="0"/>
              </a:rPr>
              <a:t>администрации Ханты-Мансийского района</a:t>
            </a:r>
            <a:endParaRPr lang="ru-RU" sz="28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913393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426837"/>
              </p:ext>
            </p:extLst>
          </p:nvPr>
        </p:nvGraphicFramePr>
        <p:xfrm>
          <a:off x="4427984" y="1089664"/>
          <a:ext cx="4716017" cy="577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Выгнутая вверх стрелка 11"/>
          <p:cNvSpPr/>
          <p:nvPr/>
        </p:nvSpPr>
        <p:spPr>
          <a:xfrm rot="20201290">
            <a:off x="6119601" y="1615309"/>
            <a:ext cx="1268362" cy="432048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4752"/>
              </p:ext>
            </p:extLst>
          </p:nvPr>
        </p:nvGraphicFramePr>
        <p:xfrm>
          <a:off x="0" y="1113144"/>
          <a:ext cx="5580112" cy="574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8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32"/>
            <a:ext cx="914400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i="1" dirty="0">
                <a:latin typeface="Cambria Math" pitchFamily="18" charset="0"/>
                <a:ea typeface="Cambria Math" pitchFamily="18" charset="0"/>
              </a:rPr>
              <a:t>Распределение бюджетных ассигнований по ведомственной структуре на 2013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г.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55189"/>
              </p:ext>
            </p:extLst>
          </p:nvPr>
        </p:nvGraphicFramePr>
        <p:xfrm>
          <a:off x="0" y="476673"/>
          <a:ext cx="9144000" cy="6381327"/>
        </p:xfrm>
        <a:graphic>
          <a:graphicData uri="http://schemas.openxmlformats.org/drawingml/2006/table">
            <a:tbl>
              <a:tblPr/>
              <a:tblGrid>
                <a:gridCol w="7617034"/>
                <a:gridCol w="1526966"/>
              </a:tblGrid>
              <a:tr h="389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строительства, архитектуры и ЖКХ, всего: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243 900,0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9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Центральный аппарат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17 665,4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9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структурных подразделений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15 863,3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15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муниципального казенного учреждения "Управление капитального строительства и ремонта"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21 664,9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на возмещение затрат или недополученных доходов  организациям, предоставляющим населению услуги по утилизации и переработке бытовых отходов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9 337,9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на возмещение затрат или недополученных доходов  организациям, предоставляющим населению услуги по тарифам не обеспечивающим издержки бань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16 666,8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21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на возмещение затрат или недополученных доходов  организациям, предоставляющим  услуги по содержанию и обслуживанию КОС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5 855,8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8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на возмещение  недополученных доходов  юридическим лицам, индивидуальным предпринимателям, предоставляющим населению  услуги по доставке  (подвозу) питьевой воды по тарифам, установленным  с учетом уровня платежей граждан.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947,1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на возмещение затрат или недополученных доходов  юридическим лицам, индивидуальным предпринимателям, предоставляющим населению услуги по сбору и вывозу ТБО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72,8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на возмещение затрат или недополученных доходов  юридическим лицам, индивидуальным предпринимателям, предоставляющим населению услуги по сбору и вывозу ЖБО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1 024,2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7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400991"/>
              </p:ext>
            </p:extLst>
          </p:nvPr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/>
              <a:tblGrid>
                <a:gridCol w="7617034"/>
                <a:gridCol w="1526966"/>
              </a:tblGrid>
              <a:tr h="390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(дорожный фонд) всего: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29 576,0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Строительство и модернизация автомобильных дорог общего пользования,  в том числе дорог в поселениях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14 676,0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"Развитие сети автомобильных дорог и повышение безопасности дорожного движения на территории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Ханты-Мансийского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района"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14 900,0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8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"Комплексное развитие жилищного строительства на территории Ханты-Мансийского района"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6 500,0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 целевая программа "Укрепление пожарной безопасности  в Ханты-Мансийском районе"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3 720,0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"Комплексные мероприятия по профилактике правонарушений в Ханты-Мансийском районе"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1 350,0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"Обеспечение  экологической безопасности Ханты-Мансийского района"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"Энергосбережение и повышение энергетической эффективности и энергобезопасности муниципального образования Ханты-Мансийский район"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14 361,0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8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"Развитие и  модернизация жилищно-коммунального комплекса Ханты-Мансийского района"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41 577,6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7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"Новая школа Ханты-Мансийского района"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14 158,0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"Комплексное  развитие культуры и искусства в Ханты-Мансийском районе"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17 392,2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"Современное здравоохранение Ханты-Мансийского района"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целевая программа "Комплексное развитие спорта и туризма на территории Ханты-Мансийского района"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20 667,0</a:t>
                      </a:r>
                    </a:p>
                  </a:txBody>
                  <a:tcPr marL="7478" marR="7478" marT="7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4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332"/>
            <a:ext cx="914400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i="1" dirty="0">
                <a:latin typeface="Cambria Math" pitchFamily="18" charset="0"/>
                <a:ea typeface="Cambria Math" pitchFamily="18" charset="0"/>
              </a:rPr>
              <a:t>Распределение бюджетных ассигнований по ведомственной структуре на 2013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г.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64227"/>
              </p:ext>
            </p:extLst>
          </p:nvPr>
        </p:nvGraphicFramePr>
        <p:xfrm>
          <a:off x="0" y="476672"/>
          <a:ext cx="9144000" cy="6381329"/>
        </p:xfrm>
        <a:graphic>
          <a:graphicData uri="http://schemas.openxmlformats.org/drawingml/2006/table">
            <a:tbl>
              <a:tblPr/>
              <a:tblGrid>
                <a:gridCol w="7864518"/>
                <a:gridCol w="1279482"/>
              </a:tblGrid>
              <a:tr h="344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осуществляемые за счет Регионального фонда компенсаций и фонда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софинансирования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Сумма, всего,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строительства, архитектуры и ЖКХ, всего: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433 642,5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(дорожный фонд),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Региональная целевая программа "Развитие транспортной  системы ХМАО-Югры" на 2011-2013 годы и на период до 2015 года,  Подпрограмма "Автомобильные дороги"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Региональная целевая программа "Профилактика правонарушений в ХМАО-Югре на 2011-2015 годы" Подпрограмма Профилактика правонарушений"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Региональная целевая программа "Наш дом 2011-2015 год"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9 894,4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Региональная целевая программа "Централизованное  электроснабжение населенных пунктов  Югры" на 2011-2013 годы  и на перспективу  до 2015 года, Подпрограмма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Софинансирование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муниципальных образований  в части  возмещения  недополученных доходов организациям, осуществляющим реализацию населению электрической энергии  по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социальноориентированным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тарифам"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46 755,0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  по региональной целевой программе "Модернизация и реформирование  жилищно-коммунального комплекса ХМАО-Югры" на 2011-2013 годы и на период до 2015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17 558,5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Региональная целевая программа  "Новая школа Югры" на 2010-2013 годы и на период до 2015 года,  Подпрограмма "Развитие материально-технической базы сферы образования"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120 074,0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Региональная целевая программа "Культура Югры" на 2011-2013 годы и на период до 2015 года, подпрограмма Обеспечение комплексной безопасности и комфортных условий  в учреждениях культуры"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60 995,0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Региональная целевая программа "Культура Югры" на 2011-2013 годы и на период до 2015 года, подпрограмма "Сохранение историко-культурного наследия"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63 045,6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Региональная целевая программа  "Развитие физической культуры и спорта в ХМАО-Югре" на 2011-2013 годы и на период до 2015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70 000,0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2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940247"/>
              </p:ext>
            </p:extLst>
          </p:nvPr>
        </p:nvGraphicFramePr>
        <p:xfrm>
          <a:off x="1" y="862964"/>
          <a:ext cx="9144000" cy="599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5332"/>
            <a:ext cx="914400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Cambria Math" pitchFamily="18" charset="0"/>
                <a:ea typeface="Cambria Math" pitchFamily="18" charset="0"/>
              </a:rPr>
              <a:t>Распределение районного фонда финансовой поддержки сельским поселениям Ханты-Мансийского района на 2012-2015 г.</a:t>
            </a:r>
            <a:endParaRPr lang="ru-RU" sz="22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804773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0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16126"/>
              </p:ext>
            </p:extLst>
          </p:nvPr>
        </p:nvGraphicFramePr>
        <p:xfrm>
          <a:off x="1" y="6"/>
          <a:ext cx="9143997" cy="6857993"/>
        </p:xfrm>
        <a:graphic>
          <a:graphicData uri="http://schemas.openxmlformats.org/drawingml/2006/table">
            <a:tbl>
              <a:tblPr/>
              <a:tblGrid>
                <a:gridCol w="2524417"/>
                <a:gridCol w="1088963"/>
                <a:gridCol w="1158262"/>
                <a:gridCol w="1095564"/>
                <a:gridCol w="1098864"/>
                <a:gridCol w="1098864"/>
                <a:gridCol w="1079063"/>
              </a:tblGrid>
              <a:tr h="70446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Распределение   межбюджетных трансфертов общего характера  бюджетам муниципальных образований - сельских поселений Ханты-Мансийского района на 2013 год</a:t>
                      </a:r>
                    </a:p>
                  </a:txBody>
                  <a:tcPr marL="6632" marR="6632" marT="6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07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Муниципальные образования - сельские поселения Ханты-Мансийского района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Сумма на год, тыс. рублей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Дотация 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субвенции Федеральный бюджет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Прочие  межбюджетные трансферты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Межбюджетные трансферты, всего: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6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 осуществление полномочий по государственной регистрации актов гражданского состояния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 осуществление первичного воинского учета на территориях где отсутствуют военные комиссариаты</a:t>
                      </a:r>
                    </a:p>
                  </a:txBody>
                  <a:tcPr marL="6632" marR="6632" marT="6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Горноправдинск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71508,1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830,0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163,0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667,0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2946,3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75284,4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Цингалы 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15441,1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141,2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10,0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131,2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821,3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16403,6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Кедровый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24789,2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171,7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31,0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140,7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1386,4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26347,3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Красноленинский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18285,0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165,5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29,0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136,5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737,6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19188,1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Луговской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51822,3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390,7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50,0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340,7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2976,6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55189,6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Согом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8977,4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141,3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9,0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132,3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845,4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9964,1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Нялинское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18125,9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137,8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14,0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123,8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3977,3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22241,0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Кышик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15068,7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163,1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33,0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130,1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1059,0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16290,8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Селиярово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15069,2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146,1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16,0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130,1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4707,2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19922,5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Сибирский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24737,0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170,1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41,0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129,1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1590,0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26497,1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Выкатной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19150,6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135,9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11,0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124,9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1217,6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20504,1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Шапша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19795,5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132,6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11,0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121,6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4256,4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24184,5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ИТОГО: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302770,0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2726,0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418,0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2308,0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26521,1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332017,1</a:t>
                      </a:r>
                    </a:p>
                  </a:txBody>
                  <a:tcPr marL="6632" marR="6632" marT="6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50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34" y="481754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5332"/>
            <a:ext cx="9144000" cy="430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>
                <a:latin typeface="Cambria Math" pitchFamily="18" charset="0"/>
                <a:ea typeface="Cambria Math" pitchFamily="18" charset="0"/>
              </a:rPr>
              <a:t>Муниципальные заимствования Ханты-Мансийского района в 2013-2015г.</a:t>
            </a:r>
            <a:endParaRPr lang="ru-RU" sz="2000" b="1" i="1" dirty="0" smtClean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18401"/>
              </p:ext>
            </p:extLst>
          </p:nvPr>
        </p:nvGraphicFramePr>
        <p:xfrm>
          <a:off x="0" y="805604"/>
          <a:ext cx="9144000" cy="605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60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585072"/>
              </p:ext>
            </p:extLst>
          </p:nvPr>
        </p:nvGraphicFramePr>
        <p:xfrm>
          <a:off x="0" y="856490"/>
          <a:ext cx="9143999" cy="6005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984"/>
                <a:gridCol w="1551486"/>
                <a:gridCol w="1698039"/>
                <a:gridCol w="1466490"/>
              </a:tblGrid>
              <a:tr h="10723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кода группы, подгруппы, статьи, вида </a:t>
                      </a:r>
                      <a:b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источников финансирования дефицита бюджета, кода классификации операций сектора государственного управления, относящихся к источникам финансирования дефицита бюджета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2013г.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2014г.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2015г.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91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Бюджетные кредиты от других бюджетов 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бюджетной системы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35631,7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1179,7</a:t>
                      </a:r>
                    </a:p>
                  </a:txBody>
                  <a:tcPr marL="9525" marR="9525" marT="9525" marB="0" anchor="ctr"/>
                </a:tc>
              </a:tr>
              <a:tr h="1289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остатков средств 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счетах по учету средств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46551,7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73619,7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70137,0</a:t>
                      </a:r>
                    </a:p>
                  </a:txBody>
                  <a:tcPr marL="9525" marR="9525" marT="9525" marB="0" anchor="ctr"/>
                </a:tc>
              </a:tr>
              <a:tr h="1856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Бюджетные кредиты, </a:t>
                      </a:r>
                      <a:b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предоставленные внутри страны в валюте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1800,0</a:t>
                      </a:r>
                    </a:p>
                  </a:txBody>
                  <a:tcPr marL="9525" marR="9525" marT="9525" marB="0" anchor="ctr"/>
                </a:tc>
              </a:tr>
              <a:tr h="891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источников внутреннего 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финансирования дефицита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83863,4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76432,5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73116,7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5332"/>
            <a:ext cx="9144000" cy="73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smtClean="0">
                <a:latin typeface="Cambria Math" pitchFamily="18" charset="0"/>
                <a:ea typeface="Cambria Math" pitchFamily="18" charset="0"/>
              </a:rPr>
              <a:t>Источники внутреннего финансирования дефицита бюджета муниципального образования Ханты-Мансийского район на 2013-2015г.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38729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482094"/>
              </p:ext>
            </p:extLst>
          </p:nvPr>
        </p:nvGraphicFramePr>
        <p:xfrm>
          <a:off x="0" y="856490"/>
          <a:ext cx="9143999" cy="6001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984"/>
                <a:gridCol w="1551486"/>
                <a:gridCol w="1698039"/>
                <a:gridCol w="1466490"/>
              </a:tblGrid>
              <a:tr h="6204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2013г.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2014г.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2015г.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18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Доведено Департаментом финансов: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1 672 825,30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1 610 958,50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1 459 390,60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5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Субвенция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исполнение полномочий по расчету и распределению дотаций поселениям, входящим в состав муниципального района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28 097,80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29 502,70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30 977,80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Дотация на развитие общественной инфраструктуры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14 676,00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15 409,80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16 180,30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1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местным бюджетам на формирование РФФП поселений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109 192,10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114 487,20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120 040,50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Субсидии, субвенции, иные межбюдж.трансф.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1 520 859,40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1 451 558,80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1 292 192,00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Соглашения с предприятиями ТЭК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247 508,60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234 950,00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234 950,00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Собственные доходы (без соглашений)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1 254 980,80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1 242 731,40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1 232 410,90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(10%)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83 863,40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76 432,50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73 116,70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к распределению: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3 259 178,10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3 165 072,40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2 999 868,20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9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Муниципальные целевые программы ( в т.ч. средства по соглашениям с предприятиями ТЭК)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1 207 941,40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954 470,50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948 114,00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234 950,00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234 950,00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5332"/>
            <a:ext cx="914400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Cambria Math" pitchFamily="18" charset="0"/>
                <a:ea typeface="Cambria Math" pitchFamily="18" charset="0"/>
              </a:rPr>
              <a:t> Основные параметры расходной части бюджета Ханты-Мансийского района на плановый период 2013-2015 г.</a:t>
            </a:r>
            <a:endParaRPr lang="ru-RU" sz="22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38729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6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332"/>
            <a:ext cx="914400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Cambria Math" pitchFamily="18" charset="0"/>
                <a:ea typeface="Cambria Math" pitchFamily="18" charset="0"/>
              </a:rPr>
              <a:t> Удельный вес расходов в разрезе функциональной структуры в общем объеме бюджета Ханты-Мансийского района на 2013 г.</a:t>
            </a:r>
            <a:endParaRPr lang="ru-RU" sz="22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764704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877506"/>
              </p:ext>
            </p:extLst>
          </p:nvPr>
        </p:nvGraphicFramePr>
        <p:xfrm>
          <a:off x="0" y="837238"/>
          <a:ext cx="9144000" cy="602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024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332"/>
            <a:ext cx="9144000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Cambria Math" pitchFamily="18" charset="0"/>
                <a:ea typeface="Cambria Math" pitchFamily="18" charset="0"/>
              </a:rPr>
              <a:t>Муниципальные целевые  и ведомственные программы </a:t>
            </a:r>
          </a:p>
          <a:p>
            <a:pPr algn="ctr"/>
            <a:r>
              <a:rPr lang="ru-RU" sz="2800" b="1" i="1" dirty="0" smtClean="0">
                <a:latin typeface="Cambria Math" pitchFamily="18" charset="0"/>
                <a:ea typeface="Cambria Math" pitchFamily="18" charset="0"/>
              </a:rPr>
              <a:t>Ханты-Мансийского района на 2012-2013 г.</a:t>
            </a:r>
            <a:endParaRPr lang="ru-RU" sz="2800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86032"/>
              </p:ext>
            </p:extLst>
          </p:nvPr>
        </p:nvGraphicFramePr>
        <p:xfrm>
          <a:off x="0" y="35333"/>
          <a:ext cx="9144000" cy="680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4" y="989439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0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32"/>
            <a:ext cx="91440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Администрация Ханты-Мансийского района</a:t>
            </a:r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50" y="548680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43051"/>
              </p:ext>
            </p:extLst>
          </p:nvPr>
        </p:nvGraphicFramePr>
        <p:xfrm>
          <a:off x="-27157" y="620107"/>
          <a:ext cx="9171157" cy="623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22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980</TotalTime>
  <Words>2228</Words>
  <Application>Microsoft Office PowerPoint</Application>
  <PresentationFormat>Экран (4:3)</PresentationFormat>
  <Paragraphs>475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200</cp:revision>
  <dcterms:created xsi:type="dcterms:W3CDTF">2012-10-26T05:41:48Z</dcterms:created>
  <dcterms:modified xsi:type="dcterms:W3CDTF">2012-11-28T11:22:38Z</dcterms:modified>
</cp:coreProperties>
</file>