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388419"/>
            <a:ext cx="9740862" cy="436970"/>
          </a:xfrm>
        </p:spPr>
        <p:txBody>
          <a:bodyPr/>
          <a:lstStyle/>
          <a:p>
            <a:pPr algn="l"/>
            <a:r>
              <a:rPr lang="ru-RU" sz="2400" dirty="0" smtClean="0"/>
              <a:t>Проведение оценки регулирующего воздействия (ОРВ)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132885"/>
            <a:ext cx="7920154" cy="5259823"/>
          </a:xfrm>
        </p:spPr>
        <p:txBody>
          <a:bodyPr>
            <a:normAutofit/>
          </a:bodyPr>
          <a:lstStyle/>
          <a:p>
            <a:pPr algn="just"/>
            <a:r>
              <a:rPr lang="ru-RU" sz="1400" dirty="0" smtClean="0"/>
              <a:t>В соответствии с Постановлением Администрации Ханты-Мансийского района </a:t>
            </a:r>
            <a:r>
              <a:rPr lang="ru-RU" sz="1400" dirty="0"/>
              <a:t>от 18.09.2023 № </a:t>
            </a:r>
            <a:r>
              <a:rPr lang="ru-RU" sz="1400" dirty="0" smtClean="0"/>
              <a:t>507 «Об </a:t>
            </a:r>
            <a:r>
              <a:rPr lang="ru-RU" sz="1400" dirty="0"/>
              <a:t>утверждении Порядка </a:t>
            </a:r>
            <a:r>
              <a:rPr lang="ru-RU" sz="1400" dirty="0" smtClean="0"/>
              <a:t>проведения оценки </a:t>
            </a:r>
            <a:r>
              <a:rPr lang="ru-RU" sz="1400" dirty="0"/>
              <a:t>регулирующего воздействия </a:t>
            </a:r>
            <a:r>
              <a:rPr lang="ru-RU" sz="1400" dirty="0" smtClean="0"/>
              <a:t>проектов </a:t>
            </a:r>
            <a:r>
              <a:rPr lang="ru-RU" sz="1400" dirty="0"/>
              <a:t>муниципальных </a:t>
            </a:r>
            <a:r>
              <a:rPr lang="ru-RU" sz="1400" dirty="0" smtClean="0"/>
              <a:t>нормативных </a:t>
            </a:r>
            <a:r>
              <a:rPr lang="ru-RU" sz="1400" dirty="0"/>
              <a:t>правовых актов </a:t>
            </a:r>
            <a:r>
              <a:rPr lang="ru-RU" sz="1400" dirty="0" smtClean="0"/>
              <a:t>Ханты-Мансийского </a:t>
            </a:r>
            <a:r>
              <a:rPr lang="ru-RU" sz="1400" dirty="0"/>
              <a:t>района, </a:t>
            </a:r>
            <a:r>
              <a:rPr lang="ru-RU" sz="1400" dirty="0" smtClean="0"/>
              <a:t>экспертизы </a:t>
            </a:r>
            <a:r>
              <a:rPr lang="ru-RU" sz="1400" dirty="0"/>
              <a:t>муниципальных </a:t>
            </a:r>
            <a:r>
              <a:rPr lang="ru-RU" sz="1400" dirty="0" smtClean="0"/>
              <a:t>нормативных правовых </a:t>
            </a:r>
            <a:r>
              <a:rPr lang="ru-RU" sz="1400" dirty="0"/>
              <a:t>актов Ханты-Мансийского </a:t>
            </a:r>
            <a:r>
              <a:rPr lang="ru-RU" sz="1400" dirty="0" smtClean="0"/>
              <a:t>района» (в ред. от 11.12.2023 №868)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 smtClean="0"/>
              <a:t>Процедура оценки регулирующего воздействия проектов муниципальных актов проводиться в целях выявления в них положений, вводящих избыточные обязанности, запреты и ограничения для субъектов предпринимательской и инвестиционной деятельности или способствующих их введению, а также положений, способствующих возникновению  необоснованных расходов субъектов предпринимательской и инвестиционной деятельности.</a:t>
            </a:r>
          </a:p>
          <a:p>
            <a:pPr algn="just"/>
            <a:endParaRPr lang="ru-RU" sz="1400" dirty="0"/>
          </a:p>
          <a:p>
            <a:pPr algn="just"/>
            <a:endParaRPr lang="ru-RU" sz="1400" dirty="0" smtClean="0"/>
          </a:p>
          <a:p>
            <a:pPr algn="just"/>
            <a:r>
              <a:rPr lang="ru-RU" sz="1400" dirty="0" smtClean="0"/>
              <a:t>ОРВ проектов муниципальных актов проводиться уполномоченным органом и разработчиком в отношении проектов муниципальных актов, принимаемых в форме постановлений Администрации Ханты-Мансийского района.</a:t>
            </a:r>
            <a:endParaRPr lang="ru-RU" sz="1400" dirty="0"/>
          </a:p>
          <a:p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600956" y="2136297"/>
            <a:ext cx="484632" cy="4693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4982512" y="3867994"/>
            <a:ext cx="484632" cy="6069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659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611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Порядок проведения оценки регулирующего воздействия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334" y="1205713"/>
            <a:ext cx="4184035" cy="4835648"/>
          </a:xfrm>
        </p:spPr>
        <p:txBody>
          <a:bodyPr>
            <a:noAutofit/>
          </a:bodyPr>
          <a:lstStyle/>
          <a:p>
            <a:pPr marL="0" indent="450215"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1.Устанавливает процедуры и требования по организации и  проведению оценки регулирующего воздействия проектов муниципальных нормативных правовых актов Ханты-Мансийского района, затрагивающих вопросы осуществления предпринимательской, инвестиционной и иной экономической деятельности,  экспертизы муниципальных нормативных правовых актов Ханты-Мансийского района, при разработке проектов которых проводилась оценка регулирующего воздействия, затрагивающих вопросы осуществления предпринимательской, инвестиционной и иной экономической деятельности</a:t>
            </a:r>
          </a:p>
          <a:p>
            <a:pPr marL="0" indent="0" algn="just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9970" y="1205713"/>
            <a:ext cx="4426264" cy="4835649"/>
          </a:xfrm>
        </p:spPr>
        <p:txBody>
          <a:bodyPr>
            <a:normAutofit fontScale="92500" lnSpcReduction="10000"/>
          </a:bodyPr>
          <a:lstStyle/>
          <a:p>
            <a:pPr marL="0" indent="450215" algn="just"/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dirty="0"/>
              <a:t>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Закрепляет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последовательность действий должностных лиц органов Администрации Ханты-Мансийского района при проведении оценки регулирующего воздействия проектов муниципальных актов и экспертизы муниципальных актов.</a:t>
            </a:r>
          </a:p>
          <a:p>
            <a:endParaRPr lang="ru-RU" sz="1700" dirty="0" smtClean="0"/>
          </a:p>
          <a:p>
            <a:pPr algn="just"/>
            <a:r>
              <a:rPr lang="ru-RU" sz="1700" dirty="0"/>
              <a:t> </a:t>
            </a:r>
            <a:r>
              <a:rPr lang="ru-RU" sz="1700" dirty="0" smtClean="0"/>
              <a:t>3.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Положения Порядка не применяются в отношении муниципальных актов и проектов актов  администрации Ханты-Мансийского района, содержащих сведения, составляющих государственную тайну или сведения конфиденциального характера, проекты муниципальных нормативных правовых актов, разработанные в целях ликвидации чрезвычайных ситуаций природного и техногенного характера на период действия режимов чрезвычайных ситуаций</a:t>
            </a:r>
          </a:p>
        </p:txBody>
      </p:sp>
    </p:spTree>
    <p:extLst>
      <p:ext uri="{BB962C8B-B14F-4D97-AF65-F5344CB8AC3E}">
        <p14:creationId xmlns:p14="http://schemas.microsoft.com/office/powerpoint/2010/main" val="3496793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6144252" cy="458549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Проведение оценки регулирующего воздействия</a:t>
            </a:r>
            <a:endParaRPr lang="ru-RU" sz="2000" dirty="0"/>
          </a:p>
        </p:txBody>
      </p:sp>
      <p:sp>
        <p:nvSpPr>
          <p:cNvPr id="4" name="Стрелка вправо 3"/>
          <p:cNvSpPr/>
          <p:nvPr/>
        </p:nvSpPr>
        <p:spPr>
          <a:xfrm rot="7944576">
            <a:off x="2173304" y="2591896"/>
            <a:ext cx="64098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5400000">
            <a:off x="3938755" y="2568276"/>
            <a:ext cx="83760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6271326" y="2434155"/>
            <a:ext cx="633217" cy="646690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315589" y="3617140"/>
            <a:ext cx="3511945" cy="2710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Оказывает информационно-консультационную помощь регулирующему органу Администрации Ханты-Мансийского района - разработчику муниципального правового акта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16389" y="3441424"/>
            <a:ext cx="3099250" cy="27894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Осуществляет контроль </a:t>
            </a:r>
            <a:r>
              <a:rPr lang="ru-RU" dirty="0"/>
              <a:t>качества выполнения процедур ОРВ проектов муниципальных нормативных правовых актов, экспертизы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29834" y="3441423"/>
            <a:ext cx="2484255" cy="27894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Готовит заключения об экспертизе и ОРВ проектов муниципальных нормативных правовых актов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12598" y="1256431"/>
            <a:ext cx="84666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Уполномоченный орган – комитет экономической политики </a:t>
            </a:r>
            <a:r>
              <a:rPr lang="ru-RU" dirty="0" smtClean="0"/>
              <a:t>Администрации </a:t>
            </a:r>
            <a:r>
              <a:rPr lang="ru-RU" dirty="0"/>
              <a:t>Ханты-Мансийского района, ответственный за внедрение ОРВ в </a:t>
            </a:r>
            <a:r>
              <a:rPr lang="ru-RU" dirty="0" smtClean="0"/>
              <a:t>Администрации </a:t>
            </a:r>
            <a:r>
              <a:rPr lang="ru-RU" dirty="0"/>
              <a:t>Ханты-Мансийского </a:t>
            </a:r>
            <a:r>
              <a:rPr lang="ru-RU" dirty="0" smtClean="0"/>
              <a:t>района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3877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612845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регулирующего органа, органа, осуществляющего ОРВ, экспертизу муниципальных нормативных правовых актов: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1) проведение процедур ОРВ проектов муниципальных нормативных правовых актов (экспертизы) в соответствии с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Порядком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2) проведение публичных консультаций на этапе формирования концепции (идеи) предлагаемого правового регулирования, публичных консультаций по проекту муниципального нормативного правового акта или муниципальному нормативному правовому акту;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3) обеспечение поступления отзывов участников публичных консультаций по проектам муниципальных нормативных правовых актов или муниципальным нормативным правовым актам в электронном виде 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использованием сервисов портала проектов нормативных правовых актов (http://regulation.admhmao.ru/);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4) подготовка и направление в уполномоченный орган сводных отчетов, сводки предложений, а также иных документов, предусмотренных настоящим Порядком.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684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26578"/>
            <a:ext cx="8596668" cy="485521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Этапы проведения оценки регулирующего воздействия (раздел </a:t>
            </a:r>
            <a:r>
              <a:rPr lang="en-US" sz="1800" dirty="0" smtClean="0"/>
              <a:t>III </a:t>
            </a:r>
            <a:r>
              <a:rPr lang="ru-RU" sz="1800" dirty="0" smtClean="0"/>
              <a:t>Порядка</a:t>
            </a:r>
            <a:r>
              <a:rPr lang="en-US" sz="1800" dirty="0" smtClean="0"/>
              <a:t>)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99922"/>
            <a:ext cx="8596668" cy="4641440"/>
          </a:xfrm>
        </p:spPr>
        <p:txBody>
          <a:bodyPr>
            <a:normAutofit/>
          </a:bodyPr>
          <a:lstStyle/>
          <a:p>
            <a:pPr marL="0" indent="450215"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Размещение уведомления о публичных консультациях по проекту муниципального правового акта</a:t>
            </a:r>
          </a:p>
          <a:p>
            <a:pPr marL="0" indent="450215"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результатам публичных консультаций регулирующим органом составляется сводка предложений, содержащая информацию об учете либо отклонении мнения участников публичных консультаций и аргументированную позицию регулирующего органа по всем полученным мнениям участников публичных консультаций</a:t>
            </a:r>
          </a:p>
          <a:p>
            <a:pPr marL="0" indent="450215"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результатам рассмотрения предложений и (или) замечаний, полученных в ходе проведения публичных консультаций регулирующий орган, дорабатывает сводный отчет после чего размещает его вместе со сводкой предложений на портале проектов нормативных правовых актов </a:t>
            </a:r>
          </a:p>
          <a:p>
            <a:pPr marL="0" indent="450215"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Подготовка уполномоченным органом заключения об оценке регулирующего воздействия проекта муниципального правового акта</a:t>
            </a:r>
          </a:p>
          <a:p>
            <a:pPr marL="0" indent="450215"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Разрешения разногласий, в случае возникновения, в ходе проведения регуляционных процедур</a:t>
            </a:r>
          </a:p>
          <a:p>
            <a:pPr marL="0" indent="450215"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Использование результатов оценки регулирующего воздействия проектов муниципальных нормативных правовых актов (принятие МНПА, доработка МНПА)</a:t>
            </a:r>
          </a:p>
        </p:txBody>
      </p:sp>
    </p:spTree>
    <p:extLst>
      <p:ext uri="{BB962C8B-B14F-4D97-AF65-F5344CB8AC3E}">
        <p14:creationId xmlns:p14="http://schemas.microsoft.com/office/powerpoint/2010/main" val="1136693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72829"/>
            <a:ext cx="9130213" cy="404602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Схема проведения ОРВ проектов МНПА Администрации Ханты-Мансийского района</a:t>
            </a:r>
            <a:endParaRPr lang="ru-RU" sz="1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77333" y="582628"/>
            <a:ext cx="2340996" cy="6311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FF0000"/>
                </a:solidFill>
              </a:rPr>
              <a:t>Регулирующий орган (разработчик проекта НПА)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12695" y="1638638"/>
            <a:ext cx="2532806" cy="465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Процедура согласования НПА</a:t>
            </a:r>
            <a:endParaRPr lang="ru-RU" sz="1400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074973" y="1638638"/>
            <a:ext cx="582629" cy="4086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1416106" y="2273864"/>
            <a:ext cx="306065" cy="5988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787075" y="1432290"/>
            <a:ext cx="1229985" cy="849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ОРВ не требуется</a:t>
            </a:r>
            <a:endParaRPr lang="ru-RU" sz="1600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5146534" y="1713488"/>
            <a:ext cx="517891" cy="333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793900" y="1367554"/>
            <a:ext cx="135946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Принятие НПА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12694" y="2937409"/>
            <a:ext cx="2791751" cy="392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ОРВ требуется</a:t>
            </a:r>
            <a:endParaRPr lang="ru-RU" sz="1600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1416106" y="3592863"/>
            <a:ext cx="306065" cy="6149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37563" y="4296870"/>
            <a:ext cx="2880765" cy="23224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Публичные консультации (от 10 до 20 рабочих дней)</a:t>
            </a:r>
          </a:p>
          <a:p>
            <a:pPr algn="ctr"/>
            <a:r>
              <a:rPr lang="ru-RU" sz="1400" dirty="0" smtClean="0"/>
              <a:t>Размещение на сайте: </a:t>
            </a:r>
            <a:r>
              <a:rPr lang="en-US" sz="1400" dirty="0" smtClean="0"/>
              <a:t>https</a:t>
            </a:r>
            <a:r>
              <a:rPr lang="en-US" sz="1400" dirty="0"/>
              <a:t>://</a:t>
            </a:r>
            <a:r>
              <a:rPr lang="en-US" sz="1400" dirty="0" smtClean="0"/>
              <a:t>regulation.admhmao.ru</a:t>
            </a:r>
            <a:r>
              <a:rPr lang="ru-RU" sz="1400" dirty="0" smtClean="0"/>
              <a:t> с одновременным информированием заинтересованных лиц о проведении публичных консультаций</a:t>
            </a:r>
            <a:endParaRPr lang="ru-RU" sz="1400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1492980" y="1282587"/>
            <a:ext cx="229191" cy="356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3107343" y="5729161"/>
            <a:ext cx="873939" cy="412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021741" y="4296870"/>
            <a:ext cx="1577947" cy="22253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Подготовка сводного отчета об ОРВ, сводки предложений и иных документов</a:t>
            </a:r>
            <a:endParaRPr lang="ru-RU" sz="1600" dirty="0"/>
          </a:p>
        </p:txBody>
      </p:sp>
      <p:sp>
        <p:nvSpPr>
          <p:cNvPr id="18" name="Стрелка вправо 17"/>
          <p:cNvSpPr/>
          <p:nvPr/>
        </p:nvSpPr>
        <p:spPr>
          <a:xfrm>
            <a:off x="5729162" y="5688702"/>
            <a:ext cx="517889" cy="4531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336066" y="4296870"/>
            <a:ext cx="1877352" cy="22253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FF0000"/>
                </a:solidFill>
              </a:rPr>
              <a:t>Уполномоченный орган (комитет экономической политики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 flipV="1">
            <a:off x="8302433" y="5688702"/>
            <a:ext cx="502106" cy="3479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8949796" y="4410159"/>
            <a:ext cx="1335186" cy="1731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/>
              <a:t>Подготовказаключения</a:t>
            </a:r>
            <a:r>
              <a:rPr lang="ru-RU" sz="1600" dirty="0" smtClean="0"/>
              <a:t> об ОРВ (до 5 рабочих дней)</a:t>
            </a:r>
            <a:endParaRPr lang="ru-RU" sz="1600" dirty="0"/>
          </a:p>
        </p:txBody>
      </p:sp>
      <p:sp>
        <p:nvSpPr>
          <p:cNvPr id="22" name="Стрелка вниз 21"/>
          <p:cNvSpPr/>
          <p:nvPr/>
        </p:nvSpPr>
        <p:spPr>
          <a:xfrm flipV="1">
            <a:off x="9807546" y="3447207"/>
            <a:ext cx="405594" cy="7606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9451498" y="2516623"/>
            <a:ext cx="2500437" cy="9305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Направляет заключение Разработчику проекта НПА</a:t>
            </a:r>
            <a:endParaRPr lang="ru-RU" sz="1600" dirty="0"/>
          </a:p>
        </p:txBody>
      </p:sp>
      <p:sp>
        <p:nvSpPr>
          <p:cNvPr id="28" name="Стрелка вправо 27"/>
          <p:cNvSpPr/>
          <p:nvPr/>
        </p:nvSpPr>
        <p:spPr>
          <a:xfrm rot="10800000">
            <a:off x="8804539" y="2872670"/>
            <a:ext cx="444659" cy="2508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7517501" y="2654188"/>
            <a:ext cx="1205714" cy="938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Согласен</a:t>
            </a:r>
            <a:endParaRPr lang="ru-RU" sz="1600" dirty="0"/>
          </a:p>
        </p:txBody>
      </p:sp>
      <p:cxnSp>
        <p:nvCxnSpPr>
          <p:cNvPr id="33" name="Прямая со стрелкой 32"/>
          <p:cNvCxnSpPr/>
          <p:nvPr/>
        </p:nvCxnSpPr>
        <p:spPr>
          <a:xfrm flipH="1" flipV="1">
            <a:off x="6841817" y="2512577"/>
            <a:ext cx="428878" cy="720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трелка вниз 33"/>
          <p:cNvSpPr/>
          <p:nvPr/>
        </p:nvSpPr>
        <p:spPr>
          <a:xfrm rot="10800000">
            <a:off x="10804299" y="1561510"/>
            <a:ext cx="380329" cy="830704"/>
          </a:xfrm>
          <a:prstGeom prst="downArrow">
            <a:avLst>
              <a:gd name="adj1" fmla="val 5448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0284982" y="873940"/>
            <a:ext cx="1505114" cy="558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Не согласен</a:t>
            </a:r>
            <a:endParaRPr lang="ru-RU" sz="1600" dirty="0"/>
          </a:p>
        </p:txBody>
      </p:sp>
      <p:sp>
        <p:nvSpPr>
          <p:cNvPr id="36" name="Стрелка вправо 35"/>
          <p:cNvSpPr/>
          <p:nvPr/>
        </p:nvSpPr>
        <p:spPr>
          <a:xfrm rot="10800000">
            <a:off x="9637614" y="987227"/>
            <a:ext cx="501704" cy="2953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7687434" y="809204"/>
            <a:ext cx="1764064" cy="8294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Согласительное совещание (протокол)</a:t>
            </a:r>
            <a:endParaRPr lang="ru-RU" sz="1600" dirty="0"/>
          </a:p>
        </p:txBody>
      </p:sp>
      <p:sp>
        <p:nvSpPr>
          <p:cNvPr id="44" name="Стрелка вверх 43"/>
          <p:cNvSpPr/>
          <p:nvPr/>
        </p:nvSpPr>
        <p:spPr>
          <a:xfrm rot="19912658">
            <a:off x="6922884" y="2293223"/>
            <a:ext cx="248815" cy="10986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низ 44"/>
          <p:cNvSpPr/>
          <p:nvPr/>
        </p:nvSpPr>
        <p:spPr>
          <a:xfrm>
            <a:off x="9249198" y="1796431"/>
            <a:ext cx="195643" cy="22819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81309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215</TotalTime>
  <Words>623</Words>
  <Application>Microsoft Office PowerPoint</Application>
  <PresentationFormat>Широкоэкранный</PresentationFormat>
  <Paragraphs>46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Wingdings 3</vt:lpstr>
      <vt:lpstr>Грань</vt:lpstr>
      <vt:lpstr>Проведение оценки регулирующего воздействия (ОРВ)</vt:lpstr>
      <vt:lpstr>Порядок проведения оценки регулирующего воздействия</vt:lpstr>
      <vt:lpstr>Проведение оценки регулирующего воздействия</vt:lpstr>
      <vt:lpstr>Презентация PowerPoint</vt:lpstr>
      <vt:lpstr>Этапы проведения оценки регулирующего воздействия (раздел III Порядка)</vt:lpstr>
      <vt:lpstr>Схема проведения ОРВ проектов МНПА Администрации Ханты-Мансийского района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Проведение оценки регулирующего воздействия</dc:title>
  <dc:creator>Гайсинская О.А.</dc:creator>
  <cp:lastModifiedBy>Гайсинская О.А.</cp:lastModifiedBy>
  <cp:revision>22</cp:revision>
  <cp:lastPrinted>2025-05-15T11:19:50Z</cp:lastPrinted>
  <dcterms:created xsi:type="dcterms:W3CDTF">2025-05-15T07:15:26Z</dcterms:created>
  <dcterms:modified xsi:type="dcterms:W3CDTF">2025-05-16T05:33:03Z</dcterms:modified>
</cp:coreProperties>
</file>