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98" r:id="rId3"/>
    <p:sldId id="299" r:id="rId4"/>
    <p:sldId id="260" r:id="rId5"/>
    <p:sldId id="261" r:id="rId6"/>
    <p:sldId id="262" r:id="rId7"/>
    <p:sldId id="263" r:id="rId8"/>
    <p:sldId id="300" r:id="rId9"/>
    <p:sldId id="301" r:id="rId10"/>
    <p:sldId id="264" r:id="rId11"/>
    <p:sldId id="302" r:id="rId12"/>
    <p:sldId id="265" r:id="rId13"/>
    <p:sldId id="268" r:id="rId14"/>
    <p:sldId id="304" r:id="rId15"/>
    <p:sldId id="305" r:id="rId16"/>
    <p:sldId id="303" r:id="rId17"/>
    <p:sldId id="269" r:id="rId18"/>
    <p:sldId id="270" r:id="rId19"/>
    <p:sldId id="271" r:id="rId20"/>
    <p:sldId id="272" r:id="rId21"/>
    <p:sldId id="273" r:id="rId22"/>
    <p:sldId id="274" r:id="rId23"/>
    <p:sldId id="306" r:id="rId24"/>
    <p:sldId id="276" r:id="rId25"/>
    <p:sldId id="295" r:id="rId26"/>
    <p:sldId id="294" r:id="rId27"/>
    <p:sldId id="307" r:id="rId28"/>
    <p:sldId id="277" r:id="rId29"/>
    <p:sldId id="308" r:id="rId30"/>
    <p:sldId id="296" r:id="rId31"/>
    <p:sldId id="279" r:id="rId32"/>
    <p:sldId id="280" r:id="rId33"/>
    <p:sldId id="315" r:id="rId34"/>
    <p:sldId id="281" r:id="rId35"/>
    <p:sldId id="282" r:id="rId36"/>
    <p:sldId id="309" r:id="rId37"/>
    <p:sldId id="283" r:id="rId38"/>
    <p:sldId id="284" r:id="rId39"/>
    <p:sldId id="297" r:id="rId40"/>
    <p:sldId id="285" r:id="rId41"/>
    <p:sldId id="310" r:id="rId42"/>
    <p:sldId id="286" r:id="rId43"/>
    <p:sldId id="287" r:id="rId44"/>
    <p:sldId id="288" r:id="rId45"/>
    <p:sldId id="259" r:id="rId46"/>
    <p:sldId id="311" r:id="rId47"/>
    <p:sldId id="312" r:id="rId48"/>
    <p:sldId id="313" r:id="rId49"/>
    <p:sldId id="289" r:id="rId50"/>
    <p:sldId id="290" r:id="rId51"/>
    <p:sldId id="291" r:id="rId52"/>
    <p:sldId id="293" r:id="rId53"/>
    <p:sldId id="314" r:id="rId54"/>
    <p:sldId id="317" r:id="rId5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B901A2B7-8610-4E8C-8DEA-CBEEEFA763D6}">
          <p14:sldIdLst>
            <p14:sldId id="256"/>
          </p14:sldIdLst>
        </p14:section>
        <p14:section name="Январь" id="{E4B047E6-F1EE-4328-B60F-68AC9BD2E86E}">
          <p14:sldIdLst>
            <p14:sldId id="298"/>
            <p14:sldId id="299"/>
            <p14:sldId id="260"/>
            <p14:sldId id="261"/>
            <p14:sldId id="262"/>
            <p14:sldId id="263"/>
            <p14:sldId id="300"/>
            <p14:sldId id="301"/>
          </p14:sldIdLst>
        </p14:section>
        <p14:section name="Февраль" id="{4A668981-1A42-4FBF-8459-5385532D27B9}">
          <p14:sldIdLst>
            <p14:sldId id="264"/>
            <p14:sldId id="302"/>
            <p14:sldId id="265"/>
          </p14:sldIdLst>
        </p14:section>
        <p14:section name="Март" id="{1A81F499-3781-469F-9E4B-BDD966C5FB08}">
          <p14:sldIdLst>
            <p14:sldId id="268"/>
            <p14:sldId id="304"/>
            <p14:sldId id="305"/>
            <p14:sldId id="303"/>
            <p14:sldId id="269"/>
          </p14:sldIdLst>
        </p14:section>
        <p14:section name="Апрель" id="{AAB0AD83-B90D-4E6F-B289-42E0B1BBECA9}">
          <p14:sldIdLst>
            <p14:sldId id="270"/>
            <p14:sldId id="271"/>
            <p14:sldId id="272"/>
          </p14:sldIdLst>
        </p14:section>
        <p14:section name="Май" id="{F17509FA-0F7C-42F2-8DF4-8D7419B9B9DD}">
          <p14:sldIdLst>
            <p14:sldId id="273"/>
            <p14:sldId id="274"/>
          </p14:sldIdLst>
        </p14:section>
        <p14:section name="Июль" id="{35D923E3-8A9C-43DD-A7BA-0C41EF75996B}">
          <p14:sldIdLst>
            <p14:sldId id="306"/>
          </p14:sldIdLst>
        </p14:section>
        <p14:section name="Август" id="{C8FB8BCD-D884-4E27-A42A-F0137FCC676B}">
          <p14:sldIdLst>
            <p14:sldId id="276"/>
            <p14:sldId id="295"/>
            <p14:sldId id="294"/>
            <p14:sldId id="307"/>
          </p14:sldIdLst>
        </p14:section>
        <p14:section name="Сентябрь" id="{89CC98EB-177C-4631-80B0-CA52B945E87F}">
          <p14:sldIdLst>
            <p14:sldId id="277"/>
            <p14:sldId id="308"/>
            <p14:sldId id="296"/>
            <p14:sldId id="279"/>
            <p14:sldId id="280"/>
            <p14:sldId id="315"/>
            <p14:sldId id="281"/>
          </p14:sldIdLst>
        </p14:section>
        <p14:section name="Октябрь" id="{CD103861-94C9-43B6-B9ED-D955FEDEBE75}">
          <p14:sldIdLst>
            <p14:sldId id="282"/>
            <p14:sldId id="309"/>
            <p14:sldId id="283"/>
            <p14:sldId id="284"/>
            <p14:sldId id="297"/>
          </p14:sldIdLst>
        </p14:section>
        <p14:section name="Ноябрь" id="{4A9420AA-78BB-4FE3-9AA7-ABBB5A1D6A8E}">
          <p14:sldIdLst>
            <p14:sldId id="285"/>
            <p14:sldId id="310"/>
          </p14:sldIdLst>
        </p14:section>
        <p14:section name="Декабрь" id="{611FDF33-DD53-4CE1-88C8-DC8C0B461F5D}">
          <p14:sldIdLst>
            <p14:sldId id="286"/>
            <p14:sldId id="287"/>
            <p14:sldId id="288"/>
            <p14:sldId id="259"/>
            <p14:sldId id="311"/>
            <p14:sldId id="312"/>
            <p14:sldId id="313"/>
            <p14:sldId id="289"/>
            <p14:sldId id="290"/>
            <p14:sldId id="291"/>
            <p14:sldId id="293"/>
            <p14:sldId id="314"/>
            <p14:sldId id="31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19" autoAdjust="0"/>
    <p:restoredTop sz="94660"/>
  </p:normalViewPr>
  <p:slideViewPr>
    <p:cSldViewPr>
      <p:cViewPr varScale="1">
        <p:scale>
          <a:sx n="61" d="100"/>
          <a:sy n="61" d="100"/>
        </p:scale>
        <p:origin x="62" y="2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19F43-E918-416A-99CD-32866A29C9BF}" type="datetimeFigureOut">
              <a:rPr lang="ru-RU" smtClean="0"/>
              <a:t>16.01.2024</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5437D-86B4-4E78-A349-8057E5605294}" type="slidenum">
              <a:rPr lang="ru-RU" smtClean="0"/>
              <a:t>‹#›</a:t>
            </a:fld>
            <a:endParaRPr lang="ru-RU"/>
          </a:p>
        </p:txBody>
      </p:sp>
    </p:spTree>
    <p:extLst>
      <p:ext uri="{BB962C8B-B14F-4D97-AF65-F5344CB8AC3E}">
        <p14:creationId xmlns:p14="http://schemas.microsoft.com/office/powerpoint/2010/main" val="203893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CB5437D-86B4-4E78-A349-8057E5605294}" type="slidenum">
              <a:rPr lang="ru-RU" smtClean="0"/>
              <a:t>2</a:t>
            </a:fld>
            <a:endParaRPr lang="ru-RU"/>
          </a:p>
        </p:txBody>
      </p:sp>
    </p:spTree>
    <p:extLst>
      <p:ext uri="{BB962C8B-B14F-4D97-AF65-F5344CB8AC3E}">
        <p14:creationId xmlns:p14="http://schemas.microsoft.com/office/powerpoint/2010/main" val="2244601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12</a:t>
            </a:fld>
            <a:endParaRPr lang="ru-RU"/>
          </a:p>
        </p:txBody>
      </p:sp>
    </p:spTree>
    <p:extLst>
      <p:ext uri="{BB962C8B-B14F-4D97-AF65-F5344CB8AC3E}">
        <p14:creationId xmlns:p14="http://schemas.microsoft.com/office/powerpoint/2010/main" val="337289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13</a:t>
            </a:fld>
            <a:endParaRPr lang="ru-RU"/>
          </a:p>
        </p:txBody>
      </p:sp>
    </p:spTree>
    <p:extLst>
      <p:ext uri="{BB962C8B-B14F-4D97-AF65-F5344CB8AC3E}">
        <p14:creationId xmlns:p14="http://schemas.microsoft.com/office/powerpoint/2010/main" val="3637529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14</a:t>
            </a:fld>
            <a:endParaRPr lang="ru-RU"/>
          </a:p>
        </p:txBody>
      </p:sp>
    </p:spTree>
    <p:extLst>
      <p:ext uri="{BB962C8B-B14F-4D97-AF65-F5344CB8AC3E}">
        <p14:creationId xmlns:p14="http://schemas.microsoft.com/office/powerpoint/2010/main" val="28755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15</a:t>
            </a:fld>
            <a:endParaRPr lang="ru-RU"/>
          </a:p>
        </p:txBody>
      </p:sp>
    </p:spTree>
    <p:extLst>
      <p:ext uri="{BB962C8B-B14F-4D97-AF65-F5344CB8AC3E}">
        <p14:creationId xmlns:p14="http://schemas.microsoft.com/office/powerpoint/2010/main" val="32221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16</a:t>
            </a:fld>
            <a:endParaRPr lang="ru-RU"/>
          </a:p>
        </p:txBody>
      </p:sp>
    </p:spTree>
    <p:extLst>
      <p:ext uri="{BB962C8B-B14F-4D97-AF65-F5344CB8AC3E}">
        <p14:creationId xmlns:p14="http://schemas.microsoft.com/office/powerpoint/2010/main" val="1436092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17</a:t>
            </a:fld>
            <a:endParaRPr lang="ru-RU"/>
          </a:p>
        </p:txBody>
      </p:sp>
    </p:spTree>
    <p:extLst>
      <p:ext uri="{BB962C8B-B14F-4D97-AF65-F5344CB8AC3E}">
        <p14:creationId xmlns:p14="http://schemas.microsoft.com/office/powerpoint/2010/main" val="1683559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18</a:t>
            </a:fld>
            <a:endParaRPr lang="ru-RU"/>
          </a:p>
        </p:txBody>
      </p:sp>
    </p:spTree>
    <p:extLst>
      <p:ext uri="{BB962C8B-B14F-4D97-AF65-F5344CB8AC3E}">
        <p14:creationId xmlns:p14="http://schemas.microsoft.com/office/powerpoint/2010/main" val="113357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19</a:t>
            </a:fld>
            <a:endParaRPr lang="ru-RU"/>
          </a:p>
        </p:txBody>
      </p:sp>
    </p:spTree>
    <p:extLst>
      <p:ext uri="{BB962C8B-B14F-4D97-AF65-F5344CB8AC3E}">
        <p14:creationId xmlns:p14="http://schemas.microsoft.com/office/powerpoint/2010/main" val="3080231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20</a:t>
            </a:fld>
            <a:endParaRPr lang="ru-RU"/>
          </a:p>
        </p:txBody>
      </p:sp>
    </p:spTree>
    <p:extLst>
      <p:ext uri="{BB962C8B-B14F-4D97-AF65-F5344CB8AC3E}">
        <p14:creationId xmlns:p14="http://schemas.microsoft.com/office/powerpoint/2010/main" val="3906716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21</a:t>
            </a:fld>
            <a:endParaRPr lang="ru-RU"/>
          </a:p>
        </p:txBody>
      </p:sp>
    </p:spTree>
    <p:extLst>
      <p:ext uri="{BB962C8B-B14F-4D97-AF65-F5344CB8AC3E}">
        <p14:creationId xmlns:p14="http://schemas.microsoft.com/office/powerpoint/2010/main" val="891411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a:t>
            </a:fld>
            <a:endParaRPr lang="ru-RU"/>
          </a:p>
        </p:txBody>
      </p:sp>
    </p:spTree>
    <p:extLst>
      <p:ext uri="{BB962C8B-B14F-4D97-AF65-F5344CB8AC3E}">
        <p14:creationId xmlns:p14="http://schemas.microsoft.com/office/powerpoint/2010/main" val="1140887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22</a:t>
            </a:fld>
            <a:endParaRPr lang="ru-RU"/>
          </a:p>
        </p:txBody>
      </p:sp>
    </p:spTree>
    <p:extLst>
      <p:ext uri="{BB962C8B-B14F-4D97-AF65-F5344CB8AC3E}">
        <p14:creationId xmlns:p14="http://schemas.microsoft.com/office/powerpoint/2010/main" val="2795074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23</a:t>
            </a:fld>
            <a:endParaRPr lang="ru-RU"/>
          </a:p>
        </p:txBody>
      </p:sp>
    </p:spTree>
    <p:extLst>
      <p:ext uri="{BB962C8B-B14F-4D97-AF65-F5344CB8AC3E}">
        <p14:creationId xmlns:p14="http://schemas.microsoft.com/office/powerpoint/2010/main" val="3589568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24</a:t>
            </a:fld>
            <a:endParaRPr lang="ru-RU"/>
          </a:p>
        </p:txBody>
      </p:sp>
    </p:spTree>
    <p:extLst>
      <p:ext uri="{BB962C8B-B14F-4D97-AF65-F5344CB8AC3E}">
        <p14:creationId xmlns:p14="http://schemas.microsoft.com/office/powerpoint/2010/main" val="2172142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25</a:t>
            </a:fld>
            <a:endParaRPr lang="ru-RU"/>
          </a:p>
        </p:txBody>
      </p:sp>
    </p:spTree>
    <p:extLst>
      <p:ext uri="{BB962C8B-B14F-4D97-AF65-F5344CB8AC3E}">
        <p14:creationId xmlns:p14="http://schemas.microsoft.com/office/powerpoint/2010/main" val="2327393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27</a:t>
            </a:fld>
            <a:endParaRPr lang="ru-RU"/>
          </a:p>
        </p:txBody>
      </p:sp>
    </p:spTree>
    <p:extLst>
      <p:ext uri="{BB962C8B-B14F-4D97-AF65-F5344CB8AC3E}">
        <p14:creationId xmlns:p14="http://schemas.microsoft.com/office/powerpoint/2010/main" val="1354668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28</a:t>
            </a:fld>
            <a:endParaRPr lang="ru-RU"/>
          </a:p>
        </p:txBody>
      </p:sp>
    </p:spTree>
    <p:extLst>
      <p:ext uri="{BB962C8B-B14F-4D97-AF65-F5344CB8AC3E}">
        <p14:creationId xmlns:p14="http://schemas.microsoft.com/office/powerpoint/2010/main" val="683935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29</a:t>
            </a:fld>
            <a:endParaRPr lang="ru-RU"/>
          </a:p>
        </p:txBody>
      </p:sp>
    </p:spTree>
    <p:extLst>
      <p:ext uri="{BB962C8B-B14F-4D97-AF65-F5344CB8AC3E}">
        <p14:creationId xmlns:p14="http://schemas.microsoft.com/office/powerpoint/2010/main" val="2687945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30</a:t>
            </a:fld>
            <a:endParaRPr lang="ru-RU"/>
          </a:p>
        </p:txBody>
      </p:sp>
    </p:spTree>
    <p:extLst>
      <p:ext uri="{BB962C8B-B14F-4D97-AF65-F5344CB8AC3E}">
        <p14:creationId xmlns:p14="http://schemas.microsoft.com/office/powerpoint/2010/main" val="2720737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31</a:t>
            </a:fld>
            <a:endParaRPr lang="ru-RU"/>
          </a:p>
        </p:txBody>
      </p:sp>
    </p:spTree>
    <p:extLst>
      <p:ext uri="{BB962C8B-B14F-4D97-AF65-F5344CB8AC3E}">
        <p14:creationId xmlns:p14="http://schemas.microsoft.com/office/powerpoint/2010/main" val="71871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32</a:t>
            </a:fld>
            <a:endParaRPr lang="ru-RU"/>
          </a:p>
        </p:txBody>
      </p:sp>
    </p:spTree>
    <p:extLst>
      <p:ext uri="{BB962C8B-B14F-4D97-AF65-F5344CB8AC3E}">
        <p14:creationId xmlns:p14="http://schemas.microsoft.com/office/powerpoint/2010/main" val="1835269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5</a:t>
            </a:fld>
            <a:endParaRPr lang="ru-RU"/>
          </a:p>
        </p:txBody>
      </p:sp>
    </p:spTree>
    <p:extLst>
      <p:ext uri="{BB962C8B-B14F-4D97-AF65-F5344CB8AC3E}">
        <p14:creationId xmlns:p14="http://schemas.microsoft.com/office/powerpoint/2010/main" val="3233359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33</a:t>
            </a:fld>
            <a:endParaRPr lang="ru-RU"/>
          </a:p>
        </p:txBody>
      </p:sp>
    </p:spTree>
    <p:extLst>
      <p:ext uri="{BB962C8B-B14F-4D97-AF65-F5344CB8AC3E}">
        <p14:creationId xmlns:p14="http://schemas.microsoft.com/office/powerpoint/2010/main" val="2656455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34</a:t>
            </a:fld>
            <a:endParaRPr lang="ru-RU"/>
          </a:p>
        </p:txBody>
      </p:sp>
    </p:spTree>
    <p:extLst>
      <p:ext uri="{BB962C8B-B14F-4D97-AF65-F5344CB8AC3E}">
        <p14:creationId xmlns:p14="http://schemas.microsoft.com/office/powerpoint/2010/main" val="1439533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35</a:t>
            </a:fld>
            <a:endParaRPr lang="ru-RU"/>
          </a:p>
        </p:txBody>
      </p:sp>
    </p:spTree>
    <p:extLst>
      <p:ext uri="{BB962C8B-B14F-4D97-AF65-F5344CB8AC3E}">
        <p14:creationId xmlns:p14="http://schemas.microsoft.com/office/powerpoint/2010/main" val="577223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36</a:t>
            </a:fld>
            <a:endParaRPr lang="ru-RU"/>
          </a:p>
        </p:txBody>
      </p:sp>
    </p:spTree>
    <p:extLst>
      <p:ext uri="{BB962C8B-B14F-4D97-AF65-F5344CB8AC3E}">
        <p14:creationId xmlns:p14="http://schemas.microsoft.com/office/powerpoint/2010/main" val="2771186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37</a:t>
            </a:fld>
            <a:endParaRPr lang="ru-RU"/>
          </a:p>
        </p:txBody>
      </p:sp>
    </p:spTree>
    <p:extLst>
      <p:ext uri="{BB962C8B-B14F-4D97-AF65-F5344CB8AC3E}">
        <p14:creationId xmlns:p14="http://schemas.microsoft.com/office/powerpoint/2010/main" val="210026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38</a:t>
            </a:fld>
            <a:endParaRPr lang="ru-RU"/>
          </a:p>
        </p:txBody>
      </p:sp>
    </p:spTree>
    <p:extLst>
      <p:ext uri="{BB962C8B-B14F-4D97-AF65-F5344CB8AC3E}">
        <p14:creationId xmlns:p14="http://schemas.microsoft.com/office/powerpoint/2010/main" val="3429957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39</a:t>
            </a:fld>
            <a:endParaRPr lang="ru-RU"/>
          </a:p>
        </p:txBody>
      </p:sp>
    </p:spTree>
    <p:extLst>
      <p:ext uri="{BB962C8B-B14F-4D97-AF65-F5344CB8AC3E}">
        <p14:creationId xmlns:p14="http://schemas.microsoft.com/office/powerpoint/2010/main" val="1124748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40</a:t>
            </a:fld>
            <a:endParaRPr lang="ru-RU"/>
          </a:p>
        </p:txBody>
      </p:sp>
    </p:spTree>
    <p:extLst>
      <p:ext uri="{BB962C8B-B14F-4D97-AF65-F5344CB8AC3E}">
        <p14:creationId xmlns:p14="http://schemas.microsoft.com/office/powerpoint/2010/main" val="1003798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41</a:t>
            </a:fld>
            <a:endParaRPr lang="ru-RU"/>
          </a:p>
        </p:txBody>
      </p:sp>
    </p:spTree>
    <p:extLst>
      <p:ext uri="{BB962C8B-B14F-4D97-AF65-F5344CB8AC3E}">
        <p14:creationId xmlns:p14="http://schemas.microsoft.com/office/powerpoint/2010/main" val="1958757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42</a:t>
            </a:fld>
            <a:endParaRPr lang="ru-RU"/>
          </a:p>
        </p:txBody>
      </p:sp>
    </p:spTree>
    <p:extLst>
      <p:ext uri="{BB962C8B-B14F-4D97-AF65-F5344CB8AC3E}">
        <p14:creationId xmlns:p14="http://schemas.microsoft.com/office/powerpoint/2010/main" val="2113922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6</a:t>
            </a:fld>
            <a:endParaRPr lang="ru-RU"/>
          </a:p>
        </p:txBody>
      </p:sp>
    </p:spTree>
    <p:extLst>
      <p:ext uri="{BB962C8B-B14F-4D97-AF65-F5344CB8AC3E}">
        <p14:creationId xmlns:p14="http://schemas.microsoft.com/office/powerpoint/2010/main" val="2190580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43</a:t>
            </a:fld>
            <a:endParaRPr lang="ru-RU"/>
          </a:p>
        </p:txBody>
      </p:sp>
    </p:spTree>
    <p:extLst>
      <p:ext uri="{BB962C8B-B14F-4D97-AF65-F5344CB8AC3E}">
        <p14:creationId xmlns:p14="http://schemas.microsoft.com/office/powerpoint/2010/main" val="3605833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44</a:t>
            </a:fld>
            <a:endParaRPr lang="ru-RU"/>
          </a:p>
        </p:txBody>
      </p:sp>
    </p:spTree>
    <p:extLst>
      <p:ext uri="{BB962C8B-B14F-4D97-AF65-F5344CB8AC3E}">
        <p14:creationId xmlns:p14="http://schemas.microsoft.com/office/powerpoint/2010/main" val="17174647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53</a:t>
            </a:fld>
            <a:endParaRPr lang="ru-RU"/>
          </a:p>
        </p:txBody>
      </p:sp>
    </p:spTree>
    <p:extLst>
      <p:ext uri="{BB962C8B-B14F-4D97-AF65-F5344CB8AC3E}">
        <p14:creationId xmlns:p14="http://schemas.microsoft.com/office/powerpoint/2010/main" val="32472065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54</a:t>
            </a:fld>
            <a:endParaRPr lang="ru-RU"/>
          </a:p>
        </p:txBody>
      </p:sp>
    </p:spTree>
    <p:extLst>
      <p:ext uri="{BB962C8B-B14F-4D97-AF65-F5344CB8AC3E}">
        <p14:creationId xmlns:p14="http://schemas.microsoft.com/office/powerpoint/2010/main" val="3095469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7</a:t>
            </a:fld>
            <a:endParaRPr lang="ru-RU"/>
          </a:p>
        </p:txBody>
      </p:sp>
    </p:spTree>
    <p:extLst>
      <p:ext uri="{BB962C8B-B14F-4D97-AF65-F5344CB8AC3E}">
        <p14:creationId xmlns:p14="http://schemas.microsoft.com/office/powerpoint/2010/main" val="3596545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8</a:t>
            </a:fld>
            <a:endParaRPr lang="ru-RU"/>
          </a:p>
        </p:txBody>
      </p:sp>
    </p:spTree>
    <p:extLst>
      <p:ext uri="{BB962C8B-B14F-4D97-AF65-F5344CB8AC3E}">
        <p14:creationId xmlns:p14="http://schemas.microsoft.com/office/powerpoint/2010/main" val="4197583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9</a:t>
            </a:fld>
            <a:endParaRPr lang="ru-RU"/>
          </a:p>
        </p:txBody>
      </p:sp>
    </p:spTree>
    <p:extLst>
      <p:ext uri="{BB962C8B-B14F-4D97-AF65-F5344CB8AC3E}">
        <p14:creationId xmlns:p14="http://schemas.microsoft.com/office/powerpoint/2010/main" val="477034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10</a:t>
            </a:fld>
            <a:endParaRPr lang="ru-RU"/>
          </a:p>
        </p:txBody>
      </p:sp>
    </p:spTree>
    <p:extLst>
      <p:ext uri="{BB962C8B-B14F-4D97-AF65-F5344CB8AC3E}">
        <p14:creationId xmlns:p14="http://schemas.microsoft.com/office/powerpoint/2010/main" val="2251530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11</a:t>
            </a:fld>
            <a:endParaRPr lang="ru-RU"/>
          </a:p>
        </p:txBody>
      </p:sp>
    </p:spTree>
    <p:extLst>
      <p:ext uri="{BB962C8B-B14F-4D97-AF65-F5344CB8AC3E}">
        <p14:creationId xmlns:p14="http://schemas.microsoft.com/office/powerpoint/2010/main" val="157508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69EE448-0A3F-4783-BDBA-6500A2A0A817}" type="datetime1">
              <a:rPr lang="ru-RU" smtClean="0"/>
              <a:t>16.01.2024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92E3818-A4E6-48DC-8D3B-B063F82268FE}" type="datetime1">
              <a:rPr lang="ru-RU" smtClean="0"/>
              <a:t>16.01.2024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05B985F-B13E-4DDC-A23A-2B901F57D2F6}" type="datetime1">
              <a:rPr lang="ru-RU" smtClean="0"/>
              <a:t>16.01.2024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7DEF83E-DC81-442E-AEAD-E19B6651C03C}" type="datetime1">
              <a:rPr lang="ru-RU" smtClean="0"/>
              <a:t>16.01.2024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2979E89-3F50-45A3-97CC-F0256DE6A741}" type="datetime1">
              <a:rPr lang="ru-RU" smtClean="0"/>
              <a:t>16.01.2024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0C4573C-276A-46E3-9DEE-83C80006533B}" type="datetime1">
              <a:rPr lang="ru-RU" smtClean="0"/>
              <a:t>16.01.2024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71962C8-90C7-4058-9159-80B8CD719532}" type="datetime1">
              <a:rPr lang="ru-RU" smtClean="0"/>
              <a:t>16.01.2024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611E19D-8EEA-4494-8424-1310B6D2CB25}" type="datetime1">
              <a:rPr lang="ru-RU" smtClean="0"/>
              <a:t>16.01.2024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F159390-7431-4107-81B4-3CFDCF0398BD}" type="datetime1">
              <a:rPr lang="ru-RU" smtClean="0"/>
              <a:t>16.01.2024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99C50CA-2A54-43F3-88ED-B593085FD9A6}" type="datetime1">
              <a:rPr lang="ru-RU" smtClean="0"/>
              <a:t>16.01.2024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A0B12AC-5682-4A2E-AC7A-C8837A2FE630}" type="datetime1">
              <a:rPr lang="ru-RU" smtClean="0"/>
              <a:t>16.01.2024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3E02D2-25BC-47D4-94EC-DC7CDCF02BAA}" type="datetime1">
              <a:rPr lang="ru-RU" smtClean="0"/>
              <a:t>16.01.2024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5.tiff"/></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Блок-схема: ручной ввод 3"/>
          <p:cNvSpPr/>
          <p:nvPr/>
        </p:nvSpPr>
        <p:spPr>
          <a:xfrm>
            <a:off x="35496" y="332656"/>
            <a:ext cx="9073008" cy="2664296"/>
          </a:xfrm>
          <a:prstGeom prst="flowChartManualInput">
            <a:avLst/>
          </a:prstGeom>
          <a:solidFill>
            <a:schemeClr val="lt1">
              <a:alpha val="67000"/>
            </a:schemeClr>
          </a:solid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TextBox 4"/>
          <p:cNvSpPr txBox="1"/>
          <p:nvPr/>
        </p:nvSpPr>
        <p:spPr>
          <a:xfrm>
            <a:off x="1187624" y="692696"/>
            <a:ext cx="6912768" cy="2123658"/>
          </a:xfrm>
          <a:prstGeom prst="rect">
            <a:avLst/>
          </a:prstGeom>
          <a:noFill/>
        </p:spPr>
        <p:txBody>
          <a:bodyPr wrap="square" rtlCol="0">
            <a:spAutoFit/>
          </a:bodyPr>
          <a:lstStyle/>
          <a:p>
            <a:pPr algn="ctr"/>
            <a:r>
              <a:rPr lang="ru-RU" sz="4400" b="1" dirty="0">
                <a:solidFill>
                  <a:schemeClr val="accent2">
                    <a:lumMod val="50000"/>
                  </a:schemeClr>
                </a:solidFill>
                <a:latin typeface="Gabriola" panose="04040605051002020D02" pitchFamily="82" charset="0"/>
              </a:rPr>
              <a:t>КАЛЕНДАРЬ ПАМЯТНЫХ И ЗНАМЕНАТЕЛЬНЫХ ДАТ</a:t>
            </a:r>
            <a:endParaRPr lang="ru-RU" sz="4400" dirty="0">
              <a:solidFill>
                <a:schemeClr val="accent2">
                  <a:lumMod val="50000"/>
                </a:schemeClr>
              </a:solidFill>
              <a:latin typeface="Gabriola" panose="04040605051002020D02" pitchFamily="82" charset="0"/>
            </a:endParaRPr>
          </a:p>
          <a:p>
            <a:pPr algn="ctr"/>
            <a:r>
              <a:rPr lang="ru-RU" sz="4400" b="1" dirty="0">
                <a:solidFill>
                  <a:schemeClr val="accent2">
                    <a:lumMod val="50000"/>
                  </a:schemeClr>
                </a:solidFill>
                <a:latin typeface="Gabriola" panose="04040605051002020D02" pitchFamily="82" charset="0"/>
              </a:rPr>
              <a:t>ХАНТЫ-МАНСИЙСКОГО </a:t>
            </a:r>
            <a:r>
              <a:rPr lang="ru-RU" sz="4400" b="1" dirty="0" smtClean="0">
                <a:solidFill>
                  <a:schemeClr val="accent2">
                    <a:lumMod val="50000"/>
                  </a:schemeClr>
                </a:solidFill>
                <a:latin typeface="Gabriola" panose="04040605051002020D02" pitchFamily="82" charset="0"/>
              </a:rPr>
              <a:t>РАЙОНА</a:t>
            </a:r>
            <a:endParaRPr lang="ru-RU" sz="4400" dirty="0">
              <a:solidFill>
                <a:schemeClr val="accent2">
                  <a:lumMod val="50000"/>
                </a:schemeClr>
              </a:solidFill>
              <a:latin typeface="Gabriola" panose="04040605051002020D02" pitchFamily="82" charset="0"/>
            </a:endParaRPr>
          </a:p>
        </p:txBody>
      </p:sp>
      <p:sp>
        <p:nvSpPr>
          <p:cNvPr id="8" name="Блок-схема: ручной ввод 7"/>
          <p:cNvSpPr/>
          <p:nvPr/>
        </p:nvSpPr>
        <p:spPr>
          <a:xfrm>
            <a:off x="5220072" y="5517232"/>
            <a:ext cx="3923928"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5796136" y="5600563"/>
            <a:ext cx="3168352" cy="769441"/>
          </a:xfrm>
          <a:prstGeom prst="rect">
            <a:avLst/>
          </a:prstGeom>
          <a:noFill/>
        </p:spPr>
        <p:txBody>
          <a:bodyPr wrap="square" rtlCol="0">
            <a:spAutoFit/>
          </a:bodyPr>
          <a:lstStyle/>
          <a:p>
            <a:pPr algn="ctr"/>
            <a:r>
              <a:rPr lang="ru-RU" sz="4400" b="1" dirty="0" smtClean="0">
                <a:solidFill>
                  <a:schemeClr val="accent2">
                    <a:lumMod val="50000"/>
                  </a:schemeClr>
                </a:solidFill>
                <a:latin typeface="Gabriola" panose="04040605051002020D02" pitchFamily="82" charset="0"/>
              </a:rPr>
              <a:t>2024 год</a:t>
            </a:r>
            <a:endParaRPr lang="ru-RU" sz="4400" b="1" dirty="0">
              <a:solidFill>
                <a:schemeClr val="accent2">
                  <a:lumMod val="50000"/>
                </a:schemeClr>
              </a:solidFill>
              <a:latin typeface="Gabriola" panose="04040605051002020D02" pitchFamily="82" charset="0"/>
            </a:endParaRPr>
          </a:p>
        </p:txBody>
      </p:sp>
    </p:spTree>
    <p:extLst>
      <p:ext uri="{BB962C8B-B14F-4D97-AF65-F5344CB8AC3E}">
        <p14:creationId xmlns:p14="http://schemas.microsoft.com/office/powerpoint/2010/main" val="1179084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10</a:t>
            </a:fld>
            <a:endParaRPr lang="ru-RU"/>
          </a:p>
        </p:txBody>
      </p:sp>
      <p:sp>
        <p:nvSpPr>
          <p:cNvPr id="4" name="Блок-схема: ручной ввод 3"/>
          <p:cNvSpPr/>
          <p:nvPr/>
        </p:nvSpPr>
        <p:spPr>
          <a:xfrm>
            <a:off x="467544" y="119122"/>
            <a:ext cx="8219256" cy="851479"/>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467545" y="1014082"/>
            <a:ext cx="8138099" cy="5658574"/>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590208" y="244641"/>
            <a:ext cx="7344816" cy="769441"/>
          </a:xfrm>
          <a:prstGeom prst="rect">
            <a:avLst/>
          </a:prstGeom>
          <a:noFill/>
        </p:spPr>
        <p:txBody>
          <a:bodyPr wrap="square" rtlCol="0">
            <a:spAutoFit/>
          </a:bodyPr>
          <a:lstStyle/>
          <a:p>
            <a:r>
              <a:rPr lang="ru-RU" sz="4400" b="1" i="1" dirty="0" smtClean="0">
                <a:latin typeface="Gabriola" panose="04040605051002020D02" pitchFamily="82" charset="0"/>
              </a:rPr>
              <a:t>18 февраля</a:t>
            </a:r>
            <a:endParaRPr lang="ru-RU" sz="4400" b="1" i="1" dirty="0">
              <a:latin typeface="Gabriola" panose="04040605051002020D02" pitchFamily="82" charset="0"/>
            </a:endParaRPr>
          </a:p>
        </p:txBody>
      </p:sp>
      <p:sp>
        <p:nvSpPr>
          <p:cNvPr id="8" name="TextBox 7"/>
          <p:cNvSpPr txBox="1"/>
          <p:nvPr/>
        </p:nvSpPr>
        <p:spPr>
          <a:xfrm>
            <a:off x="4572151" y="967172"/>
            <a:ext cx="4095802" cy="5893921"/>
          </a:xfrm>
          <a:prstGeom prst="rect">
            <a:avLst/>
          </a:prstGeom>
          <a:noFill/>
        </p:spPr>
        <p:txBody>
          <a:bodyPr wrap="square" rtlCol="0">
            <a:spAutoFit/>
          </a:bodyPr>
          <a:lstStyle/>
          <a:p>
            <a:pPr algn="just"/>
            <a:r>
              <a:rPr lang="ru-RU" sz="1300" dirty="0" smtClean="0">
                <a:latin typeface="Gabriola" panose="04040605051002020D02" pitchFamily="82" charset="0"/>
              </a:rPr>
              <a:t>годы </a:t>
            </a:r>
            <a:r>
              <a:rPr lang="ru-RU" sz="1300" dirty="0">
                <a:latin typeface="Gabriola" panose="04040605051002020D02" pitchFamily="82" charset="0"/>
              </a:rPr>
              <a:t>главным редактором Объединенной редакции национальных газет «Ханты </a:t>
            </a:r>
            <a:r>
              <a:rPr lang="ru-RU" sz="1300" dirty="0" err="1">
                <a:latin typeface="Gabriola" panose="04040605051002020D02" pitchFamily="82" charset="0"/>
              </a:rPr>
              <a:t>ясанг</a:t>
            </a:r>
            <a:r>
              <a:rPr lang="ru-RU" sz="1300" dirty="0">
                <a:latin typeface="Gabriola" panose="04040605051002020D02" pitchFamily="82" charset="0"/>
              </a:rPr>
              <a:t>» и «</a:t>
            </a:r>
            <a:r>
              <a:rPr lang="ru-RU" sz="1300" dirty="0" err="1">
                <a:latin typeface="Gabriola" panose="04040605051002020D02" pitchFamily="82" charset="0"/>
              </a:rPr>
              <a:t>Луима</a:t>
            </a:r>
            <a:r>
              <a:rPr lang="ru-RU" sz="1300" dirty="0">
                <a:latin typeface="Gabriola" panose="04040605051002020D02" pitchFamily="82" charset="0"/>
              </a:rPr>
              <a:t> </a:t>
            </a:r>
            <a:r>
              <a:rPr lang="ru-RU" sz="1300" dirty="0" err="1">
                <a:latin typeface="Gabriola" panose="04040605051002020D02" pitchFamily="82" charset="0"/>
              </a:rPr>
              <a:t>сэрипос</a:t>
            </a:r>
            <a:r>
              <a:rPr lang="ru-RU" sz="1300" dirty="0" smtClean="0">
                <a:latin typeface="Gabriola" panose="04040605051002020D02" pitchFamily="82" charset="0"/>
              </a:rPr>
              <a:t>». </a:t>
            </a:r>
          </a:p>
          <a:p>
            <a:pPr algn="just"/>
            <a:r>
              <a:rPr lang="ru-RU" sz="1300" dirty="0">
                <a:latin typeface="Gabriola" panose="04040605051002020D02" pitchFamily="82" charset="0"/>
              </a:rPr>
              <a:t>          Кандидат педагогических наук. Автор более 20 научных работ, среди которых статьи, тезисы докладов, методические разработки. В 1998-1999 годах ею подготовлен ряд статей по персоналиям для энциклопедии Ханты-Мансийского автономного округа «</a:t>
            </a:r>
            <a:r>
              <a:rPr lang="ru-RU" sz="1300" dirty="0" err="1">
                <a:latin typeface="Gabriola" panose="04040605051002020D02" pitchFamily="82" charset="0"/>
              </a:rPr>
              <a:t>Югория</a:t>
            </a:r>
            <a:r>
              <a:rPr lang="ru-RU" sz="1300" dirty="0">
                <a:latin typeface="Gabriola" panose="04040605051002020D02" pitchFamily="82" charset="0"/>
              </a:rPr>
              <a:t>», вышедшей в 2000 году.</a:t>
            </a:r>
          </a:p>
          <a:p>
            <a:pPr algn="just"/>
            <a:r>
              <a:rPr lang="ru-RU" sz="1300" dirty="0" smtClean="0">
                <a:latin typeface="Gabriola" panose="04040605051002020D02" pitchFamily="82" charset="0"/>
              </a:rPr>
              <a:t>           За </a:t>
            </a:r>
            <a:r>
              <a:rPr lang="ru-RU" sz="1300" dirty="0">
                <a:latin typeface="Gabriola" panose="04040605051002020D02" pitchFamily="82" charset="0"/>
              </a:rPr>
              <a:t>многолетний добросовестный труд Р.Г. Решетникова неоднократно награждалась грамотами Губернатора Ханты-Мансийского автономного округа – Югры (2000, 2009 годы), Председателя Думы Ханты-Мансийского автономного округа – Югры (2009 год), Благодарственным письмом Губернатора Ханты-Мансийского автономного округа – Югры (2009 год), медалью </a:t>
            </a:r>
            <a:r>
              <a:rPr lang="ru-RU" sz="1300" dirty="0" smtClean="0">
                <a:latin typeface="Gabriola" panose="04040605051002020D02" pitchFamily="82" charset="0"/>
              </a:rPr>
              <a:t>и </a:t>
            </a:r>
            <a:r>
              <a:rPr lang="ru-RU" sz="1300" dirty="0">
                <a:latin typeface="Gabriola" panose="04040605051002020D02" pitchFamily="82" charset="0"/>
              </a:rPr>
              <a:t>знаком Межрегиональной лиги этнических народов и этнических групп «За заслуги перед малочисленными народами» (2007 год</a:t>
            </a:r>
            <a:r>
              <a:rPr lang="ru-RU" sz="1300" dirty="0" smtClean="0">
                <a:latin typeface="Gabriola" panose="04040605051002020D02" pitchFamily="82" charset="0"/>
              </a:rPr>
              <a:t>), а </a:t>
            </a:r>
            <a:r>
              <a:rPr lang="ru-RU" sz="1300" dirty="0">
                <a:latin typeface="Gabriola" panose="04040605051002020D02" pitchFamily="82" charset="0"/>
              </a:rPr>
              <a:t>также памятным знаком «75 лет Ханты-Мансийскому автономному округу – Югре» (2005 год), Почетной серебряной медалью В.И. Вернадского (2007 год). В 2012 году удостоена Почётного звания «Лауреат премии Ханты-Мансийского автономного округа – Югры «За развитие культуры малочисленных народов». В 2015 году присвоено звание «Заслуженный  деятель культуры Ханты-Мансийского автономного округа – Югры</a:t>
            </a:r>
            <a:r>
              <a:rPr lang="ru-RU" sz="1300" dirty="0" smtClean="0">
                <a:latin typeface="Gabriola" panose="04040605051002020D02" pitchFamily="82" charset="0"/>
              </a:rPr>
              <a:t>». Награждена </a:t>
            </a:r>
            <a:r>
              <a:rPr lang="ru-RU" sz="1300" dirty="0">
                <a:latin typeface="Gabriola" panose="04040605051002020D02" pitchFamily="82" charset="0"/>
              </a:rPr>
              <a:t>именным сертификатом «Золотой фонд прессы». </a:t>
            </a:r>
            <a:r>
              <a:rPr lang="ru-RU" sz="1300" dirty="0" smtClean="0">
                <a:latin typeface="Gabriola" panose="04040605051002020D02" pitchFamily="82" charset="0"/>
              </a:rPr>
              <a:t>   В </a:t>
            </a:r>
            <a:r>
              <a:rPr lang="ru-RU" sz="1300" dirty="0">
                <a:latin typeface="Gabriola" panose="04040605051002020D02" pitchFamily="82" charset="0"/>
              </a:rPr>
              <a:t>2023 году за большой вклад в сохранение культуры коренных малочисленных народов Севера, Сибири и Дальнего Востока отмечена благодарностью Совета Федерации РФ.</a:t>
            </a:r>
          </a:p>
          <a:p>
            <a:pPr algn="just"/>
            <a:r>
              <a:rPr lang="ru-RU" sz="1300" dirty="0" smtClean="0">
                <a:latin typeface="Gabriola" panose="04040605051002020D02" pitchFamily="82" charset="0"/>
              </a:rPr>
              <a:t>          Имя </a:t>
            </a:r>
            <a:r>
              <a:rPr lang="ru-RU" sz="1300" dirty="0">
                <a:latin typeface="Gabriola" panose="04040605051002020D02" pitchFamily="82" charset="0"/>
              </a:rPr>
              <a:t>Р.Г. </a:t>
            </a:r>
            <a:r>
              <a:rPr lang="ru-RU" sz="1300" dirty="0" err="1">
                <a:latin typeface="Gabriola" panose="04040605051002020D02" pitchFamily="82" charset="0"/>
              </a:rPr>
              <a:t>Решетниковой</a:t>
            </a:r>
            <a:r>
              <a:rPr lang="ru-RU" sz="1300" dirty="0">
                <a:latin typeface="Gabriola" panose="04040605051002020D02" pitchFamily="82" charset="0"/>
              </a:rPr>
              <a:t> вошло в энциклопедии «</a:t>
            </a:r>
            <a:r>
              <a:rPr lang="ru-RU" sz="1300" dirty="0" err="1">
                <a:latin typeface="Gabriola" panose="04040605051002020D02" pitchFamily="82" charset="0"/>
              </a:rPr>
              <a:t>Югория</a:t>
            </a:r>
            <a:r>
              <a:rPr lang="ru-RU" sz="1300" dirty="0">
                <a:latin typeface="Gabriola" panose="04040605051002020D02" pitchFamily="82" charset="0"/>
              </a:rPr>
              <a:t>» (2000 год), «</a:t>
            </a:r>
            <a:r>
              <a:rPr lang="ru-RU" sz="1300" dirty="0" err="1">
                <a:latin typeface="Gabriola" panose="04040605051002020D02" pitchFamily="82" charset="0"/>
              </a:rPr>
              <a:t>Североведы</a:t>
            </a:r>
            <a:r>
              <a:rPr lang="ru-RU" sz="1300" dirty="0">
                <a:latin typeface="Gabriola" panose="04040605051002020D02" pitchFamily="82" charset="0"/>
              </a:rPr>
              <a:t> России» (2007 год).</a:t>
            </a:r>
          </a:p>
          <a:p>
            <a:pPr algn="just"/>
            <a:endParaRPr lang="ru-RU" sz="1300" dirty="0">
              <a:latin typeface="Gabriola" panose="04040605051002020D02" pitchFamily="82" charset="0"/>
            </a:endParaRPr>
          </a:p>
        </p:txBody>
      </p:sp>
      <p:sp>
        <p:nvSpPr>
          <p:cNvPr id="9" name="Блок-схема: ручной ввод 8"/>
          <p:cNvSpPr/>
          <p:nvPr/>
        </p:nvSpPr>
        <p:spPr>
          <a:xfrm>
            <a:off x="8005978" y="6186889"/>
            <a:ext cx="680822" cy="467648"/>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6" y="6191964"/>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9</a:t>
            </a:r>
            <a:endParaRPr lang="ru-RU" sz="1600" dirty="0"/>
          </a:p>
        </p:txBody>
      </p:sp>
      <p:sp>
        <p:nvSpPr>
          <p:cNvPr id="12" name="TextBox 11"/>
          <p:cNvSpPr txBox="1"/>
          <p:nvPr/>
        </p:nvSpPr>
        <p:spPr>
          <a:xfrm>
            <a:off x="2206622" y="951140"/>
            <a:ext cx="2370550" cy="2693045"/>
          </a:xfrm>
          <a:prstGeom prst="rect">
            <a:avLst/>
          </a:prstGeom>
          <a:noFill/>
        </p:spPr>
        <p:txBody>
          <a:bodyPr wrap="square" rtlCol="0">
            <a:spAutoFit/>
          </a:bodyPr>
          <a:lstStyle/>
          <a:p>
            <a:pPr algn="just"/>
            <a:r>
              <a:rPr lang="ru-RU" sz="1300" b="1" dirty="0" smtClean="0">
                <a:latin typeface="Gabriola" panose="04040605051002020D02" pitchFamily="82" charset="0"/>
              </a:rPr>
              <a:t>65 </a:t>
            </a:r>
            <a:r>
              <a:rPr lang="ru-RU" sz="1300" b="1" dirty="0">
                <a:latin typeface="Gabriola" panose="04040605051002020D02" pitchFamily="82" charset="0"/>
              </a:rPr>
              <a:t>лет </a:t>
            </a:r>
            <a:r>
              <a:rPr lang="ru-RU" sz="1300" dirty="0">
                <a:latin typeface="Gabriola" panose="04040605051002020D02" pitchFamily="82" charset="0"/>
              </a:rPr>
              <a:t>назад (</a:t>
            </a:r>
            <a:r>
              <a:rPr lang="ru-RU" sz="1300" dirty="0" smtClean="0">
                <a:latin typeface="Gabriola" panose="04040605051002020D02" pitchFamily="82" charset="0"/>
              </a:rPr>
              <a:t>1959) родилась </a:t>
            </a:r>
            <a:r>
              <a:rPr lang="ru-RU" sz="1300" b="1" dirty="0" smtClean="0">
                <a:latin typeface="Gabriola" panose="04040605051002020D02" pitchFamily="82" charset="0"/>
              </a:rPr>
              <a:t>Решетникова </a:t>
            </a:r>
            <a:r>
              <a:rPr lang="ru-RU" sz="1300" b="1" dirty="0">
                <a:latin typeface="Gabriola" panose="04040605051002020D02" pitchFamily="82" charset="0"/>
              </a:rPr>
              <a:t>(</a:t>
            </a:r>
            <a:r>
              <a:rPr lang="ru-RU" sz="1300" b="1" dirty="0" err="1">
                <a:latin typeface="Gabriola" panose="04040605051002020D02" pitchFamily="82" charset="0"/>
              </a:rPr>
              <a:t>Молданова</a:t>
            </a:r>
            <a:r>
              <a:rPr lang="ru-RU" sz="1300" b="1" dirty="0">
                <a:latin typeface="Gabriola" panose="04040605051002020D02" pitchFamily="82" charset="0"/>
              </a:rPr>
              <a:t>) Раиса Германовна, </a:t>
            </a:r>
            <a:r>
              <a:rPr lang="ru-RU" sz="1300" dirty="0">
                <a:latin typeface="Gabriola" panose="04040605051002020D02" pitchFamily="82" charset="0"/>
              </a:rPr>
              <a:t>Заслуженный  деятель культуры Ханты-Мансийского автономного </a:t>
            </a:r>
            <a:r>
              <a:rPr lang="ru-RU" sz="1300" dirty="0" smtClean="0">
                <a:latin typeface="Gabriola" panose="04040605051002020D02" pitchFamily="82" charset="0"/>
              </a:rPr>
              <a:t>округа – Югры</a:t>
            </a:r>
            <a:r>
              <a:rPr lang="ru-RU" sz="1300" dirty="0">
                <a:latin typeface="Gabriola" panose="04040605051002020D02" pitchFamily="82" charset="0"/>
              </a:rPr>
              <a:t>», заведующая отделом научно-исследовательской </a:t>
            </a:r>
            <a:r>
              <a:rPr lang="ru-RU" sz="1300" dirty="0" smtClean="0">
                <a:latin typeface="Gabriola" panose="04040605051002020D02" pitchFamily="82" charset="0"/>
              </a:rPr>
              <a:t>и </a:t>
            </a:r>
            <a:r>
              <a:rPr lang="ru-RU" sz="1300" dirty="0">
                <a:latin typeface="Gabriola" panose="04040605051002020D02" pitchFamily="82" charset="0"/>
              </a:rPr>
              <a:t>методической </a:t>
            </a:r>
            <a:r>
              <a:rPr lang="ru-RU" sz="1300" dirty="0" smtClean="0">
                <a:latin typeface="Gabriola" panose="04040605051002020D02" pitchFamily="82" charset="0"/>
              </a:rPr>
              <a:t>деятельности Бюджетного </a:t>
            </a:r>
            <a:r>
              <a:rPr lang="ru-RU" sz="1300" dirty="0">
                <a:latin typeface="Gabriola" panose="04040605051002020D02" pitchFamily="82" charset="0"/>
              </a:rPr>
              <a:t>учреждения Ханты-Мансийского автономного округа-Югры «Этнографический музей под открытым небом «</a:t>
            </a:r>
            <a:r>
              <a:rPr lang="ru-RU" sz="1300" dirty="0" err="1">
                <a:latin typeface="Gabriola" panose="04040605051002020D02" pitchFamily="82" charset="0"/>
              </a:rPr>
              <a:t>Торум</a:t>
            </a:r>
            <a:r>
              <a:rPr lang="ru-RU" sz="1300" dirty="0">
                <a:latin typeface="Gabriola" panose="04040605051002020D02" pitchFamily="82" charset="0"/>
              </a:rPr>
              <a:t> </a:t>
            </a:r>
            <a:r>
              <a:rPr lang="ru-RU" sz="1300" dirty="0" err="1">
                <a:latin typeface="Gabriola" panose="04040605051002020D02" pitchFamily="82" charset="0"/>
              </a:rPr>
              <a:t>Маа</a:t>
            </a:r>
            <a:r>
              <a:rPr lang="ru-RU" sz="1300" dirty="0" smtClean="0">
                <a:latin typeface="Gabriola" panose="04040605051002020D02" pitchFamily="82" charset="0"/>
              </a:rPr>
              <a:t>». </a:t>
            </a:r>
          </a:p>
          <a:p>
            <a:pPr algn="just"/>
            <a:r>
              <a:rPr lang="ru-RU" sz="1300" dirty="0" smtClean="0">
                <a:latin typeface="Gabriola" panose="04040605051002020D02" pitchFamily="82" charset="0"/>
              </a:rPr>
              <a:t>Родилась </a:t>
            </a:r>
            <a:r>
              <a:rPr lang="ru-RU" sz="1300" dirty="0">
                <a:latin typeface="Gabriola" panose="04040605051002020D02" pitchFamily="82" charset="0"/>
              </a:rPr>
              <a:t>в деревне </a:t>
            </a:r>
            <a:r>
              <a:rPr lang="ru-RU" sz="1300" dirty="0" err="1" smtClean="0">
                <a:latin typeface="Gabriola" panose="04040605051002020D02" pitchFamily="82" charset="0"/>
              </a:rPr>
              <a:t>Тутлейм</a:t>
            </a:r>
            <a:r>
              <a:rPr lang="ru-RU" sz="1300" dirty="0" smtClean="0">
                <a:latin typeface="Gabriola" panose="04040605051002020D02" pitchFamily="82" charset="0"/>
              </a:rPr>
              <a:t> Березовского района Ханты-</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444" y="1067514"/>
            <a:ext cx="1650114" cy="2475171"/>
          </a:xfrm>
          <a:prstGeom prst="rect">
            <a:avLst/>
          </a:prstGeom>
        </p:spPr>
      </p:pic>
      <p:sp>
        <p:nvSpPr>
          <p:cNvPr id="11" name="TextBox 10"/>
          <p:cNvSpPr txBox="1"/>
          <p:nvPr/>
        </p:nvSpPr>
        <p:spPr>
          <a:xfrm>
            <a:off x="445781" y="3468928"/>
            <a:ext cx="4144225" cy="2893100"/>
          </a:xfrm>
          <a:prstGeom prst="rect">
            <a:avLst/>
          </a:prstGeom>
          <a:noFill/>
        </p:spPr>
        <p:txBody>
          <a:bodyPr wrap="square" rtlCol="0">
            <a:spAutoFit/>
          </a:bodyPr>
          <a:lstStyle/>
          <a:p>
            <a:pPr algn="just"/>
            <a:r>
              <a:rPr lang="ru-RU" sz="1300" dirty="0" smtClean="0">
                <a:latin typeface="Gabriola" panose="04040605051002020D02" pitchFamily="82" charset="0"/>
              </a:rPr>
              <a:t>Мансийского </a:t>
            </a:r>
            <a:r>
              <a:rPr lang="ru-RU" sz="1300" dirty="0">
                <a:latin typeface="Gabriola" panose="04040605051002020D02" pitchFamily="82" charset="0"/>
              </a:rPr>
              <a:t>национального округа </a:t>
            </a:r>
            <a:r>
              <a:rPr lang="ru-RU" sz="1300" dirty="0" smtClean="0">
                <a:latin typeface="Gabriola" panose="04040605051002020D02" pitchFamily="82" charset="0"/>
              </a:rPr>
              <a:t>в </a:t>
            </a:r>
            <a:r>
              <a:rPr lang="ru-RU" sz="1300" dirty="0">
                <a:latin typeface="Gabriola" panose="04040605051002020D02" pitchFamily="82" charset="0"/>
              </a:rPr>
              <a:t>семье рыбаков и охотников </a:t>
            </a:r>
            <a:r>
              <a:rPr lang="ru-RU" sz="1300" dirty="0" err="1">
                <a:latin typeface="Gabriola" panose="04040605051002020D02" pitchFamily="82" charset="0"/>
              </a:rPr>
              <a:t>Рябчикова</a:t>
            </a:r>
            <a:r>
              <a:rPr lang="ru-RU" sz="1300" dirty="0">
                <a:latin typeface="Gabriola" panose="04040605051002020D02" pitchFamily="82" charset="0"/>
              </a:rPr>
              <a:t> Германа </a:t>
            </a:r>
            <a:r>
              <a:rPr lang="ru-RU" sz="1300" dirty="0" smtClean="0">
                <a:latin typeface="Gabriola" panose="04040605051002020D02" pitchFamily="82" charset="0"/>
              </a:rPr>
              <a:t>Кузьмича и </a:t>
            </a:r>
            <a:r>
              <a:rPr lang="ru-RU" sz="1300" dirty="0" err="1">
                <a:latin typeface="Gabriola" panose="04040605051002020D02" pitchFamily="82" charset="0"/>
              </a:rPr>
              <a:t>Молдановой</a:t>
            </a:r>
            <a:r>
              <a:rPr lang="ru-RU" sz="1300" dirty="0">
                <a:latin typeface="Gabriola" panose="04040605051002020D02" pitchFamily="82" charset="0"/>
              </a:rPr>
              <a:t> Анастасии Кирилловны.</a:t>
            </a:r>
          </a:p>
          <a:p>
            <a:pPr algn="just"/>
            <a:r>
              <a:rPr lang="ru-RU" sz="1300" dirty="0" smtClean="0">
                <a:latin typeface="Gabriola" panose="04040605051002020D02" pitchFamily="82" charset="0"/>
              </a:rPr>
              <a:t>В 1977 году окончила среднюю </a:t>
            </a:r>
            <a:r>
              <a:rPr lang="ru-RU" sz="1300" dirty="0">
                <a:latin typeface="Gabriola" panose="04040605051002020D02" pitchFamily="82" charset="0"/>
              </a:rPr>
              <a:t>школу </a:t>
            </a:r>
            <a:r>
              <a:rPr lang="ru-RU" sz="1300" dirty="0" smtClean="0">
                <a:latin typeface="Gabriola" panose="04040605051002020D02" pitchFamily="82" charset="0"/>
              </a:rPr>
              <a:t>в </a:t>
            </a:r>
            <a:r>
              <a:rPr lang="ru-RU" sz="1300" dirty="0">
                <a:latin typeface="Gabriola" panose="04040605051002020D02" pitchFamily="82" charset="0"/>
              </a:rPr>
              <a:t>посёлке </a:t>
            </a:r>
            <a:r>
              <a:rPr lang="ru-RU" sz="1300" dirty="0" smtClean="0">
                <a:latin typeface="Gabriola" panose="04040605051002020D02" pitchFamily="82" charset="0"/>
              </a:rPr>
              <a:t>Берёзово. </a:t>
            </a:r>
            <a:r>
              <a:rPr lang="ru-RU" sz="1300" dirty="0">
                <a:latin typeface="Gabriola" panose="04040605051002020D02" pitchFamily="82" charset="0"/>
              </a:rPr>
              <a:t>После окончания Ханты-Мансийского национального педагогического училища (1978-1980) работала воспитателем детского сада «Малышок» посёлка Советский (1980-1982). Переехала жить в Ханты-Мансийск (1982). Работала воспитателем в детском саду «Голубок»(1982-1986), методистом в детском саду «Золотая рыбка» (1986-1993). Окончила </a:t>
            </a:r>
            <a:r>
              <a:rPr lang="ru-RU" sz="1300" dirty="0" err="1">
                <a:latin typeface="Gabriola" panose="04040605051002020D02" pitchFamily="82" charset="0"/>
              </a:rPr>
              <a:t>Шадринский</a:t>
            </a:r>
            <a:r>
              <a:rPr lang="ru-RU" sz="1300" dirty="0">
                <a:latin typeface="Gabriola" panose="04040605051002020D02" pitchFamily="82" charset="0"/>
              </a:rPr>
              <a:t> государственный педагогический институт по специальности «Педагогика и психология (дошкольная)» (1988</a:t>
            </a:r>
            <a:r>
              <a:rPr lang="ru-RU" sz="1300" dirty="0" smtClean="0">
                <a:latin typeface="Gabriola" panose="04040605051002020D02" pitchFamily="82" charset="0"/>
              </a:rPr>
              <a:t>). </a:t>
            </a:r>
            <a:r>
              <a:rPr lang="ru-RU" sz="1300" dirty="0">
                <a:latin typeface="Gabriola" panose="04040605051002020D02" pitchFamily="82" charset="0"/>
              </a:rPr>
              <a:t>Работала в Научно-исследовательском институте возрождения обско-угорских народов научным сотрудником в секторе моделирования школы обучения детей обско-угорских народов (1993), старшим научным сотрудником (1994), учёным секретарём НИИ обско-угорских народов (1998). С 2002 по 2018 </a:t>
            </a:r>
          </a:p>
        </p:txBody>
      </p:sp>
    </p:spTree>
    <p:extLst>
      <p:ext uri="{BB962C8B-B14F-4D97-AF65-F5344CB8AC3E}">
        <p14:creationId xmlns:p14="http://schemas.microsoft.com/office/powerpoint/2010/main" val="854513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11</a:t>
            </a:fld>
            <a:endParaRPr lang="ru-RU"/>
          </a:p>
        </p:txBody>
      </p:sp>
      <p:sp>
        <p:nvSpPr>
          <p:cNvPr id="4" name="Блок-схема: ручной ввод 3"/>
          <p:cNvSpPr/>
          <p:nvPr/>
        </p:nvSpPr>
        <p:spPr>
          <a:xfrm>
            <a:off x="433222" y="143334"/>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09804" y="1165082"/>
            <a:ext cx="8066091" cy="5472234"/>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94021" y="143334"/>
            <a:ext cx="7344816" cy="769441"/>
          </a:xfrm>
          <a:prstGeom prst="rect">
            <a:avLst/>
          </a:prstGeom>
          <a:noFill/>
        </p:spPr>
        <p:txBody>
          <a:bodyPr wrap="square" rtlCol="0">
            <a:spAutoFit/>
          </a:bodyPr>
          <a:lstStyle/>
          <a:p>
            <a:r>
              <a:rPr lang="ru-RU" sz="4400" b="1" i="1" dirty="0" smtClean="0">
                <a:latin typeface="Gabriola" panose="04040605051002020D02" pitchFamily="82" charset="0"/>
              </a:rPr>
              <a:t>20 февраля</a:t>
            </a:r>
            <a:endParaRPr lang="ru-RU" sz="4400" b="1" i="1" dirty="0">
              <a:latin typeface="Gabriola" panose="04040605051002020D02" pitchFamily="82" charset="0"/>
            </a:endParaRPr>
          </a:p>
        </p:txBody>
      </p:sp>
      <p:sp>
        <p:nvSpPr>
          <p:cNvPr id="8" name="TextBox 7"/>
          <p:cNvSpPr txBox="1"/>
          <p:nvPr/>
        </p:nvSpPr>
        <p:spPr>
          <a:xfrm>
            <a:off x="4610834" y="1200421"/>
            <a:ext cx="3994809" cy="5632311"/>
          </a:xfrm>
          <a:prstGeom prst="rect">
            <a:avLst/>
          </a:prstGeom>
          <a:noFill/>
        </p:spPr>
        <p:txBody>
          <a:bodyPr wrap="square" rtlCol="0">
            <a:spAutoFit/>
          </a:bodyPr>
          <a:lstStyle/>
          <a:p>
            <a:pPr algn="just"/>
            <a:r>
              <a:rPr lang="ru-RU" sz="1400" dirty="0" smtClean="0">
                <a:latin typeface="Gabriola" panose="04040605051002020D02" pitchFamily="82" charset="0"/>
              </a:rPr>
              <a:t>           Трудовая </a:t>
            </a:r>
            <a:r>
              <a:rPr lang="ru-RU" sz="1400" dirty="0">
                <a:latin typeface="Gabriola" panose="04040605051002020D02" pitchFamily="82" charset="0"/>
              </a:rPr>
              <a:t>деятельность Ларисы Дмитриевны началась </a:t>
            </a:r>
            <a:r>
              <a:rPr lang="ru-RU" sz="1400" dirty="0" smtClean="0">
                <a:latin typeface="Gabriola" panose="04040605051002020D02" pitchFamily="82" charset="0"/>
              </a:rPr>
              <a:t>                 в </a:t>
            </a:r>
            <a:r>
              <a:rPr lang="ru-RU" sz="1400" dirty="0" err="1">
                <a:latin typeface="Gabriola" panose="04040605051002020D02" pitchFamily="82" charset="0"/>
              </a:rPr>
              <a:t>Самаровском</a:t>
            </a:r>
            <a:r>
              <a:rPr lang="ru-RU" sz="1400" dirty="0">
                <a:latin typeface="Gabriola" panose="04040605051002020D02" pitchFamily="82" charset="0"/>
              </a:rPr>
              <a:t> отделе культуры в должности заведующей </a:t>
            </a:r>
            <a:r>
              <a:rPr lang="ru-RU" sz="1400" dirty="0" err="1">
                <a:latin typeface="Gabriola" panose="04040605051002020D02" pitchFamily="82" charset="0"/>
              </a:rPr>
              <a:t>Батовским</a:t>
            </a:r>
            <a:r>
              <a:rPr lang="ru-RU" sz="1400" dirty="0">
                <a:latin typeface="Gabriola" panose="04040605051002020D02" pitchFamily="82" charset="0"/>
              </a:rPr>
              <a:t> сельским клубом, где проработала с 10.08.1957г. </a:t>
            </a:r>
            <a:r>
              <a:rPr lang="ru-RU" sz="1400" dirty="0" smtClean="0">
                <a:latin typeface="Gabriola" panose="04040605051002020D02" pitchFamily="82" charset="0"/>
              </a:rPr>
              <a:t>         по </a:t>
            </a:r>
            <a:r>
              <a:rPr lang="ru-RU" sz="1400" dirty="0">
                <a:latin typeface="Gabriola" panose="04040605051002020D02" pitchFamily="82" charset="0"/>
              </a:rPr>
              <a:t>08.10.1965г. С 09.10.1965г. по 27.07.1975г. работала в должности учителя русского языка и литературы, завуча </a:t>
            </a:r>
            <a:r>
              <a:rPr lang="ru-RU" sz="1400" dirty="0" err="1">
                <a:latin typeface="Gabriola" panose="04040605051002020D02" pitchFamily="82" charset="0"/>
              </a:rPr>
              <a:t>Батовской</a:t>
            </a:r>
            <a:r>
              <a:rPr lang="ru-RU" sz="1400" dirty="0">
                <a:latin typeface="Gabriola" panose="04040605051002020D02" pitchFamily="82" charset="0"/>
              </a:rPr>
              <a:t> школы; с 28.07.1975г. по 15.08.1978г. - директора Бобровской школы.</a:t>
            </a:r>
          </a:p>
          <a:p>
            <a:pPr algn="just"/>
            <a:r>
              <a:rPr lang="ru-RU" sz="1400" dirty="0" smtClean="0">
                <a:latin typeface="Gabriola" panose="04040605051002020D02" pitchFamily="82" charset="0"/>
              </a:rPr>
              <a:t>           15.08.1978г</a:t>
            </a:r>
            <a:r>
              <a:rPr lang="ru-RU" sz="1400" dirty="0">
                <a:latin typeface="Gabriola" panose="04040605051002020D02" pitchFamily="82" charset="0"/>
              </a:rPr>
              <a:t>. избрана председателем исполкома </a:t>
            </a:r>
            <a:r>
              <a:rPr lang="ru-RU" sz="1400" dirty="0" err="1">
                <a:latin typeface="Gabriola" panose="04040605051002020D02" pitchFamily="82" charset="0"/>
              </a:rPr>
              <a:t>Нялинского</a:t>
            </a:r>
            <a:r>
              <a:rPr lang="ru-RU" sz="1400" dirty="0">
                <a:latin typeface="Gabriola" panose="04040605051002020D02" pitchFamily="82" charset="0"/>
              </a:rPr>
              <a:t> сельского Совета народных депутатов. </a:t>
            </a:r>
            <a:r>
              <a:rPr lang="ru-RU" sz="1400" dirty="0" smtClean="0">
                <a:latin typeface="Gabriola" panose="04040605051002020D02" pitchFamily="82" charset="0"/>
              </a:rPr>
              <a:t>20.02.1981г</a:t>
            </a:r>
            <a:r>
              <a:rPr lang="ru-RU" sz="1400" dirty="0">
                <a:latin typeface="Gabriola" panose="04040605051002020D02" pitchFamily="82" charset="0"/>
              </a:rPr>
              <a:t>. избрана председателем  </a:t>
            </a:r>
            <a:r>
              <a:rPr lang="ru-RU" sz="1400" dirty="0" err="1">
                <a:latin typeface="Gabriola" panose="04040605051002020D02" pitchFamily="82" charset="0"/>
              </a:rPr>
              <a:t>Горноправдинского</a:t>
            </a:r>
            <a:r>
              <a:rPr lang="ru-RU" sz="1400" dirty="0">
                <a:latin typeface="Gabriola" panose="04040605051002020D02" pitchFamily="82" charset="0"/>
              </a:rPr>
              <a:t> сельского Совета народных </a:t>
            </a:r>
            <a:r>
              <a:rPr lang="ru-RU" sz="1400" dirty="0" smtClean="0">
                <a:latin typeface="Gabriola" panose="04040605051002020D02" pitchFamily="82" charset="0"/>
              </a:rPr>
              <a:t>депутатов. 23.03.1990г</a:t>
            </a:r>
            <a:r>
              <a:rPr lang="ru-RU" sz="1400" dirty="0">
                <a:latin typeface="Gabriola" panose="04040605051002020D02" pitchFamily="82" charset="0"/>
              </a:rPr>
              <a:t>. избрана председателем </a:t>
            </a:r>
            <a:r>
              <a:rPr lang="ru-RU" sz="1400" dirty="0" err="1">
                <a:latin typeface="Gabriola" panose="04040605051002020D02" pitchFamily="82" charset="0"/>
              </a:rPr>
              <a:t>Нялинского</a:t>
            </a:r>
            <a:r>
              <a:rPr lang="ru-RU" sz="1400" dirty="0">
                <a:latin typeface="Gabriola" panose="04040605051002020D02" pitchFamily="82" charset="0"/>
              </a:rPr>
              <a:t> сельского Совета народных </a:t>
            </a:r>
            <a:r>
              <a:rPr lang="ru-RU" sz="1400" dirty="0" smtClean="0">
                <a:latin typeface="Gabriola" panose="04040605051002020D02" pitchFamily="82" charset="0"/>
              </a:rPr>
              <a:t>депутатов.  С </a:t>
            </a:r>
            <a:r>
              <a:rPr lang="ru-RU" sz="1400" dirty="0">
                <a:latin typeface="Gabriola" panose="04040605051002020D02" pitchFamily="82" charset="0"/>
              </a:rPr>
              <a:t>14.01.1992г. </a:t>
            </a:r>
            <a:r>
              <a:rPr lang="ru-RU" sz="1400" dirty="0" smtClean="0">
                <a:latin typeface="Gabriola" panose="04040605051002020D02" pitchFamily="82" charset="0"/>
              </a:rPr>
              <a:t>                  по </a:t>
            </a:r>
            <a:r>
              <a:rPr lang="ru-RU" sz="1400" dirty="0">
                <a:latin typeface="Gabriola" panose="04040605051002020D02" pitchFamily="82" charset="0"/>
              </a:rPr>
              <a:t>18.01.1994г. </a:t>
            </a:r>
            <a:r>
              <a:rPr lang="ru-RU" sz="1400" dirty="0" smtClean="0">
                <a:latin typeface="Gabriola" panose="04040605051002020D02" pitchFamily="82" charset="0"/>
              </a:rPr>
              <a:t>директор </a:t>
            </a:r>
            <a:r>
              <a:rPr lang="ru-RU" sz="1400" dirty="0" err="1">
                <a:latin typeface="Gabriola" panose="04040605051002020D02" pitchFamily="82" charset="0"/>
              </a:rPr>
              <a:t>Нялинского</a:t>
            </a:r>
            <a:r>
              <a:rPr lang="ru-RU" sz="1400" dirty="0">
                <a:latin typeface="Gabriola" panose="04040605051002020D02" pitchFamily="82" charset="0"/>
              </a:rPr>
              <a:t> сельского Дома культуры. </a:t>
            </a:r>
            <a:r>
              <a:rPr lang="ru-RU" sz="1400" dirty="0" smtClean="0">
                <a:latin typeface="Gabriola" panose="04040605051002020D02" pitchFamily="82" charset="0"/>
              </a:rPr>
              <a:t>        С </a:t>
            </a:r>
            <a:r>
              <a:rPr lang="ru-RU" sz="1400" dirty="0">
                <a:latin typeface="Gabriola" panose="04040605051002020D02" pitchFamily="82" charset="0"/>
              </a:rPr>
              <a:t>05.10.1992г. по 07.10.2002г., с 24.06.2003г. по 26.08.2003г. </a:t>
            </a:r>
            <a:r>
              <a:rPr lang="ru-RU" sz="1400" dirty="0" smtClean="0">
                <a:latin typeface="Gabriola" panose="04040605051002020D02" pitchFamily="82" charset="0"/>
              </a:rPr>
              <a:t>работала </a:t>
            </a:r>
            <a:r>
              <a:rPr lang="ru-RU" sz="1400" dirty="0">
                <a:latin typeface="Gabriola" panose="04040605051002020D02" pitchFamily="82" charset="0"/>
              </a:rPr>
              <a:t>старшим воспитателем, воспитателем в МОУ для детей-сирот и детей, оставшихся без попечения </a:t>
            </a:r>
            <a:r>
              <a:rPr lang="ru-RU" sz="1400" dirty="0" smtClean="0">
                <a:latin typeface="Gabriola" panose="04040605051002020D02" pitchFamily="82" charset="0"/>
              </a:rPr>
              <a:t>родителей        с</a:t>
            </a:r>
            <a:r>
              <a:rPr lang="ru-RU" sz="1400" dirty="0">
                <a:latin typeface="Gabriola" panose="04040605051002020D02" pitchFamily="82" charset="0"/>
              </a:rPr>
              <a:t>. </a:t>
            </a:r>
            <a:r>
              <a:rPr lang="ru-RU" sz="1400" dirty="0" err="1">
                <a:latin typeface="Gabriola" panose="04040605051002020D02" pitchFamily="82" charset="0"/>
              </a:rPr>
              <a:t>Нялинское</a:t>
            </a:r>
            <a:r>
              <a:rPr lang="ru-RU" sz="1400" dirty="0">
                <a:latin typeface="Gabriola" panose="04040605051002020D02" pitchFamily="82" charset="0"/>
              </a:rPr>
              <a:t>. С 15.06.2006г. по 30.10.2006г. </a:t>
            </a:r>
            <a:r>
              <a:rPr lang="ru-RU" sz="1400" dirty="0" smtClean="0">
                <a:latin typeface="Gabriola" panose="04040605051002020D02" pitchFamily="82" charset="0"/>
              </a:rPr>
              <a:t>председатель </a:t>
            </a:r>
            <a:r>
              <a:rPr lang="ru-RU" sz="1400" dirty="0">
                <a:latin typeface="Gabriola" panose="04040605051002020D02" pitchFamily="82" charset="0"/>
              </a:rPr>
              <a:t>Ханты-Мансийского районного Совета ветеранов.</a:t>
            </a:r>
          </a:p>
          <a:p>
            <a:pPr algn="just"/>
            <a:r>
              <a:rPr lang="ru-RU" sz="1400" dirty="0">
                <a:latin typeface="Gabriola" panose="04040605051002020D02" pitchFamily="82" charset="0"/>
              </a:rPr>
              <a:t> </a:t>
            </a:r>
            <a:r>
              <a:rPr lang="ru-RU" sz="1400" dirty="0" smtClean="0">
                <a:latin typeface="Gabriola" panose="04040605051002020D02" pitchFamily="82" charset="0"/>
              </a:rPr>
              <a:t>          За </a:t>
            </a:r>
            <a:r>
              <a:rPr lang="ru-RU" sz="1400" dirty="0">
                <a:latin typeface="Gabriola" panose="04040605051002020D02" pitchFamily="82" charset="0"/>
              </a:rPr>
              <a:t>добросовестную и безупречную работу, большую работу </a:t>
            </a:r>
            <a:r>
              <a:rPr lang="ru-RU" sz="1400" dirty="0" smtClean="0">
                <a:latin typeface="Gabriola" panose="04040605051002020D02" pitchFamily="82" charset="0"/>
              </a:rPr>
              <a:t>     по </a:t>
            </a:r>
            <a:r>
              <a:rPr lang="ru-RU" sz="1400" dirty="0">
                <a:latin typeface="Gabriola" panose="04040605051002020D02" pitchFamily="82" charset="0"/>
              </a:rPr>
              <a:t>воспитанию учащихся, высокие показатели в учебно-воспитательной работе и активное участие в общественной жизни отмечена многочисленными почетными грамотами районного отдела образования и отдела культуры, награждена Знаком Министерства культуры «За отличную работу» (1988г.).  В 1984г. </a:t>
            </a:r>
            <a:r>
              <a:rPr lang="ru-RU" sz="1400" dirty="0" smtClean="0">
                <a:latin typeface="Gabriola" panose="04040605051002020D02" pitchFamily="82" charset="0"/>
              </a:rPr>
              <a:t>присвоено </a:t>
            </a:r>
            <a:r>
              <a:rPr lang="ru-RU" sz="1400" dirty="0">
                <a:latin typeface="Gabriola" panose="04040605051002020D02" pitchFamily="82" charset="0"/>
              </a:rPr>
              <a:t>звание «</a:t>
            </a:r>
            <a:r>
              <a:rPr lang="ru-RU" sz="1400" dirty="0" smtClean="0">
                <a:latin typeface="Gabriola" panose="04040605051002020D02" pitchFamily="82" charset="0"/>
              </a:rPr>
              <a:t>Ветеран труда»</a:t>
            </a:r>
          </a:p>
          <a:p>
            <a:pPr algn="just"/>
            <a:endParaRPr lang="ru-RU" sz="800" i="1" dirty="0" smtClean="0"/>
          </a:p>
          <a:p>
            <a:pPr algn="just"/>
            <a:r>
              <a:rPr lang="ru-RU" sz="800" i="1" dirty="0" smtClean="0"/>
              <a:t>Архивный </a:t>
            </a:r>
            <a:r>
              <a:rPr lang="ru-RU" sz="800" i="1" dirty="0"/>
              <a:t>отдел администрации Ханты-Мансийского района Ф. 31. Оп. 4. ДД. 1-10</a:t>
            </a:r>
            <a:r>
              <a:rPr lang="ru-RU" sz="800" i="1" dirty="0" smtClean="0"/>
              <a:t>.</a:t>
            </a:r>
            <a:endParaRPr lang="ru-RU" sz="800" i="1" dirty="0"/>
          </a:p>
        </p:txBody>
      </p:sp>
      <p:sp>
        <p:nvSpPr>
          <p:cNvPr id="9" name="Блок-схема: ручной ввод 8"/>
          <p:cNvSpPr/>
          <p:nvPr/>
        </p:nvSpPr>
        <p:spPr>
          <a:xfrm>
            <a:off x="7998549" y="6140702"/>
            <a:ext cx="680822" cy="467648"/>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6" y="6191964"/>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10</a:t>
            </a:r>
            <a:endParaRPr lang="ru-RU" sz="1600" dirty="0"/>
          </a:p>
        </p:txBody>
      </p:sp>
      <p:sp>
        <p:nvSpPr>
          <p:cNvPr id="12" name="TextBox 11"/>
          <p:cNvSpPr txBox="1"/>
          <p:nvPr/>
        </p:nvSpPr>
        <p:spPr>
          <a:xfrm>
            <a:off x="548388" y="4116663"/>
            <a:ext cx="4062445" cy="1077218"/>
          </a:xfrm>
          <a:prstGeom prst="rect">
            <a:avLst/>
          </a:prstGeom>
          <a:noFill/>
        </p:spPr>
        <p:txBody>
          <a:bodyPr wrap="square" rtlCol="0">
            <a:spAutoFit/>
          </a:bodyPr>
          <a:lstStyle/>
          <a:p>
            <a:pPr algn="ctr"/>
            <a:r>
              <a:rPr lang="ru-RU" sz="1600" b="1" dirty="0" smtClean="0">
                <a:latin typeface="Gabriola" panose="04040605051002020D02" pitchFamily="82" charset="0"/>
              </a:rPr>
              <a:t>85 </a:t>
            </a:r>
            <a:r>
              <a:rPr lang="ru-RU" sz="1600" b="1" dirty="0">
                <a:latin typeface="Gabriola" panose="04040605051002020D02" pitchFamily="82" charset="0"/>
              </a:rPr>
              <a:t>лет </a:t>
            </a:r>
            <a:r>
              <a:rPr lang="ru-RU" sz="1600" dirty="0">
                <a:latin typeface="Gabriola" panose="04040605051002020D02" pitchFamily="82" charset="0"/>
              </a:rPr>
              <a:t>назад (</a:t>
            </a:r>
            <a:r>
              <a:rPr lang="ru-RU" sz="1600" dirty="0" smtClean="0">
                <a:latin typeface="Gabriola" panose="04040605051002020D02" pitchFamily="82" charset="0"/>
              </a:rPr>
              <a:t>1939) родилась </a:t>
            </a:r>
          </a:p>
          <a:p>
            <a:pPr algn="ctr"/>
            <a:r>
              <a:rPr lang="ru-RU" sz="1600" b="1" dirty="0" smtClean="0">
                <a:latin typeface="Gabriola" panose="04040605051002020D02" pitchFamily="82" charset="0"/>
              </a:rPr>
              <a:t>Куклина Лариса Дмитриевна, </a:t>
            </a:r>
          </a:p>
          <a:p>
            <a:pPr algn="ctr"/>
            <a:r>
              <a:rPr lang="ru-RU" sz="1600" dirty="0" smtClean="0">
                <a:latin typeface="Gabriola" panose="04040605051002020D02" pitchFamily="82" charset="0"/>
              </a:rPr>
              <a:t>Почетный </a:t>
            </a:r>
            <a:r>
              <a:rPr lang="ru-RU" sz="1600" dirty="0">
                <a:latin typeface="Gabriola" panose="04040605051002020D02" pitchFamily="82" charset="0"/>
              </a:rPr>
              <a:t>гражданин Ханты-Мансийского района (2023), ветеран труда, </a:t>
            </a:r>
            <a:r>
              <a:rPr lang="ru-RU" sz="1600" dirty="0" err="1">
                <a:latin typeface="Gabriola" panose="04040605051002020D02" pitchFamily="82" charset="0"/>
              </a:rPr>
              <a:t>фондообразователь</a:t>
            </a:r>
            <a:r>
              <a:rPr lang="ru-RU" sz="1600" dirty="0">
                <a:latin typeface="Gabriola" panose="04040605051002020D02" pitchFamily="82" charset="0"/>
              </a:rPr>
              <a:t> архивного отдела.</a:t>
            </a:r>
            <a:endParaRPr lang="ru-RU" sz="1600" dirty="0" smtClean="0">
              <a:latin typeface="Gabriola" panose="04040605051002020D02" pitchFamily="82" charset="0"/>
            </a:endParaRPr>
          </a:p>
        </p:txBody>
      </p:sp>
      <p:pic>
        <p:nvPicPr>
          <p:cNvPr id="7" name="Рисунок 6"/>
          <p:cNvPicPr>
            <a:picLocks noChangeAspect="1"/>
          </p:cNvPicPr>
          <p:nvPr/>
        </p:nvPicPr>
        <p:blipFill>
          <a:blip r:embed="rId3"/>
          <a:stretch>
            <a:fillRect/>
          </a:stretch>
        </p:blipFill>
        <p:spPr>
          <a:xfrm>
            <a:off x="1530379" y="1200421"/>
            <a:ext cx="2019145" cy="3033792"/>
          </a:xfrm>
          <a:prstGeom prst="rect">
            <a:avLst/>
          </a:prstGeom>
        </p:spPr>
      </p:pic>
      <p:sp>
        <p:nvSpPr>
          <p:cNvPr id="13" name="TextBox 12"/>
          <p:cNvSpPr txBox="1"/>
          <p:nvPr/>
        </p:nvSpPr>
        <p:spPr>
          <a:xfrm>
            <a:off x="565090" y="5076331"/>
            <a:ext cx="3972016" cy="1815882"/>
          </a:xfrm>
          <a:prstGeom prst="rect">
            <a:avLst/>
          </a:prstGeom>
          <a:noFill/>
        </p:spPr>
        <p:txBody>
          <a:bodyPr wrap="square" rtlCol="0">
            <a:spAutoFit/>
          </a:bodyPr>
          <a:lstStyle/>
          <a:p>
            <a:pPr algn="just"/>
            <a:r>
              <a:rPr lang="ru-RU" sz="1400" dirty="0" smtClean="0">
                <a:latin typeface="Gabriola" panose="04040605051002020D02" pitchFamily="82" charset="0"/>
              </a:rPr>
              <a:t>           Родилась </a:t>
            </a:r>
            <a:r>
              <a:rPr lang="ru-RU" sz="1400" dirty="0">
                <a:latin typeface="Gabriola" panose="04040605051002020D02" pitchFamily="82" charset="0"/>
              </a:rPr>
              <a:t>в д. Заводные Ханты-Мансийского района Тюменской области. После окончания </a:t>
            </a:r>
            <a:r>
              <a:rPr lang="ru-RU" sz="1400" dirty="0" err="1">
                <a:latin typeface="Gabriola" panose="04040605051002020D02" pitchFamily="82" charset="0"/>
              </a:rPr>
              <a:t>Батовской</a:t>
            </a:r>
            <a:r>
              <a:rPr lang="ru-RU" sz="1400" dirty="0">
                <a:latin typeface="Gabriola" panose="04040605051002020D02" pitchFamily="82" charset="0"/>
              </a:rPr>
              <a:t> семилетней школы (1954г.) закончила Тобольский библиотечный техникум, клубное отделение (1957г.), Тюменское областное культпросветучилище, библиотечное отделение (1967г</a:t>
            </a:r>
            <a:r>
              <a:rPr lang="ru-RU" sz="1400" dirty="0" smtClean="0">
                <a:latin typeface="Gabriola" panose="04040605051002020D02" pitchFamily="82" charset="0"/>
              </a:rPr>
              <a:t>.).</a:t>
            </a:r>
            <a:r>
              <a:rPr lang="ru-RU" sz="1400" dirty="0">
                <a:latin typeface="Gabriola" panose="04040605051002020D02" pitchFamily="82" charset="0"/>
              </a:rPr>
              <a:t> С 1967г. по 1973г. обучалась </a:t>
            </a:r>
            <a:r>
              <a:rPr lang="ru-RU" sz="1400" dirty="0" smtClean="0">
                <a:latin typeface="Gabriola" panose="04040605051002020D02" pitchFamily="82" charset="0"/>
              </a:rPr>
              <a:t>     в </a:t>
            </a:r>
            <a:r>
              <a:rPr lang="ru-RU" sz="1400" dirty="0">
                <a:latin typeface="Gabriola" panose="04040605051002020D02" pitchFamily="82" charset="0"/>
              </a:rPr>
              <a:t>Тобольском государственном педагогическом институте  </a:t>
            </a:r>
            <a:r>
              <a:rPr lang="ru-RU" sz="1400" dirty="0" smtClean="0">
                <a:latin typeface="Gabriola" panose="04040605051002020D02" pitchFamily="82" charset="0"/>
              </a:rPr>
              <a:t>   им</a:t>
            </a:r>
            <a:r>
              <a:rPr lang="ru-RU" sz="1400" dirty="0">
                <a:latin typeface="Gabriola" panose="04040605051002020D02" pitchFamily="82" charset="0"/>
              </a:rPr>
              <a:t>. Д. И. Менделеева.</a:t>
            </a:r>
          </a:p>
          <a:p>
            <a:pPr algn="just"/>
            <a:endParaRPr lang="ru-RU" sz="1400" dirty="0" smtClean="0">
              <a:latin typeface="Gabriola" panose="04040605051002020D02" pitchFamily="82" charset="0"/>
            </a:endParaRPr>
          </a:p>
        </p:txBody>
      </p:sp>
    </p:spTree>
    <p:extLst>
      <p:ext uri="{BB962C8B-B14F-4D97-AF65-F5344CB8AC3E}">
        <p14:creationId xmlns:p14="http://schemas.microsoft.com/office/powerpoint/2010/main" val="1860914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12</a:t>
            </a:fld>
            <a:endParaRPr lang="ru-RU"/>
          </a:p>
        </p:txBody>
      </p:sp>
      <p:sp>
        <p:nvSpPr>
          <p:cNvPr id="4" name="Блок-схема: ручной ввод 3"/>
          <p:cNvSpPr/>
          <p:nvPr/>
        </p:nvSpPr>
        <p:spPr>
          <a:xfrm>
            <a:off x="395535" y="188640"/>
            <a:ext cx="8291265"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22 февраля</a:t>
            </a:r>
            <a:endParaRPr lang="ru-RU" sz="4400" b="1" i="1" dirty="0">
              <a:latin typeface="Gabriola" panose="04040605051002020D02" pitchFamily="82" charset="0"/>
            </a:endParaRPr>
          </a:p>
        </p:txBody>
      </p:sp>
      <p:sp>
        <p:nvSpPr>
          <p:cNvPr id="8" name="TextBox 7"/>
          <p:cNvSpPr txBox="1"/>
          <p:nvPr/>
        </p:nvSpPr>
        <p:spPr>
          <a:xfrm>
            <a:off x="4633402" y="1365433"/>
            <a:ext cx="3963679" cy="3916457"/>
          </a:xfrm>
          <a:prstGeom prst="rect">
            <a:avLst/>
          </a:prstGeom>
          <a:noFill/>
        </p:spPr>
        <p:txBody>
          <a:bodyPr wrap="square" rtlCol="0">
            <a:spAutoFit/>
          </a:bodyPr>
          <a:lstStyle/>
          <a:p>
            <a:pPr algn="just"/>
            <a:endParaRPr lang="ru-RU" sz="1400" dirty="0" smtClean="0">
              <a:solidFill>
                <a:schemeClr val="tx1">
                  <a:lumMod val="75000"/>
                  <a:lumOff val="25000"/>
                </a:schemeClr>
              </a:solidFill>
              <a:latin typeface="Gabriola" panose="04040605051002020D02" pitchFamily="82" charset="0"/>
            </a:endParaRPr>
          </a:p>
          <a:p>
            <a:pPr algn="just"/>
            <a:r>
              <a:rPr lang="ru-RU" sz="1600" b="1" dirty="0" smtClean="0">
                <a:latin typeface="Gabriola" panose="04040605051002020D02" pitchFamily="82" charset="0"/>
              </a:rPr>
              <a:t>             </a:t>
            </a:r>
            <a:r>
              <a:rPr lang="ru-RU" sz="1600" b="1" dirty="0" err="1" smtClean="0">
                <a:latin typeface="Gabriola" panose="04040605051002020D02" pitchFamily="82" charset="0"/>
              </a:rPr>
              <a:t>Салмина</a:t>
            </a:r>
            <a:r>
              <a:rPr lang="ru-RU" sz="1600" b="1" dirty="0" smtClean="0">
                <a:latin typeface="Gabriola" panose="04040605051002020D02" pitchFamily="82" charset="0"/>
              </a:rPr>
              <a:t> </a:t>
            </a:r>
            <a:r>
              <a:rPr lang="ru-RU" sz="1600" b="1" dirty="0">
                <a:latin typeface="Gabriola" panose="04040605051002020D02" pitchFamily="82" charset="0"/>
              </a:rPr>
              <a:t>Анна </a:t>
            </a:r>
            <a:r>
              <a:rPr lang="ru-RU" sz="1600" b="1" dirty="0" smtClean="0">
                <a:latin typeface="Gabriola" panose="04040605051002020D02" pitchFamily="82" charset="0"/>
              </a:rPr>
              <a:t>Семеновна </a:t>
            </a:r>
            <a:r>
              <a:rPr lang="ru-RU" sz="1600" dirty="0" smtClean="0">
                <a:latin typeface="Gabriola" panose="04040605051002020D02" pitchFamily="82" charset="0"/>
              </a:rPr>
              <a:t>родилась </a:t>
            </a:r>
            <a:r>
              <a:rPr lang="ru-RU" sz="1600" dirty="0">
                <a:latin typeface="Gabriola" panose="04040605051002020D02" pitchFamily="82" charset="0"/>
              </a:rPr>
              <a:t>в деревне Томской Омутинского района Тюменской области. В 1930 году </a:t>
            </a:r>
            <a:r>
              <a:rPr lang="ru-RU" sz="1600" dirty="0" smtClean="0">
                <a:latin typeface="Gabriola" panose="04040605051002020D02" pitchFamily="82" charset="0"/>
              </a:rPr>
              <a:t>     с </a:t>
            </a:r>
            <a:r>
              <a:rPr lang="ru-RU" sz="1600" dirty="0">
                <a:latin typeface="Gabriola" panose="04040605051002020D02" pitchFamily="82" charset="0"/>
              </a:rPr>
              <a:t>семьей была выслана в </a:t>
            </a:r>
            <a:r>
              <a:rPr lang="ru-RU" sz="1600" dirty="0" err="1">
                <a:latin typeface="Gabriola" panose="04040605051002020D02" pitchFamily="82" charset="0"/>
              </a:rPr>
              <a:t>Самаровский</a:t>
            </a:r>
            <a:r>
              <a:rPr lang="ru-RU" sz="1600" dirty="0">
                <a:latin typeface="Gabriola" panose="04040605051002020D02" pitchFamily="82" charset="0"/>
              </a:rPr>
              <a:t> (ныне – Ханты-Мансийский) район. Трудовую деятельность начала в 15 лет на лесозаготовках, участвовала в строительстве поселка </a:t>
            </a:r>
            <a:r>
              <a:rPr lang="ru-RU" sz="1600" dirty="0" err="1">
                <a:latin typeface="Gabriola" panose="04040605051002020D02" pitchFamily="82" charset="0"/>
              </a:rPr>
              <a:t>Луговской</a:t>
            </a:r>
            <a:r>
              <a:rPr lang="ru-RU" sz="1600" dirty="0">
                <a:latin typeface="Gabriola" panose="04040605051002020D02" pitchFamily="82" charset="0"/>
              </a:rPr>
              <a:t>. С 1940 по 1968 год работала в колхозе «Равнина» (в дальнейшем – совхоз «Ханты-Мансийский») дояркой. В годы Великой Отечественной войны, помимо основной работы, заготовляла сено, ловила рыбу, работала в поле. Трудовой стаж Анны Семеновны около 40 лет.</a:t>
            </a:r>
          </a:p>
          <a:p>
            <a:pPr algn="just"/>
            <a:r>
              <a:rPr lang="ru-RU" sz="1600" dirty="0" smtClean="0">
                <a:latin typeface="Gabriola" panose="04040605051002020D02" pitchFamily="82" charset="0"/>
              </a:rPr>
              <a:t>             Награждена </a:t>
            </a:r>
            <a:r>
              <a:rPr lang="ru-RU" sz="1600" dirty="0">
                <a:latin typeface="Gabriola" panose="04040605051002020D02" pitchFamily="82" charset="0"/>
              </a:rPr>
              <a:t>медалью «За доблестный труд в Великой Отечественной войне 1941– 1945 гг.», поощрительными премиями.</a:t>
            </a:r>
          </a:p>
          <a:p>
            <a:pPr algn="just"/>
            <a:endParaRPr lang="ru-RU" sz="1050" dirty="0" smtClean="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6114383"/>
            <a:ext cx="724364" cy="545229"/>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13354" y="6173787"/>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11</a:t>
            </a:r>
            <a:endParaRPr lang="ru-RU" sz="1600" dirty="0"/>
          </a:p>
        </p:txBody>
      </p:sp>
      <p:sp>
        <p:nvSpPr>
          <p:cNvPr id="12" name="TextBox 11"/>
          <p:cNvSpPr txBox="1"/>
          <p:nvPr/>
        </p:nvSpPr>
        <p:spPr>
          <a:xfrm>
            <a:off x="514516" y="5225476"/>
            <a:ext cx="4135385" cy="830997"/>
          </a:xfrm>
          <a:prstGeom prst="rect">
            <a:avLst/>
          </a:prstGeom>
          <a:noFill/>
        </p:spPr>
        <p:txBody>
          <a:bodyPr wrap="square" rtlCol="0">
            <a:spAutoFit/>
          </a:bodyPr>
          <a:lstStyle/>
          <a:p>
            <a:pPr algn="ctr"/>
            <a:r>
              <a:rPr lang="ru-RU" sz="1600" b="1" dirty="0" smtClean="0">
                <a:latin typeface="Gabriola" panose="04040605051002020D02" pitchFamily="82" charset="0"/>
              </a:rPr>
              <a:t>110 </a:t>
            </a:r>
            <a:r>
              <a:rPr lang="ru-RU" sz="1600" b="1" dirty="0">
                <a:latin typeface="Gabriola" panose="04040605051002020D02" pitchFamily="82" charset="0"/>
              </a:rPr>
              <a:t>лет </a:t>
            </a:r>
            <a:r>
              <a:rPr lang="ru-RU" sz="1600" dirty="0">
                <a:latin typeface="Gabriola" panose="04040605051002020D02" pitchFamily="82" charset="0"/>
              </a:rPr>
              <a:t>назад (</a:t>
            </a:r>
            <a:r>
              <a:rPr lang="ru-RU" sz="1600" dirty="0" smtClean="0">
                <a:latin typeface="Gabriola" panose="04040605051002020D02" pitchFamily="82" charset="0"/>
              </a:rPr>
              <a:t>1914-1999) </a:t>
            </a:r>
            <a:r>
              <a:rPr lang="ru-RU" sz="1600" dirty="0">
                <a:latin typeface="Gabriola" panose="04040605051002020D02" pitchFamily="82" charset="0"/>
              </a:rPr>
              <a:t>родилась </a:t>
            </a:r>
            <a:endParaRPr lang="ru-RU" sz="1600" dirty="0" smtClean="0">
              <a:latin typeface="Gabriola" panose="04040605051002020D02" pitchFamily="82" charset="0"/>
            </a:endParaRPr>
          </a:p>
          <a:p>
            <a:pPr algn="ctr"/>
            <a:r>
              <a:rPr lang="ru-RU" sz="1600" b="1" dirty="0" err="1" smtClean="0">
                <a:latin typeface="Gabriola" panose="04040605051002020D02" pitchFamily="82" charset="0"/>
              </a:rPr>
              <a:t>Салмина</a:t>
            </a:r>
            <a:r>
              <a:rPr lang="ru-RU" sz="1600" b="1" dirty="0" smtClean="0">
                <a:latin typeface="Gabriola" panose="04040605051002020D02" pitchFamily="82" charset="0"/>
              </a:rPr>
              <a:t> Анна Семеновна,</a:t>
            </a:r>
            <a:r>
              <a:rPr lang="ru-RU" sz="1600" dirty="0" smtClean="0">
                <a:latin typeface="Gabriola" panose="04040605051002020D02" pitchFamily="82" charset="0"/>
              </a:rPr>
              <a:t> </a:t>
            </a:r>
          </a:p>
          <a:p>
            <a:pPr algn="ctr"/>
            <a:r>
              <a:rPr lang="ru-RU" sz="1600" dirty="0" smtClean="0">
                <a:latin typeface="Gabriola" panose="04040605051002020D02" pitchFamily="82" charset="0"/>
              </a:rPr>
              <a:t>Почетный </a:t>
            </a:r>
            <a:r>
              <a:rPr lang="ru-RU" sz="1600" dirty="0">
                <a:latin typeface="Gabriola" panose="04040605051002020D02" pitchFamily="82" charset="0"/>
              </a:rPr>
              <a:t>гражданин Ханты-Мансийского района </a:t>
            </a:r>
            <a:r>
              <a:rPr lang="ru-RU" sz="1600" dirty="0" smtClean="0">
                <a:latin typeface="Gabriola" panose="04040605051002020D02" pitchFamily="82" charset="0"/>
              </a:rPr>
              <a:t>(1998).</a:t>
            </a:r>
          </a:p>
        </p:txBody>
      </p:sp>
      <p:pic>
        <p:nvPicPr>
          <p:cNvPr id="11" name="Рисунок 10"/>
          <p:cNvPicPr>
            <a:picLocks noChangeAspect="1"/>
          </p:cNvPicPr>
          <p:nvPr/>
        </p:nvPicPr>
        <p:blipFill>
          <a:blip r:embed="rId3"/>
          <a:stretch>
            <a:fillRect/>
          </a:stretch>
        </p:blipFill>
        <p:spPr>
          <a:xfrm>
            <a:off x="1259632" y="1412776"/>
            <a:ext cx="2740943" cy="3710711"/>
          </a:xfrm>
          <a:prstGeom prst="rect">
            <a:avLst/>
          </a:prstGeom>
        </p:spPr>
      </p:pic>
    </p:spTree>
    <p:extLst>
      <p:ext uri="{BB962C8B-B14F-4D97-AF65-F5344CB8AC3E}">
        <p14:creationId xmlns:p14="http://schemas.microsoft.com/office/powerpoint/2010/main" val="3274218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13</a:t>
            </a:fld>
            <a:endParaRPr lang="ru-RU"/>
          </a:p>
        </p:txBody>
      </p:sp>
      <p:sp>
        <p:nvSpPr>
          <p:cNvPr id="4" name="Блок-схема: ручной ввод 3"/>
          <p:cNvSpPr/>
          <p:nvPr/>
        </p:nvSpPr>
        <p:spPr>
          <a:xfrm>
            <a:off x="467543" y="188640"/>
            <a:ext cx="8242381"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03 марта</a:t>
            </a:r>
            <a:endParaRPr lang="ru-RU" sz="4400" b="1" i="1" dirty="0">
              <a:latin typeface="Gabriola" panose="04040605051002020D02" pitchFamily="82" charset="0"/>
            </a:endParaRPr>
          </a:p>
        </p:txBody>
      </p:sp>
      <p:sp>
        <p:nvSpPr>
          <p:cNvPr id="9" name="Блок-схема: ручной ввод 8"/>
          <p:cNvSpPr/>
          <p:nvPr/>
        </p:nvSpPr>
        <p:spPr>
          <a:xfrm>
            <a:off x="7884368" y="6160197"/>
            <a:ext cx="825556" cy="536867"/>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6" y="6160197"/>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12</a:t>
            </a:r>
            <a:endParaRPr lang="ru-RU" sz="1600" dirty="0"/>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1412776"/>
            <a:ext cx="2410878" cy="3216925"/>
          </a:xfrm>
          <a:prstGeom prst="rect">
            <a:avLst/>
          </a:prstGeom>
        </p:spPr>
      </p:pic>
      <p:sp>
        <p:nvSpPr>
          <p:cNvPr id="14" name="TextBox 13"/>
          <p:cNvSpPr txBox="1"/>
          <p:nvPr/>
        </p:nvSpPr>
        <p:spPr>
          <a:xfrm>
            <a:off x="685037" y="4732556"/>
            <a:ext cx="3848100" cy="1077218"/>
          </a:xfrm>
          <a:prstGeom prst="rect">
            <a:avLst/>
          </a:prstGeom>
          <a:noFill/>
        </p:spPr>
        <p:txBody>
          <a:bodyPr wrap="square" rtlCol="0">
            <a:spAutoFit/>
          </a:bodyPr>
          <a:lstStyle/>
          <a:p>
            <a:pPr algn="ctr"/>
            <a:r>
              <a:rPr lang="ru-RU" sz="1600" b="1" dirty="0">
                <a:latin typeface="Gabriola" panose="04040605051002020D02" pitchFamily="82" charset="0"/>
              </a:rPr>
              <a:t>80 лет</a:t>
            </a:r>
            <a:r>
              <a:rPr lang="ru-RU" sz="1600" dirty="0">
                <a:latin typeface="Gabriola" panose="04040605051002020D02" pitchFamily="82" charset="0"/>
              </a:rPr>
              <a:t> назад (1944) родилась </a:t>
            </a:r>
            <a:endParaRPr lang="ru-RU" sz="1600" dirty="0" smtClean="0">
              <a:latin typeface="Gabriola" panose="04040605051002020D02" pitchFamily="82" charset="0"/>
            </a:endParaRPr>
          </a:p>
          <a:p>
            <a:pPr algn="ctr"/>
            <a:r>
              <a:rPr lang="ru-RU" sz="1600" b="1" dirty="0" smtClean="0">
                <a:latin typeface="Gabriola" panose="04040605051002020D02" pitchFamily="82" charset="0"/>
              </a:rPr>
              <a:t>Корчагина </a:t>
            </a:r>
            <a:r>
              <a:rPr lang="ru-RU" sz="1600" b="1" dirty="0">
                <a:latin typeface="Gabriola" panose="04040605051002020D02" pitchFamily="82" charset="0"/>
              </a:rPr>
              <a:t>Валентина Антоновна</a:t>
            </a:r>
            <a:r>
              <a:rPr lang="ru-RU" sz="1600" dirty="0">
                <a:latin typeface="Gabriola" panose="04040605051002020D02" pitchFamily="82" charset="0"/>
              </a:rPr>
              <a:t>, </a:t>
            </a:r>
            <a:endParaRPr lang="ru-RU" sz="1600" dirty="0" smtClean="0">
              <a:latin typeface="Gabriola" panose="04040605051002020D02" pitchFamily="82" charset="0"/>
            </a:endParaRPr>
          </a:p>
          <a:p>
            <a:pPr algn="ctr"/>
            <a:r>
              <a:rPr lang="ru-RU" sz="1600" dirty="0" smtClean="0">
                <a:latin typeface="Gabriola" panose="04040605051002020D02" pitchFamily="82" charset="0"/>
              </a:rPr>
              <a:t>Заслуженный </a:t>
            </a:r>
            <a:r>
              <a:rPr lang="ru-RU" sz="1600" dirty="0">
                <a:latin typeface="Gabriola" panose="04040605051002020D02" pitchFamily="82" charset="0"/>
              </a:rPr>
              <a:t>учитель РФ, </a:t>
            </a:r>
            <a:r>
              <a:rPr lang="ru-RU" sz="1600" dirty="0" smtClean="0">
                <a:latin typeface="Gabriola" panose="04040605051002020D02" pitchFamily="82" charset="0"/>
              </a:rPr>
              <a:t>Почетный </a:t>
            </a:r>
            <a:r>
              <a:rPr lang="ru-RU" sz="1600" dirty="0">
                <a:latin typeface="Gabriola" panose="04040605051002020D02" pitchFamily="82" charset="0"/>
              </a:rPr>
              <a:t>гражданин Ханты-Мансийского района (2011).</a:t>
            </a:r>
            <a:endParaRPr lang="ru-RU" sz="1600" dirty="0" smtClean="0">
              <a:latin typeface="Gabriola" panose="04040605051002020D02" pitchFamily="82" charset="0"/>
            </a:endParaRPr>
          </a:p>
        </p:txBody>
      </p:sp>
      <p:sp>
        <p:nvSpPr>
          <p:cNvPr id="15" name="TextBox 14"/>
          <p:cNvSpPr txBox="1"/>
          <p:nvPr/>
        </p:nvSpPr>
        <p:spPr>
          <a:xfrm>
            <a:off x="4620121" y="1326001"/>
            <a:ext cx="3848100" cy="5262979"/>
          </a:xfrm>
          <a:prstGeom prst="rect">
            <a:avLst/>
          </a:prstGeom>
          <a:noFill/>
        </p:spPr>
        <p:txBody>
          <a:bodyPr wrap="square" rtlCol="0">
            <a:spAutoFit/>
          </a:bodyPr>
          <a:lstStyle/>
          <a:p>
            <a:pPr algn="just"/>
            <a:r>
              <a:rPr lang="ru-RU" sz="1600" b="1" dirty="0" smtClean="0">
                <a:latin typeface="Gabriola" panose="04040605051002020D02" pitchFamily="82" charset="0"/>
              </a:rPr>
              <a:t>            Корчагина </a:t>
            </a:r>
            <a:r>
              <a:rPr lang="ru-RU" sz="1600" b="1" dirty="0">
                <a:latin typeface="Gabriola" panose="04040605051002020D02" pitchFamily="82" charset="0"/>
              </a:rPr>
              <a:t>Валентина </a:t>
            </a:r>
            <a:r>
              <a:rPr lang="ru-RU" sz="1600" b="1" dirty="0" smtClean="0">
                <a:latin typeface="Gabriola" panose="04040605051002020D02" pitchFamily="82" charset="0"/>
              </a:rPr>
              <a:t>Антоновна </a:t>
            </a:r>
            <a:r>
              <a:rPr lang="ru-RU" sz="1600" dirty="0" smtClean="0">
                <a:latin typeface="Gabriola" panose="04040605051002020D02" pitchFamily="82" charset="0"/>
              </a:rPr>
              <a:t>родилась                     в </a:t>
            </a:r>
            <a:r>
              <a:rPr lang="ru-RU" sz="1600" dirty="0">
                <a:latin typeface="Gabriola" panose="04040605051002020D02" pitchFamily="82" charset="0"/>
              </a:rPr>
              <a:t>д. Сотники Ханты-Мансийского района. В 1970 году окончила Тобольский педагогический институт </a:t>
            </a:r>
            <a:r>
              <a:rPr lang="ru-RU" sz="1600" dirty="0" smtClean="0">
                <a:latin typeface="Gabriola" panose="04040605051002020D02" pitchFamily="82" charset="0"/>
              </a:rPr>
              <a:t>        по </a:t>
            </a:r>
            <a:r>
              <a:rPr lang="ru-RU" sz="1600" dirty="0">
                <a:latin typeface="Gabriola" panose="04040605051002020D02" pitchFamily="82" charset="0"/>
              </a:rPr>
              <a:t>специальности учитель русского языка </a:t>
            </a:r>
            <a:r>
              <a:rPr lang="ru-RU" sz="1600" dirty="0" smtClean="0">
                <a:latin typeface="Gabriola" panose="04040605051002020D02" pitchFamily="82" charset="0"/>
              </a:rPr>
              <a:t>                      и </a:t>
            </a:r>
            <a:r>
              <a:rPr lang="ru-RU" sz="1600" dirty="0">
                <a:latin typeface="Gabriola" panose="04040605051002020D02" pitchFamily="82" charset="0"/>
              </a:rPr>
              <a:t>литературы. </a:t>
            </a:r>
          </a:p>
          <a:p>
            <a:pPr algn="just"/>
            <a:r>
              <a:rPr lang="ru-RU" sz="1600" dirty="0" smtClean="0">
                <a:latin typeface="Gabriola" panose="04040605051002020D02" pitchFamily="82" charset="0"/>
              </a:rPr>
              <a:t>           Педагогический </a:t>
            </a:r>
            <a:r>
              <a:rPr lang="ru-RU" sz="1600" dirty="0">
                <a:latin typeface="Gabriola" panose="04040605051002020D02" pitchFamily="82" charset="0"/>
              </a:rPr>
              <a:t>стаж работы в Ханты-Мансийском районе - 49 лет. Прошла все ступени педагогической профессии, секретами которой владеет </a:t>
            </a:r>
            <a:r>
              <a:rPr lang="ru-RU" sz="1600" dirty="0" smtClean="0">
                <a:latin typeface="Gabriola" panose="04040605051002020D02" pitchFamily="82" charset="0"/>
              </a:rPr>
              <a:t>                           в </a:t>
            </a:r>
            <a:r>
              <a:rPr lang="ru-RU" sz="1600" dirty="0">
                <a:latin typeface="Gabriola" panose="04040605051002020D02" pitchFamily="82" charset="0"/>
              </a:rPr>
              <a:t>совершенстве, от учителя до директора школы. Энтузиаст школьного дела, наставник молодых учителей, человек широкого кругозора, авторитетный руководитель. Каждодневный, кропотливый управленческий труд, педагогическое мастерство, творческий поиск отмечены званием «Заслуженный учитель Российской Федерации» (2007), «Ветеран труда» (1996), «Отличник народного просвещения» (1991), памятной медалью «За выдающиеся достижения в развитии Ханты-Мансийского района» (2008).</a:t>
            </a:r>
          </a:p>
          <a:p>
            <a:pPr algn="just"/>
            <a:r>
              <a:rPr lang="ru-RU" sz="1600" dirty="0" smtClean="0">
                <a:latin typeface="Gabriola" panose="04040605051002020D02" pitchFamily="82" charset="0"/>
              </a:rPr>
              <a:t>           Проживает </a:t>
            </a:r>
            <a:r>
              <a:rPr lang="ru-RU" sz="1600" dirty="0">
                <a:latin typeface="Gabriola" panose="04040605051002020D02" pitchFamily="82" charset="0"/>
              </a:rPr>
              <a:t>в п. Бобровский Ханты-Мансийского района.</a:t>
            </a:r>
          </a:p>
        </p:txBody>
      </p:sp>
    </p:spTree>
    <p:extLst>
      <p:ext uri="{BB962C8B-B14F-4D97-AF65-F5344CB8AC3E}">
        <p14:creationId xmlns:p14="http://schemas.microsoft.com/office/powerpoint/2010/main" val="1937479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14</a:t>
            </a:fld>
            <a:endParaRPr lang="ru-RU"/>
          </a:p>
        </p:txBody>
      </p:sp>
      <p:sp>
        <p:nvSpPr>
          <p:cNvPr id="4" name="Блок-схема: ручной ввод 3"/>
          <p:cNvSpPr/>
          <p:nvPr/>
        </p:nvSpPr>
        <p:spPr>
          <a:xfrm>
            <a:off x="467543" y="188640"/>
            <a:ext cx="8242381"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06 марта</a:t>
            </a:r>
            <a:endParaRPr lang="ru-RU" sz="4400" b="1" i="1" dirty="0">
              <a:latin typeface="Gabriola" panose="04040605051002020D02" pitchFamily="82" charset="0"/>
            </a:endParaRPr>
          </a:p>
        </p:txBody>
      </p:sp>
      <p:sp>
        <p:nvSpPr>
          <p:cNvPr id="9" name="Блок-схема: ручной ввод 8"/>
          <p:cNvSpPr/>
          <p:nvPr/>
        </p:nvSpPr>
        <p:spPr>
          <a:xfrm>
            <a:off x="7884368" y="6160197"/>
            <a:ext cx="825556" cy="536867"/>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6" y="6160197"/>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13</a:t>
            </a:r>
            <a:endParaRPr lang="ru-RU" sz="1600" dirty="0"/>
          </a:p>
        </p:txBody>
      </p:sp>
      <p:sp>
        <p:nvSpPr>
          <p:cNvPr id="15" name="TextBox 14"/>
          <p:cNvSpPr txBox="1"/>
          <p:nvPr/>
        </p:nvSpPr>
        <p:spPr>
          <a:xfrm>
            <a:off x="4620121" y="1326001"/>
            <a:ext cx="3848100" cy="2308324"/>
          </a:xfrm>
          <a:prstGeom prst="rect">
            <a:avLst/>
          </a:prstGeom>
          <a:noFill/>
        </p:spPr>
        <p:txBody>
          <a:bodyPr wrap="square" rtlCol="0">
            <a:spAutoFit/>
          </a:bodyPr>
          <a:lstStyle/>
          <a:p>
            <a:pPr algn="just"/>
            <a:r>
              <a:rPr lang="ru-RU" sz="1600" b="1" dirty="0">
                <a:latin typeface="Gabriola" panose="04040605051002020D02" pitchFamily="82" charset="0"/>
              </a:rPr>
              <a:t>20 лет </a:t>
            </a:r>
            <a:r>
              <a:rPr lang="ru-RU" sz="1600" dirty="0">
                <a:latin typeface="Gabriola" panose="04040605051002020D02" pitchFamily="82" charset="0"/>
              </a:rPr>
              <a:t>назад (2004) в селе Троица Ханты-Мансийского района состоялось торжественное </a:t>
            </a:r>
            <a:r>
              <a:rPr lang="ru-RU" sz="1600" b="1" dirty="0">
                <a:latin typeface="Gabriola" panose="04040605051002020D02" pitchFamily="82" charset="0"/>
              </a:rPr>
              <a:t>открытие мемориальной доски </a:t>
            </a:r>
            <a:r>
              <a:rPr lang="ru-RU" sz="1600" b="1" dirty="0" smtClean="0">
                <a:latin typeface="Gabriola" panose="04040605051002020D02" pitchFamily="82" charset="0"/>
              </a:rPr>
              <a:t>на здании школы в </a:t>
            </a:r>
            <a:r>
              <a:rPr lang="ru-RU" sz="1600" b="1" dirty="0">
                <a:latin typeface="Gabriola" panose="04040605051002020D02" pitchFamily="82" charset="0"/>
              </a:rPr>
              <a:t>честь кавалера Ордена «Знак Почета», Заслуженного работника сельского хозяйства РСФСР, ветерана труда Виктора Георгиевича </a:t>
            </a:r>
            <a:r>
              <a:rPr lang="ru-RU" sz="1600" b="1" dirty="0" err="1">
                <a:latin typeface="Gabriola" panose="04040605051002020D02" pitchFamily="82" charset="0"/>
              </a:rPr>
              <a:t>Подпругина</a:t>
            </a:r>
            <a:r>
              <a:rPr lang="ru-RU" sz="1600" b="1" dirty="0">
                <a:latin typeface="Gabriola" panose="04040605051002020D02" pitchFamily="82" charset="0"/>
              </a:rPr>
              <a:t>. Муниципальному общеобразовательному учреждению «Средняя общеобразовательная школа с. Троица» присвоено имя </a:t>
            </a:r>
            <a:r>
              <a:rPr lang="ru-RU" sz="1600" b="1" dirty="0" err="1">
                <a:latin typeface="Gabriola" panose="04040605051002020D02" pitchFamily="82" charset="0"/>
              </a:rPr>
              <a:t>Подпругина</a:t>
            </a:r>
            <a:r>
              <a:rPr lang="ru-RU" sz="1600" b="1" dirty="0">
                <a:latin typeface="Gabriola" panose="04040605051002020D02" pitchFamily="82" charset="0"/>
              </a:rPr>
              <a:t> Виктора Георгиевича.</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6637" y="3689540"/>
            <a:ext cx="1855068" cy="2781244"/>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43" y="2631746"/>
            <a:ext cx="3586942" cy="2115589"/>
          </a:xfrm>
          <a:prstGeom prst="rect">
            <a:avLst/>
          </a:prstGeom>
        </p:spPr>
      </p:pic>
    </p:spTree>
    <p:extLst>
      <p:ext uri="{BB962C8B-B14F-4D97-AF65-F5344CB8AC3E}">
        <p14:creationId xmlns:p14="http://schemas.microsoft.com/office/powerpoint/2010/main" val="1398418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15</a:t>
            </a:fld>
            <a:endParaRPr lang="ru-RU"/>
          </a:p>
        </p:txBody>
      </p:sp>
      <p:sp>
        <p:nvSpPr>
          <p:cNvPr id="4" name="Блок-схема: ручной ввод 3"/>
          <p:cNvSpPr/>
          <p:nvPr/>
        </p:nvSpPr>
        <p:spPr>
          <a:xfrm>
            <a:off x="467543" y="188640"/>
            <a:ext cx="8242381"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01646" y="1217258"/>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06 марта</a:t>
            </a:r>
            <a:endParaRPr lang="ru-RU" sz="4400" b="1" i="1" dirty="0">
              <a:latin typeface="Gabriola" panose="04040605051002020D02" pitchFamily="82" charset="0"/>
            </a:endParaRPr>
          </a:p>
        </p:txBody>
      </p:sp>
      <p:sp>
        <p:nvSpPr>
          <p:cNvPr id="9" name="Блок-схема: ручной ввод 8"/>
          <p:cNvSpPr/>
          <p:nvPr/>
        </p:nvSpPr>
        <p:spPr>
          <a:xfrm>
            <a:off x="7884368" y="6160197"/>
            <a:ext cx="825556" cy="536867"/>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6" y="6160197"/>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14</a:t>
            </a:r>
            <a:endParaRPr lang="ru-RU" sz="1600" dirty="0"/>
          </a:p>
        </p:txBody>
      </p:sp>
      <p:sp>
        <p:nvSpPr>
          <p:cNvPr id="15" name="TextBox 14"/>
          <p:cNvSpPr txBox="1"/>
          <p:nvPr/>
        </p:nvSpPr>
        <p:spPr>
          <a:xfrm>
            <a:off x="661161" y="4262936"/>
            <a:ext cx="3848100" cy="1077218"/>
          </a:xfrm>
          <a:prstGeom prst="rect">
            <a:avLst/>
          </a:prstGeom>
          <a:noFill/>
        </p:spPr>
        <p:txBody>
          <a:bodyPr wrap="square" rtlCol="0">
            <a:spAutoFit/>
          </a:bodyPr>
          <a:lstStyle/>
          <a:p>
            <a:pPr algn="ctr"/>
            <a:r>
              <a:rPr lang="ru-RU" sz="1600" b="1" dirty="0">
                <a:latin typeface="Gabriola" panose="04040605051002020D02" pitchFamily="82" charset="0"/>
              </a:rPr>
              <a:t>5 лет </a:t>
            </a:r>
            <a:r>
              <a:rPr lang="ru-RU" sz="1600" dirty="0">
                <a:latin typeface="Gabriola" panose="04040605051002020D02" pitchFamily="82" charset="0"/>
              </a:rPr>
              <a:t>назад (2019)  </a:t>
            </a:r>
            <a:endParaRPr lang="ru-RU" sz="1600" dirty="0" smtClean="0">
              <a:latin typeface="Gabriola" panose="04040605051002020D02" pitchFamily="82" charset="0"/>
            </a:endParaRPr>
          </a:p>
          <a:p>
            <a:pPr algn="ctr"/>
            <a:r>
              <a:rPr lang="ru-RU" sz="1600" dirty="0" smtClean="0">
                <a:latin typeface="Gabriola" panose="04040605051002020D02" pitchFamily="82" charset="0"/>
              </a:rPr>
              <a:t>в </a:t>
            </a:r>
            <a:r>
              <a:rPr lang="ru-RU" sz="1600" dirty="0">
                <a:latin typeface="Gabriola" panose="04040605051002020D02" pitchFamily="82" charset="0"/>
              </a:rPr>
              <a:t>селе </a:t>
            </a:r>
            <a:r>
              <a:rPr lang="ru-RU" sz="1600" dirty="0" err="1">
                <a:latin typeface="Gabriola" panose="04040605051002020D02" pitchFamily="82" charset="0"/>
              </a:rPr>
              <a:t>Реполово</a:t>
            </a:r>
            <a:r>
              <a:rPr lang="ru-RU" sz="1600" dirty="0">
                <a:latin typeface="Gabriola" panose="04040605051002020D02" pitchFamily="82" charset="0"/>
              </a:rPr>
              <a:t> Ханты-Мансийского района состоялось открытие нового современного </a:t>
            </a:r>
            <a:endParaRPr lang="ru-RU" sz="1600" dirty="0" smtClean="0">
              <a:latin typeface="Gabriola" panose="04040605051002020D02" pitchFamily="82" charset="0"/>
            </a:endParaRPr>
          </a:p>
          <a:p>
            <a:pPr algn="ctr"/>
            <a:r>
              <a:rPr lang="ru-RU" sz="1600" dirty="0" smtClean="0">
                <a:latin typeface="Gabriola" panose="04040605051002020D02" pitchFamily="82" charset="0"/>
              </a:rPr>
              <a:t>сельского </a:t>
            </a:r>
            <a:r>
              <a:rPr lang="ru-RU" sz="1600" dirty="0">
                <a:latin typeface="Gabriola" panose="04040605051002020D02" pitchFamily="82" charset="0"/>
              </a:rPr>
              <a:t>Дома культуры.</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915" y="2451053"/>
            <a:ext cx="3576591" cy="1757310"/>
          </a:xfrm>
          <a:prstGeom prst="rect">
            <a:avLst/>
          </a:prstGeom>
        </p:spPr>
      </p:pic>
      <p:sp>
        <p:nvSpPr>
          <p:cNvPr id="12" name="TextBox 11"/>
          <p:cNvSpPr txBox="1"/>
          <p:nvPr/>
        </p:nvSpPr>
        <p:spPr>
          <a:xfrm>
            <a:off x="4629150" y="2378297"/>
            <a:ext cx="3848100" cy="2800767"/>
          </a:xfrm>
          <a:prstGeom prst="rect">
            <a:avLst/>
          </a:prstGeom>
          <a:noFill/>
        </p:spPr>
        <p:txBody>
          <a:bodyPr wrap="square" rtlCol="0">
            <a:spAutoFit/>
          </a:bodyPr>
          <a:lstStyle/>
          <a:p>
            <a:pPr algn="just"/>
            <a:r>
              <a:rPr lang="ru-RU" sz="1600" dirty="0" smtClean="0">
                <a:latin typeface="Gabriola" panose="04040605051002020D02" pitchFamily="82" charset="0"/>
              </a:rPr>
              <a:t>           Зрительный </a:t>
            </a:r>
            <a:r>
              <a:rPr lang="ru-RU" sz="1600" dirty="0">
                <a:latin typeface="Gabriola" panose="04040605051002020D02" pitchFamily="82" charset="0"/>
              </a:rPr>
              <a:t>зал рассчитан на 60 мест. В доме культуры будут постоянно работать различные клубы по интересам: вокальный, хореографический, театральный и многие другие. Деятельность СДК будет направлена на работу с жителями разных возрастов: детьми, подростками, молодежью, пенсионерами. В открывшемся клубе вновь распахнула свои двери перед посетителями просторная и светлая библиотека, обставленная новой современной мебелью. Здесь она расположена в двух комнатах: книгохранилище и читальный зал.</a:t>
            </a:r>
          </a:p>
        </p:txBody>
      </p:sp>
    </p:spTree>
    <p:extLst>
      <p:ext uri="{BB962C8B-B14F-4D97-AF65-F5344CB8AC3E}">
        <p14:creationId xmlns:p14="http://schemas.microsoft.com/office/powerpoint/2010/main" val="3436613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16</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март</a:t>
            </a:r>
            <a:endParaRPr lang="ru-RU" sz="4400" b="1" i="1" dirty="0">
              <a:latin typeface="Gabriola" panose="04040605051002020D02" pitchFamily="82" charset="0"/>
            </a:endParaRPr>
          </a:p>
        </p:txBody>
      </p:sp>
      <p:sp>
        <p:nvSpPr>
          <p:cNvPr id="9" name="Блок-схема: ручной ввод 8"/>
          <p:cNvSpPr/>
          <p:nvPr/>
        </p:nvSpPr>
        <p:spPr>
          <a:xfrm>
            <a:off x="7884368" y="6114384"/>
            <a:ext cx="721276" cy="545228"/>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15</a:t>
            </a:r>
            <a:endParaRPr lang="ru-RU" sz="1600" dirty="0"/>
          </a:p>
        </p:txBody>
      </p:sp>
      <p:sp>
        <p:nvSpPr>
          <p:cNvPr id="12" name="TextBox 11"/>
          <p:cNvSpPr txBox="1"/>
          <p:nvPr/>
        </p:nvSpPr>
        <p:spPr>
          <a:xfrm>
            <a:off x="4653649" y="1184168"/>
            <a:ext cx="3799102" cy="5178341"/>
          </a:xfrm>
          <a:prstGeom prst="rect">
            <a:avLst/>
          </a:prstGeom>
          <a:noFill/>
        </p:spPr>
        <p:txBody>
          <a:bodyPr wrap="square" rtlCol="0">
            <a:spAutoFit/>
          </a:bodyPr>
          <a:lstStyle/>
          <a:p>
            <a:pPr algn="just"/>
            <a:r>
              <a:rPr lang="ru-RU" sz="1600" b="1" dirty="0" smtClean="0">
                <a:latin typeface="Gabriola" panose="04040605051002020D02" pitchFamily="82" charset="0"/>
              </a:rPr>
              <a:t>15 </a:t>
            </a:r>
            <a:r>
              <a:rPr lang="ru-RU" sz="1600" b="1" dirty="0">
                <a:latin typeface="Gabriola" panose="04040605051002020D02" pitchFamily="82" charset="0"/>
              </a:rPr>
              <a:t>лет </a:t>
            </a:r>
            <a:r>
              <a:rPr lang="ru-RU" sz="1600" dirty="0">
                <a:latin typeface="Gabriola" panose="04040605051002020D02" pitchFamily="82" charset="0"/>
              </a:rPr>
              <a:t>назад (2009) состоялось торжественное открытие мемориальной доски на здании школы </a:t>
            </a:r>
            <a:r>
              <a:rPr lang="ru-RU" sz="1600" dirty="0" smtClean="0">
                <a:latin typeface="Gabriola" panose="04040605051002020D02" pitchFamily="82" charset="0"/>
              </a:rPr>
              <a:t>        в </a:t>
            </a:r>
            <a:r>
              <a:rPr lang="ru-RU" sz="1600" dirty="0">
                <a:latin typeface="Gabriola" panose="04040605051002020D02" pitchFamily="82" charset="0"/>
              </a:rPr>
              <a:t>п. Кирпичный Ханты-Мансийского района </a:t>
            </a:r>
            <a:r>
              <a:rPr lang="ru-RU" sz="1600" dirty="0" smtClean="0">
                <a:latin typeface="Gabriola" panose="04040605051002020D02" pitchFamily="82" charset="0"/>
              </a:rPr>
              <a:t>                в </a:t>
            </a:r>
            <a:r>
              <a:rPr lang="ru-RU" sz="1600" dirty="0">
                <a:latin typeface="Gabriola" panose="04040605051002020D02" pitchFamily="82" charset="0"/>
              </a:rPr>
              <a:t>память о </a:t>
            </a:r>
            <a:r>
              <a:rPr lang="ru-RU" sz="1600" b="1" dirty="0">
                <a:latin typeface="Gabriola" panose="04040605051002020D02" pitchFamily="82" charset="0"/>
              </a:rPr>
              <a:t>Юрии Юрьевиче </a:t>
            </a:r>
            <a:r>
              <a:rPr lang="ru-RU" sz="1600" b="1" dirty="0" err="1">
                <a:latin typeface="Gabriola" panose="04040605051002020D02" pitchFamily="82" charset="0"/>
              </a:rPr>
              <a:t>Ахметшине</a:t>
            </a:r>
            <a:r>
              <a:rPr lang="ru-RU" sz="1600" dirty="0">
                <a:latin typeface="Gabriola" panose="04040605051002020D02" pitchFamily="82" charset="0"/>
              </a:rPr>
              <a:t>, пограничнике, окончившем восьмилетнюю школу </a:t>
            </a:r>
            <a:r>
              <a:rPr lang="ru-RU" sz="1600" dirty="0" smtClean="0">
                <a:latin typeface="Gabriola" panose="04040605051002020D02" pitchFamily="82" charset="0"/>
              </a:rPr>
              <a:t>       в </a:t>
            </a:r>
            <a:r>
              <a:rPr lang="ru-RU" sz="1600" dirty="0">
                <a:latin typeface="Gabriola" panose="04040605051002020D02" pitchFamily="82" charset="0"/>
              </a:rPr>
              <a:t>1966 году, погибшем в 19 лет в бою на советско-китайской границе у острова </a:t>
            </a:r>
            <a:r>
              <a:rPr lang="ru-RU" sz="1600" dirty="0" err="1">
                <a:latin typeface="Gabriola" panose="04040605051002020D02" pitchFamily="82" charset="0"/>
              </a:rPr>
              <a:t>Даманского</a:t>
            </a:r>
            <a:r>
              <a:rPr lang="ru-RU" sz="1600" dirty="0">
                <a:latin typeface="Gabriola" panose="04040605051002020D02" pitchFamily="82" charset="0"/>
              </a:rPr>
              <a:t> 15 марта 1969 года. Юрий </a:t>
            </a:r>
            <a:r>
              <a:rPr lang="ru-RU" sz="1600" dirty="0" err="1">
                <a:latin typeface="Gabriola" panose="04040605051002020D02" pitchFamily="82" charset="0"/>
              </a:rPr>
              <a:t>Ахметшин</a:t>
            </a:r>
            <a:r>
              <a:rPr lang="ru-RU" sz="1600" dirty="0">
                <a:latin typeface="Gabriola" panose="04040605051002020D02" pitchFamily="82" charset="0"/>
              </a:rPr>
              <a:t> награжден посмертно медалью «За отвагу</a:t>
            </a:r>
            <a:r>
              <a:rPr lang="ru-RU" sz="1600" dirty="0" smtClean="0">
                <a:latin typeface="Gabriola" panose="04040605051002020D02" pitchFamily="82" charset="0"/>
              </a:rPr>
              <a:t>».</a:t>
            </a: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a:latin typeface="Gabriola" panose="04040605051002020D02" pitchFamily="82" charset="0"/>
            </a:endParaRPr>
          </a:p>
          <a:p>
            <a:pPr lvl="0"/>
            <a:r>
              <a:rPr lang="ru-RU" sz="1050" dirty="0">
                <a:latin typeface="Gabriola" panose="04040605051002020D02" pitchFamily="82" charset="0"/>
              </a:rPr>
              <a:t>Белова Е. Память сквозь годы. // Наш р-н. – 2009. – 19 </a:t>
            </a:r>
            <a:r>
              <a:rPr lang="ru-RU" sz="1050" dirty="0" smtClean="0">
                <a:latin typeface="Gabriola" panose="04040605051002020D02" pitchFamily="82" charset="0"/>
              </a:rPr>
              <a:t>март</a:t>
            </a:r>
            <a:endParaRPr lang="ru-RU" sz="1600" dirty="0">
              <a:latin typeface="Gabriola" panose="04040605051002020D02" pitchFamily="82" charset="0"/>
            </a:endParaRPr>
          </a:p>
        </p:txBody>
      </p:sp>
      <p:pic>
        <p:nvPicPr>
          <p:cNvPr id="7" name="Рисунок 6"/>
          <p:cNvPicPr>
            <a:picLocks noChangeAspect="1"/>
          </p:cNvPicPr>
          <p:nvPr/>
        </p:nvPicPr>
        <p:blipFill>
          <a:blip r:embed="rId3"/>
          <a:stretch>
            <a:fillRect/>
          </a:stretch>
        </p:blipFill>
        <p:spPr>
          <a:xfrm>
            <a:off x="1310071" y="1555205"/>
            <a:ext cx="2695871" cy="3549767"/>
          </a:xfrm>
          <a:prstGeom prst="rect">
            <a:avLst/>
          </a:prstGeom>
        </p:spPr>
      </p:pic>
      <p:pic>
        <p:nvPicPr>
          <p:cNvPr id="11" name="Рисунок 10" descr="C:\Users\Arhiv\Desktop\shkola_na_titul_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3132" y="3736517"/>
            <a:ext cx="3060136" cy="1793331"/>
          </a:xfrm>
          <a:prstGeom prst="rect">
            <a:avLst/>
          </a:prstGeom>
          <a:noFill/>
          <a:ln>
            <a:noFill/>
          </a:ln>
          <a:effectLst>
            <a:softEdge rad="63500"/>
          </a:effectLst>
        </p:spPr>
      </p:pic>
    </p:spTree>
    <p:extLst>
      <p:ext uri="{BB962C8B-B14F-4D97-AF65-F5344CB8AC3E}">
        <p14:creationId xmlns:p14="http://schemas.microsoft.com/office/powerpoint/2010/main" val="793369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17</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defPPr>
              <a:defRPr lang="ru-RU"/>
            </a:defPPr>
            <a:lvl1pPr>
              <a:defRPr sz="4400" b="1" i="1">
                <a:solidFill>
                  <a:schemeClr val="tx1">
                    <a:lumMod val="75000"/>
                    <a:lumOff val="25000"/>
                  </a:schemeClr>
                </a:solidFill>
                <a:latin typeface="Gabriola" panose="04040605051002020D02" pitchFamily="82" charset="0"/>
              </a:defRPr>
            </a:lvl1pPr>
          </a:lstStyle>
          <a:p>
            <a:r>
              <a:rPr lang="ru-RU" dirty="0">
                <a:solidFill>
                  <a:schemeClr val="tx1"/>
                </a:solidFill>
              </a:rPr>
              <a:t>март</a:t>
            </a:r>
          </a:p>
        </p:txBody>
      </p:sp>
      <p:sp>
        <p:nvSpPr>
          <p:cNvPr id="9" name="Блок-схема: ручной ввод 8"/>
          <p:cNvSpPr/>
          <p:nvPr/>
        </p:nvSpPr>
        <p:spPr>
          <a:xfrm>
            <a:off x="7812360" y="6114384"/>
            <a:ext cx="793284" cy="545228"/>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16</a:t>
            </a:r>
            <a:endParaRPr lang="ru-RU" sz="1600" dirty="0"/>
          </a:p>
        </p:txBody>
      </p:sp>
      <p:sp>
        <p:nvSpPr>
          <p:cNvPr id="12" name="TextBox 11"/>
          <p:cNvSpPr txBox="1"/>
          <p:nvPr/>
        </p:nvSpPr>
        <p:spPr>
          <a:xfrm>
            <a:off x="4683203" y="1362815"/>
            <a:ext cx="3922441" cy="5132174"/>
          </a:xfrm>
          <a:prstGeom prst="rect">
            <a:avLst/>
          </a:prstGeom>
          <a:noFill/>
        </p:spPr>
        <p:txBody>
          <a:bodyPr wrap="square" rtlCol="0">
            <a:spAutoFit/>
          </a:bodyPr>
          <a:lstStyle/>
          <a:p>
            <a:pPr algn="just"/>
            <a:r>
              <a:rPr lang="ru-RU" sz="1600" b="1" dirty="0" smtClean="0">
                <a:latin typeface="Gabriola" panose="04040605051002020D02" pitchFamily="82" charset="0"/>
              </a:rPr>
              <a:t>95 </a:t>
            </a:r>
            <a:r>
              <a:rPr lang="ru-RU" sz="1600" b="1" dirty="0">
                <a:latin typeface="Gabriola" panose="04040605051002020D02" pitchFamily="82" charset="0"/>
              </a:rPr>
              <a:t>лет </a:t>
            </a:r>
            <a:r>
              <a:rPr lang="ru-RU" sz="1600" dirty="0">
                <a:latin typeface="Gabriola" panose="04040605051002020D02" pitchFamily="82" charset="0"/>
              </a:rPr>
              <a:t>назад (1929) основана школа в д. </a:t>
            </a:r>
            <a:r>
              <a:rPr lang="ru-RU" sz="1600" dirty="0" err="1">
                <a:latin typeface="Gabriola" panose="04040605051002020D02" pitchFamily="82" charset="0"/>
              </a:rPr>
              <a:t>Согом</a:t>
            </a:r>
            <a:r>
              <a:rPr lang="ru-RU" sz="1600" dirty="0">
                <a:latin typeface="Gabriola" panose="04040605051002020D02" pitchFamily="82" charset="0"/>
              </a:rPr>
              <a:t> </a:t>
            </a:r>
            <a:r>
              <a:rPr lang="ru-RU" sz="1600" dirty="0" err="1">
                <a:latin typeface="Gabriola" panose="04040605051002020D02" pitchFamily="82" charset="0"/>
              </a:rPr>
              <a:t>Кондинского</a:t>
            </a:r>
            <a:r>
              <a:rPr lang="ru-RU" sz="1600" dirty="0">
                <a:latin typeface="Gabriola" panose="04040605051002020D02" pitchFamily="82" charset="0"/>
              </a:rPr>
              <a:t> района Тобольского округа Уральской области, сейчас Муниципальное казенное общеобразовательное учреждение Ханты-Мансийского района «Средняя общеобразовательная школа д. </a:t>
            </a:r>
            <a:r>
              <a:rPr lang="ru-RU" sz="1600" dirty="0" err="1">
                <a:latin typeface="Gabriola" panose="04040605051002020D02" pitchFamily="82" charset="0"/>
              </a:rPr>
              <a:t>Согом</a:t>
            </a:r>
            <a:r>
              <a:rPr lang="ru-RU" sz="1600" dirty="0">
                <a:latin typeface="Gabriola" panose="04040605051002020D02" pitchFamily="82" charset="0"/>
              </a:rPr>
              <a:t>». Это была школа 1 ступени - трехлетка. Она была самой ближайшей школой от города: 250 км на лодке летом, 100 км на лошади зимой.</a:t>
            </a: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r>
              <a:rPr lang="ru-RU" sz="1050" dirty="0" smtClean="0">
                <a:solidFill>
                  <a:schemeClr val="tx1">
                    <a:lumMod val="75000"/>
                    <a:lumOff val="25000"/>
                  </a:schemeClr>
                </a:solidFill>
                <a:latin typeface="Gabriola" panose="04040605051002020D02" pitchFamily="82" charset="0"/>
              </a:rPr>
              <a:t>(</a:t>
            </a:r>
            <a:r>
              <a:rPr lang="ru-RU" sz="1050" dirty="0">
                <a:solidFill>
                  <a:schemeClr val="tx1">
                    <a:lumMod val="75000"/>
                    <a:lumOff val="25000"/>
                  </a:schemeClr>
                </a:solidFill>
                <a:latin typeface="Gabriola" panose="04040605051002020D02" pitchFamily="82" charset="0"/>
              </a:rPr>
              <a:t>КУ ГАХМАО. Ф.5. Оп.1. Д.44. Л.5</a:t>
            </a:r>
            <a:r>
              <a:rPr lang="ru-RU" sz="1050" dirty="0" smtClean="0">
                <a:solidFill>
                  <a:schemeClr val="tx1">
                    <a:lumMod val="75000"/>
                    <a:lumOff val="25000"/>
                  </a:schemeClr>
                </a:solidFill>
                <a:latin typeface="Gabriola" panose="04040605051002020D02" pitchFamily="82" charset="0"/>
              </a:rPr>
              <a:t>.).</a:t>
            </a:r>
          </a:p>
        </p:txBody>
      </p:sp>
      <p:pic>
        <p:nvPicPr>
          <p:cNvPr id="13" name="Рисунок 12" descr="D:\работа кундер\музей\краевед\P1010103.JPG"/>
          <p:cNvPicPr/>
          <p:nvPr/>
        </p:nvPicPr>
        <p:blipFill>
          <a:blip r:embed="rId3" cstate="print"/>
          <a:srcRect/>
          <a:stretch>
            <a:fillRect/>
          </a:stretch>
        </p:blipFill>
        <p:spPr bwMode="auto">
          <a:xfrm>
            <a:off x="1115616" y="1394174"/>
            <a:ext cx="2783205" cy="2091055"/>
          </a:xfrm>
          <a:prstGeom prst="rect">
            <a:avLst/>
          </a:prstGeom>
          <a:noFill/>
          <a:ln w="9525">
            <a:noFill/>
            <a:miter lim="800000"/>
            <a:headEnd/>
            <a:tailEnd/>
          </a:ln>
          <a:effectLst>
            <a:softEdge rad="63500"/>
          </a:effectLst>
        </p:spPr>
      </p:pic>
      <p:pic>
        <p:nvPicPr>
          <p:cNvPr id="2" name="Рисунок 1"/>
          <p:cNvPicPr>
            <a:picLocks noChangeAspect="1"/>
          </p:cNvPicPr>
          <p:nvPr/>
        </p:nvPicPr>
        <p:blipFill>
          <a:blip r:embed="rId4"/>
          <a:stretch>
            <a:fillRect/>
          </a:stretch>
        </p:blipFill>
        <p:spPr>
          <a:xfrm>
            <a:off x="883053" y="3763739"/>
            <a:ext cx="3567873" cy="2005992"/>
          </a:xfrm>
          <a:prstGeom prst="rect">
            <a:avLst/>
          </a:prstGeom>
        </p:spPr>
      </p:pic>
    </p:spTree>
    <p:extLst>
      <p:ext uri="{BB962C8B-B14F-4D97-AF65-F5344CB8AC3E}">
        <p14:creationId xmlns:p14="http://schemas.microsoft.com/office/powerpoint/2010/main" val="3927666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18</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39553" y="1209482"/>
            <a:ext cx="806609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16 апреля</a:t>
            </a:r>
            <a:endParaRPr lang="ru-RU" sz="4400" b="1" i="1" dirty="0">
              <a:latin typeface="Gabriola" panose="04040605051002020D02" pitchFamily="82" charset="0"/>
            </a:endParaRPr>
          </a:p>
        </p:txBody>
      </p:sp>
      <p:sp>
        <p:nvSpPr>
          <p:cNvPr id="9" name="Блок-схема: ручной ввод 8"/>
          <p:cNvSpPr/>
          <p:nvPr/>
        </p:nvSpPr>
        <p:spPr>
          <a:xfrm>
            <a:off x="8005978" y="6082958"/>
            <a:ext cx="701539" cy="59255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17</a:t>
            </a:r>
            <a:endParaRPr lang="ru-RU" sz="1600" dirty="0"/>
          </a:p>
        </p:txBody>
      </p:sp>
      <p:sp>
        <p:nvSpPr>
          <p:cNvPr id="12" name="TextBox 11"/>
          <p:cNvSpPr txBox="1"/>
          <p:nvPr/>
        </p:nvSpPr>
        <p:spPr>
          <a:xfrm>
            <a:off x="4611133" y="1209482"/>
            <a:ext cx="3922441" cy="5401479"/>
          </a:xfrm>
          <a:prstGeom prst="rect">
            <a:avLst/>
          </a:prstGeom>
          <a:noFill/>
        </p:spPr>
        <p:txBody>
          <a:bodyPr wrap="square" rtlCol="0">
            <a:spAutoFit/>
          </a:bodyPr>
          <a:lstStyle/>
          <a:p>
            <a:pPr algn="just"/>
            <a:r>
              <a:rPr lang="ru-RU" sz="1500" dirty="0">
                <a:solidFill>
                  <a:schemeClr val="tx1">
                    <a:lumMod val="75000"/>
                    <a:lumOff val="25000"/>
                  </a:schemeClr>
                </a:solidFill>
                <a:latin typeface="Gabriola" panose="04040605051002020D02" pitchFamily="82" charset="0"/>
              </a:rPr>
              <a:t>Кышик, врачом-фтизиатром окружного </a:t>
            </a:r>
            <a:r>
              <a:rPr lang="ru-RU" sz="1500" dirty="0" smtClean="0">
                <a:solidFill>
                  <a:schemeClr val="tx1">
                    <a:lumMod val="75000"/>
                    <a:lumOff val="25000"/>
                  </a:schemeClr>
                </a:solidFill>
                <a:latin typeface="Gabriola" panose="04040605051002020D02" pitchFamily="82" charset="0"/>
              </a:rPr>
              <a:t>туберкулезного </a:t>
            </a:r>
            <a:r>
              <a:rPr lang="ru-RU" sz="1500" dirty="0">
                <a:solidFill>
                  <a:schemeClr val="tx1">
                    <a:lumMod val="75000"/>
                    <a:lumOff val="25000"/>
                  </a:schemeClr>
                </a:solidFill>
                <a:latin typeface="Gabriola" panose="04040605051002020D02" pitchFamily="82" charset="0"/>
              </a:rPr>
              <a:t>диспансера в г. </a:t>
            </a:r>
            <a:r>
              <a:rPr lang="ru-RU" sz="1500" dirty="0" smtClean="0">
                <a:solidFill>
                  <a:schemeClr val="tx1">
                    <a:lumMod val="75000"/>
                    <a:lumOff val="25000"/>
                  </a:schemeClr>
                </a:solidFill>
                <a:latin typeface="Gabriola" panose="04040605051002020D02" pitchFamily="82" charset="0"/>
              </a:rPr>
              <a:t>Ханты-Мансийске, </a:t>
            </a:r>
            <a:r>
              <a:rPr lang="ru-RU" sz="1500" dirty="0">
                <a:solidFill>
                  <a:schemeClr val="tx1">
                    <a:lumMod val="75000"/>
                    <a:lumOff val="25000"/>
                  </a:schemeClr>
                </a:solidFill>
                <a:latin typeface="Gabriola" panose="04040605051002020D02" pitchFamily="82" charset="0"/>
              </a:rPr>
              <a:t>заместителем главного врача, </a:t>
            </a:r>
            <a:r>
              <a:rPr lang="ru-RU" sz="1500" dirty="0" smtClean="0">
                <a:solidFill>
                  <a:schemeClr val="tx1">
                    <a:lumMod val="75000"/>
                    <a:lumOff val="25000"/>
                  </a:schemeClr>
                </a:solidFill>
                <a:latin typeface="Gabriola" panose="04040605051002020D02" pitchFamily="82" charset="0"/>
              </a:rPr>
              <a:t>главным </a:t>
            </a:r>
            <a:r>
              <a:rPr lang="ru-RU" sz="1500" dirty="0">
                <a:solidFill>
                  <a:schemeClr val="tx1">
                    <a:lumMod val="75000"/>
                    <a:lumOff val="25000"/>
                  </a:schemeClr>
                </a:solidFill>
                <a:latin typeface="Gabriola" panose="04040605051002020D02" pitchFamily="82" charset="0"/>
              </a:rPr>
              <a:t>врачом, с </a:t>
            </a:r>
            <a:r>
              <a:rPr lang="ru-RU" sz="1500" dirty="0" smtClean="0">
                <a:solidFill>
                  <a:schemeClr val="tx1">
                    <a:lumMod val="75000"/>
                    <a:lumOff val="25000"/>
                  </a:schemeClr>
                </a:solidFill>
                <a:latin typeface="Gabriola" panose="04040605051002020D02" pitchFamily="82" charset="0"/>
              </a:rPr>
              <a:t>врачом-рентгенологом </a:t>
            </a:r>
            <a:r>
              <a:rPr lang="ru-RU" sz="1500" dirty="0" err="1">
                <a:solidFill>
                  <a:schemeClr val="tx1">
                    <a:lumMod val="75000"/>
                    <a:lumOff val="25000"/>
                  </a:schemeClr>
                </a:solidFill>
                <a:latin typeface="Gabriola" panose="04040605051002020D02" pitchFamily="82" charset="0"/>
              </a:rPr>
              <a:t>Луговской</a:t>
            </a:r>
            <a:r>
              <a:rPr lang="ru-RU" sz="1500" dirty="0">
                <a:solidFill>
                  <a:schemeClr val="tx1">
                    <a:lumMod val="75000"/>
                    <a:lumOff val="25000"/>
                  </a:schemeClr>
                </a:solidFill>
                <a:latin typeface="Gabriola" panose="04040605051002020D02" pitchFamily="82" charset="0"/>
              </a:rPr>
              <a:t> участковой больницы в п. </a:t>
            </a:r>
            <a:r>
              <a:rPr lang="ru-RU" sz="1500" dirty="0" err="1" smtClean="0">
                <a:solidFill>
                  <a:schemeClr val="tx1">
                    <a:lumMod val="75000"/>
                    <a:lumOff val="25000"/>
                  </a:schemeClr>
                </a:solidFill>
                <a:latin typeface="Gabriola" panose="04040605051002020D02" pitchFamily="82" charset="0"/>
              </a:rPr>
              <a:t>Луговской</a:t>
            </a:r>
            <a:r>
              <a:rPr lang="ru-RU" sz="1500" dirty="0" smtClean="0">
                <a:solidFill>
                  <a:schemeClr val="tx1">
                    <a:lumMod val="75000"/>
                    <a:lumOff val="25000"/>
                  </a:schemeClr>
                </a:solidFill>
                <a:latin typeface="Gabriola" panose="04040605051002020D02" pitchFamily="82" charset="0"/>
              </a:rPr>
              <a:t>.</a:t>
            </a:r>
          </a:p>
          <a:p>
            <a:pPr algn="just"/>
            <a:r>
              <a:rPr lang="ru-RU" sz="1500" dirty="0" smtClean="0">
                <a:solidFill>
                  <a:schemeClr val="tx1">
                    <a:lumMod val="75000"/>
                    <a:lumOff val="25000"/>
                  </a:schemeClr>
                </a:solidFill>
                <a:latin typeface="Gabriola" panose="04040605051002020D02" pitchFamily="82" charset="0"/>
              </a:rPr>
              <a:t>            Николай </a:t>
            </a:r>
            <a:r>
              <a:rPr lang="ru-RU" sz="1500" dirty="0">
                <a:solidFill>
                  <a:schemeClr val="tx1">
                    <a:lumMod val="75000"/>
                    <a:lumOff val="25000"/>
                  </a:schemeClr>
                </a:solidFill>
                <a:latin typeface="Gabriola" panose="04040605051002020D02" pitchFamily="82" charset="0"/>
              </a:rPr>
              <a:t>Михайлович занимался активной общественной деятельностью: неоднократно избирался депутатом сельского и районного Советов, секретарем парторганизации, принимал участие в работе общественных комиссий Совета, исполкома </a:t>
            </a:r>
            <a:r>
              <a:rPr lang="ru-RU" sz="1500" dirty="0" err="1">
                <a:solidFill>
                  <a:schemeClr val="tx1">
                    <a:lumMod val="75000"/>
                    <a:lumOff val="25000"/>
                  </a:schemeClr>
                </a:solidFill>
                <a:latin typeface="Gabriola" panose="04040605051002020D02" pitchFamily="82" charset="0"/>
              </a:rPr>
              <a:t>Луговского</a:t>
            </a:r>
            <a:r>
              <a:rPr lang="ru-RU" sz="1500" dirty="0">
                <a:solidFill>
                  <a:schemeClr val="tx1">
                    <a:lumMod val="75000"/>
                    <a:lumOff val="25000"/>
                  </a:schemeClr>
                </a:solidFill>
                <a:latin typeface="Gabriola" panose="04040605051002020D02" pitchFamily="82" charset="0"/>
              </a:rPr>
              <a:t> сельского Совета.</a:t>
            </a:r>
          </a:p>
          <a:p>
            <a:pPr algn="just"/>
            <a:r>
              <a:rPr lang="ru-RU" sz="1500" dirty="0" smtClean="0">
                <a:solidFill>
                  <a:schemeClr val="tx1">
                    <a:lumMod val="75000"/>
                    <a:lumOff val="25000"/>
                  </a:schemeClr>
                </a:solidFill>
                <a:latin typeface="Gabriola" panose="04040605051002020D02" pitchFamily="82" charset="0"/>
              </a:rPr>
              <a:t>           За </a:t>
            </a:r>
            <a:r>
              <a:rPr lang="ru-RU" sz="1500" dirty="0">
                <a:solidFill>
                  <a:schemeClr val="tx1">
                    <a:lumMod val="75000"/>
                    <a:lumOff val="25000"/>
                  </a:schemeClr>
                </a:solidFill>
                <a:latin typeface="Gabriola" panose="04040605051002020D02" pitchFamily="82" charset="0"/>
              </a:rPr>
              <a:t>заслуги в развитии здравоохранения, многолетний добросовестный труд и активную деятельность </a:t>
            </a:r>
            <a:r>
              <a:rPr lang="ru-RU" sz="1500" dirty="0" smtClean="0">
                <a:solidFill>
                  <a:schemeClr val="tx1">
                    <a:lumMod val="75000"/>
                    <a:lumOff val="25000"/>
                  </a:schemeClr>
                </a:solidFill>
                <a:latin typeface="Gabriola" panose="04040605051002020D02" pitchFamily="82" charset="0"/>
              </a:rPr>
              <a:t>награжден </a:t>
            </a:r>
            <a:r>
              <a:rPr lang="ru-RU" sz="1500" dirty="0">
                <a:solidFill>
                  <a:schemeClr val="tx1">
                    <a:lumMod val="75000"/>
                    <a:lumOff val="25000"/>
                  </a:schemeClr>
                </a:solidFill>
                <a:latin typeface="Gabriola" panose="04040605051002020D02" pitchFamily="82" charset="0"/>
              </a:rPr>
              <a:t>в </a:t>
            </a:r>
            <a:r>
              <a:rPr lang="ru-RU" sz="1500" dirty="0" smtClean="0">
                <a:solidFill>
                  <a:schemeClr val="tx1">
                    <a:lumMod val="75000"/>
                    <a:lumOff val="25000"/>
                  </a:schemeClr>
                </a:solidFill>
                <a:latin typeface="Gabriola" panose="04040605051002020D02" pitchFamily="82" charset="0"/>
              </a:rPr>
              <a:t>1970г. </a:t>
            </a:r>
            <a:r>
              <a:rPr lang="ru-RU" sz="1500" dirty="0">
                <a:solidFill>
                  <a:schemeClr val="tx1">
                    <a:lumMod val="75000"/>
                    <a:lumOff val="25000"/>
                  </a:schemeClr>
                </a:solidFill>
                <a:latin typeface="Gabriola" panose="04040605051002020D02" pitchFamily="82" charset="0"/>
              </a:rPr>
              <a:t>юбилейной медалью «За доблестный труд в ознаменование 100-летия со дня рождения </a:t>
            </a:r>
            <a:r>
              <a:rPr lang="ru-RU" sz="1500" dirty="0" smtClean="0">
                <a:solidFill>
                  <a:schemeClr val="tx1">
                    <a:lumMod val="75000"/>
                    <a:lumOff val="25000"/>
                  </a:schemeClr>
                </a:solidFill>
                <a:latin typeface="Gabriola" panose="04040605051002020D02" pitchFamily="82" charset="0"/>
              </a:rPr>
              <a:t>               В</a:t>
            </a:r>
            <a:r>
              <a:rPr lang="ru-RU" sz="1500" dirty="0">
                <a:solidFill>
                  <a:schemeClr val="tx1">
                    <a:lumMod val="75000"/>
                    <a:lumOff val="25000"/>
                  </a:schemeClr>
                </a:solidFill>
                <a:latin typeface="Gabriola" panose="04040605051002020D02" pitchFamily="82" charset="0"/>
              </a:rPr>
              <a:t>. И. Ленина», значком «Отличник здравоохранения», </a:t>
            </a:r>
            <a:r>
              <a:rPr lang="ru-RU" sz="1500" dirty="0" smtClean="0">
                <a:solidFill>
                  <a:schemeClr val="tx1">
                    <a:lumMod val="75000"/>
                    <a:lumOff val="25000"/>
                  </a:schemeClr>
                </a:solidFill>
                <a:latin typeface="Gabriola" panose="04040605051002020D02" pitchFamily="82" charset="0"/>
              </a:rPr>
              <a:t>        в 1971г. </a:t>
            </a:r>
            <a:r>
              <a:rPr lang="ru-RU" sz="1500" dirty="0">
                <a:solidFill>
                  <a:schemeClr val="tx1">
                    <a:lumMod val="75000"/>
                    <a:lumOff val="25000"/>
                  </a:schemeClr>
                </a:solidFill>
                <a:latin typeface="Gabriola" panose="04040605051002020D02" pitchFamily="82" charset="0"/>
              </a:rPr>
              <a:t>Орденом Трудового Красного Знамени, в </a:t>
            </a:r>
            <a:r>
              <a:rPr lang="ru-RU" sz="1500" dirty="0" smtClean="0">
                <a:solidFill>
                  <a:schemeClr val="tx1">
                    <a:lumMod val="75000"/>
                    <a:lumOff val="25000"/>
                  </a:schemeClr>
                </a:solidFill>
                <a:latin typeface="Gabriola" panose="04040605051002020D02" pitchFamily="82" charset="0"/>
              </a:rPr>
              <a:t>1984г. </a:t>
            </a:r>
            <a:r>
              <a:rPr lang="ru-RU" sz="1500" dirty="0">
                <a:solidFill>
                  <a:schemeClr val="tx1">
                    <a:lumMod val="75000"/>
                    <a:lumOff val="25000"/>
                  </a:schemeClr>
                </a:solidFill>
                <a:latin typeface="Gabriola" panose="04040605051002020D02" pitchFamily="82" charset="0"/>
              </a:rPr>
              <a:t>медалью «Ветеран труда». </a:t>
            </a:r>
            <a:r>
              <a:rPr lang="ru-RU" sz="1500" dirty="0" smtClean="0">
                <a:solidFill>
                  <a:schemeClr val="tx1">
                    <a:lumMod val="75000"/>
                    <a:lumOff val="25000"/>
                  </a:schemeClr>
                </a:solidFill>
                <a:latin typeface="Gabriola" panose="04040605051002020D02" pitchFamily="82" charset="0"/>
              </a:rPr>
              <a:t>02.04.1980г. </a:t>
            </a:r>
            <a:r>
              <a:rPr lang="ru-RU" sz="1500" dirty="0">
                <a:solidFill>
                  <a:schemeClr val="tx1">
                    <a:lumMod val="75000"/>
                    <a:lumOff val="25000"/>
                  </a:schemeClr>
                </a:solidFill>
                <a:latin typeface="Gabriola" panose="04040605051002020D02" pitchFamily="82" charset="0"/>
              </a:rPr>
              <a:t>Н. М. </a:t>
            </a:r>
            <a:r>
              <a:rPr lang="ru-RU" sz="1500" dirty="0" err="1">
                <a:solidFill>
                  <a:schemeClr val="tx1">
                    <a:lumMod val="75000"/>
                    <a:lumOff val="25000"/>
                  </a:schemeClr>
                </a:solidFill>
                <a:latin typeface="Gabriola" panose="04040605051002020D02" pitchFamily="82" charset="0"/>
              </a:rPr>
              <a:t>Брюхову</a:t>
            </a:r>
            <a:r>
              <a:rPr lang="ru-RU" sz="1500" dirty="0">
                <a:solidFill>
                  <a:schemeClr val="tx1">
                    <a:lumMod val="75000"/>
                    <a:lumOff val="25000"/>
                  </a:schemeClr>
                </a:solidFill>
                <a:latin typeface="Gabriola" panose="04040605051002020D02" pitchFamily="82" charset="0"/>
              </a:rPr>
              <a:t> Указом Президиума Верховного Совета РСФСР присвоено почетное звание «Заслуженный врач РСФСР». Отмечен многими почетными грамотами, благодарственными письмами</a:t>
            </a:r>
            <a:r>
              <a:rPr lang="ru-RU" sz="1500" dirty="0" smtClean="0">
                <a:solidFill>
                  <a:schemeClr val="tx1">
                    <a:lumMod val="75000"/>
                    <a:lumOff val="25000"/>
                  </a:schemeClr>
                </a:solidFill>
                <a:latin typeface="Gabriola" panose="04040605051002020D02" pitchFamily="82" charset="0"/>
              </a:rPr>
              <a:t>.</a:t>
            </a:r>
          </a:p>
          <a:p>
            <a:pPr algn="just"/>
            <a:endParaRPr lang="ru-RU" sz="1500" dirty="0" smtClean="0">
              <a:solidFill>
                <a:schemeClr val="tx1">
                  <a:lumMod val="75000"/>
                  <a:lumOff val="25000"/>
                </a:schemeClr>
              </a:solidFill>
              <a:latin typeface="Gabriola" panose="04040605051002020D02" pitchFamily="82" charset="0"/>
            </a:endParaRPr>
          </a:p>
          <a:p>
            <a:pPr algn="just">
              <a:spcBef>
                <a:spcPts val="600"/>
              </a:spcBef>
            </a:pPr>
            <a:r>
              <a:rPr lang="ru-RU" sz="1000" dirty="0" smtClean="0">
                <a:solidFill>
                  <a:schemeClr val="tx1">
                    <a:lumMod val="75000"/>
                    <a:lumOff val="25000"/>
                  </a:schemeClr>
                </a:solidFill>
                <a:latin typeface="Gabriola" panose="04040605051002020D02" pitchFamily="82" charset="0"/>
              </a:rPr>
              <a:t>Архивный </a:t>
            </a:r>
            <a:r>
              <a:rPr lang="ru-RU" sz="1000" dirty="0">
                <a:solidFill>
                  <a:schemeClr val="tx1">
                    <a:lumMod val="75000"/>
                    <a:lumOff val="25000"/>
                  </a:schemeClr>
                </a:solidFill>
                <a:latin typeface="Gabriola" panose="04040605051002020D02" pitchFamily="82" charset="0"/>
              </a:rPr>
              <a:t>отдел администрации Ханты-Мансийского района. Ф. 31. Оп.3. ДД.1-5. </a:t>
            </a:r>
            <a:endParaRPr lang="ru-RU" sz="1050" dirty="0">
              <a:solidFill>
                <a:schemeClr val="tx1">
                  <a:lumMod val="75000"/>
                  <a:lumOff val="25000"/>
                </a:schemeClr>
              </a:solidFill>
              <a:latin typeface="Gabriola" panose="04040605051002020D02" pitchFamily="82" charset="0"/>
            </a:endParaRPr>
          </a:p>
        </p:txBody>
      </p:sp>
      <p:pic>
        <p:nvPicPr>
          <p:cNvPr id="11" name="Рисунок 10" descr="C:\Users\Arhiv\Desktop\для календаря 2019\фото для календ 14\Брюхов Н.М..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368539"/>
            <a:ext cx="2160240" cy="3023565"/>
          </a:xfrm>
          <a:prstGeom prst="rect">
            <a:avLst/>
          </a:prstGeom>
          <a:noFill/>
          <a:ln>
            <a:noFill/>
          </a:ln>
          <a:effectLst>
            <a:softEdge rad="63500"/>
          </a:effectLst>
        </p:spPr>
      </p:pic>
      <p:sp>
        <p:nvSpPr>
          <p:cNvPr id="13" name="TextBox 12"/>
          <p:cNvSpPr txBox="1"/>
          <p:nvPr/>
        </p:nvSpPr>
        <p:spPr>
          <a:xfrm>
            <a:off x="518191" y="4277773"/>
            <a:ext cx="4011787" cy="1077218"/>
          </a:xfrm>
          <a:prstGeom prst="rect">
            <a:avLst/>
          </a:prstGeom>
          <a:noFill/>
        </p:spPr>
        <p:txBody>
          <a:bodyPr wrap="square" rtlCol="0">
            <a:spAutoFit/>
          </a:bodyPr>
          <a:lstStyle/>
          <a:p>
            <a:pPr algn="ctr"/>
            <a:r>
              <a:rPr lang="ru-RU" sz="1600" b="1" dirty="0" smtClean="0">
                <a:latin typeface="Gabriola" panose="04040605051002020D02" pitchFamily="82" charset="0"/>
              </a:rPr>
              <a:t>90 </a:t>
            </a:r>
            <a:r>
              <a:rPr lang="ru-RU" sz="1600" b="1" dirty="0">
                <a:latin typeface="Gabriola" panose="04040605051002020D02" pitchFamily="82" charset="0"/>
              </a:rPr>
              <a:t>лет </a:t>
            </a:r>
            <a:r>
              <a:rPr lang="ru-RU" sz="1600" dirty="0">
                <a:latin typeface="Gabriola" panose="04040605051002020D02" pitchFamily="82" charset="0"/>
              </a:rPr>
              <a:t>назад (</a:t>
            </a:r>
            <a:r>
              <a:rPr lang="ru-RU" sz="1600" dirty="0" smtClean="0">
                <a:latin typeface="Gabriola" panose="04040605051002020D02" pitchFamily="82" charset="0"/>
              </a:rPr>
              <a:t>1934-2017) родился </a:t>
            </a:r>
          </a:p>
          <a:p>
            <a:pPr algn="ctr"/>
            <a:r>
              <a:rPr lang="ru-RU" sz="1600" b="1" dirty="0" err="1" smtClean="0">
                <a:latin typeface="Gabriola" panose="04040605051002020D02" pitchFamily="82" charset="0"/>
              </a:rPr>
              <a:t>Брюхов</a:t>
            </a:r>
            <a:r>
              <a:rPr lang="ru-RU" sz="1600" b="1" dirty="0" smtClean="0">
                <a:latin typeface="Gabriola" panose="04040605051002020D02" pitchFamily="82" charset="0"/>
              </a:rPr>
              <a:t> Николай Михайлович,</a:t>
            </a:r>
            <a:r>
              <a:rPr lang="ru-RU" sz="1600" dirty="0" smtClean="0">
                <a:latin typeface="Gabriola" panose="04040605051002020D02" pitchFamily="82" charset="0"/>
              </a:rPr>
              <a:t> </a:t>
            </a:r>
          </a:p>
          <a:p>
            <a:pPr algn="ctr"/>
            <a:r>
              <a:rPr lang="ru-RU" sz="1600" dirty="0" smtClean="0">
                <a:latin typeface="Gabriola" panose="04040605051002020D02" pitchFamily="82" charset="0"/>
              </a:rPr>
              <a:t>Заслуженный врач </a:t>
            </a:r>
            <a:r>
              <a:rPr lang="ru-RU" sz="1600" dirty="0">
                <a:latin typeface="Gabriola" panose="04040605051002020D02" pitchFamily="82" charset="0"/>
              </a:rPr>
              <a:t>РСФСР, отличник здравоохранения, </a:t>
            </a:r>
            <a:r>
              <a:rPr lang="ru-RU" sz="1600" dirty="0" smtClean="0">
                <a:latin typeface="Gabriola" panose="04040605051002020D02" pitchFamily="82" charset="0"/>
              </a:rPr>
              <a:t> </a:t>
            </a:r>
            <a:r>
              <a:rPr lang="ru-RU" sz="1600" dirty="0" err="1" smtClean="0">
                <a:latin typeface="Gabriola" panose="04040605051002020D02" pitchFamily="82" charset="0"/>
              </a:rPr>
              <a:t>фондообразователь</a:t>
            </a:r>
            <a:r>
              <a:rPr lang="ru-RU" sz="1600" dirty="0" smtClean="0">
                <a:latin typeface="Gabriola" panose="04040605051002020D02" pitchFamily="82" charset="0"/>
              </a:rPr>
              <a:t> архивного отдела.</a:t>
            </a:r>
          </a:p>
        </p:txBody>
      </p:sp>
      <p:sp>
        <p:nvSpPr>
          <p:cNvPr id="14" name="TextBox 13"/>
          <p:cNvSpPr txBox="1"/>
          <p:nvPr/>
        </p:nvSpPr>
        <p:spPr>
          <a:xfrm>
            <a:off x="621223" y="5292417"/>
            <a:ext cx="3848100" cy="1246495"/>
          </a:xfrm>
          <a:prstGeom prst="rect">
            <a:avLst/>
          </a:prstGeom>
          <a:noFill/>
        </p:spPr>
        <p:txBody>
          <a:bodyPr wrap="square" rtlCol="0">
            <a:spAutoFit/>
          </a:bodyPr>
          <a:lstStyle/>
          <a:p>
            <a:pPr algn="just"/>
            <a:r>
              <a:rPr lang="ru-RU" sz="1500" b="1" dirty="0" smtClean="0">
                <a:solidFill>
                  <a:schemeClr val="tx1">
                    <a:lumMod val="75000"/>
                    <a:lumOff val="25000"/>
                  </a:schemeClr>
                </a:solidFill>
                <a:latin typeface="Gabriola" panose="04040605051002020D02" pitchFamily="82" charset="0"/>
              </a:rPr>
              <a:t>           </a:t>
            </a:r>
            <a:r>
              <a:rPr lang="ru-RU" sz="1500" b="1" dirty="0" err="1" smtClean="0">
                <a:solidFill>
                  <a:schemeClr val="tx1">
                    <a:lumMod val="75000"/>
                    <a:lumOff val="25000"/>
                  </a:schemeClr>
                </a:solidFill>
                <a:latin typeface="Gabriola" panose="04040605051002020D02" pitchFamily="82" charset="0"/>
              </a:rPr>
              <a:t>Брюхов</a:t>
            </a:r>
            <a:r>
              <a:rPr lang="ru-RU" sz="1500" b="1" dirty="0" smtClean="0">
                <a:solidFill>
                  <a:schemeClr val="tx1">
                    <a:lumMod val="75000"/>
                    <a:lumOff val="25000"/>
                  </a:schemeClr>
                </a:solidFill>
                <a:latin typeface="Gabriola" panose="04040605051002020D02" pitchFamily="82" charset="0"/>
              </a:rPr>
              <a:t> Николай </a:t>
            </a:r>
            <a:r>
              <a:rPr lang="ru-RU" sz="1500" b="1" dirty="0">
                <a:solidFill>
                  <a:schemeClr val="tx1">
                    <a:lumMod val="75000"/>
                    <a:lumOff val="25000"/>
                  </a:schemeClr>
                </a:solidFill>
                <a:latin typeface="Gabriola" panose="04040605051002020D02" pitchFamily="82" charset="0"/>
              </a:rPr>
              <a:t>Михайлович </a:t>
            </a:r>
            <a:r>
              <a:rPr lang="ru-RU" sz="1500" dirty="0">
                <a:solidFill>
                  <a:schemeClr val="tx1">
                    <a:lumMod val="75000"/>
                    <a:lumOff val="25000"/>
                  </a:schemeClr>
                </a:solidFill>
                <a:latin typeface="Gabriola" panose="04040605051002020D02" pitchFamily="82" charset="0"/>
              </a:rPr>
              <a:t>родился в Башкирии д. </a:t>
            </a:r>
            <a:r>
              <a:rPr lang="ru-RU" sz="1500" dirty="0" err="1">
                <a:solidFill>
                  <a:schemeClr val="tx1">
                    <a:lumMod val="75000"/>
                    <a:lumOff val="25000"/>
                  </a:schemeClr>
                </a:solidFill>
                <a:latin typeface="Gabriola" panose="04040605051002020D02" pitchFamily="82" charset="0"/>
              </a:rPr>
              <a:t>Брюховка</a:t>
            </a:r>
            <a:r>
              <a:rPr lang="ru-RU" sz="1500" dirty="0">
                <a:solidFill>
                  <a:schemeClr val="tx1">
                    <a:lumMod val="75000"/>
                    <a:lumOff val="25000"/>
                  </a:schemeClr>
                </a:solidFill>
                <a:latin typeface="Gabriola" panose="04040605051002020D02" pitchFamily="82" charset="0"/>
              </a:rPr>
              <a:t> </a:t>
            </a:r>
            <a:r>
              <a:rPr lang="ru-RU" sz="1500" dirty="0" err="1">
                <a:solidFill>
                  <a:schemeClr val="tx1">
                    <a:lumMod val="75000"/>
                    <a:lumOff val="25000"/>
                  </a:schemeClr>
                </a:solidFill>
                <a:latin typeface="Gabriola" panose="04040605051002020D02" pitchFamily="82" charset="0"/>
              </a:rPr>
              <a:t>Мишкинского</a:t>
            </a:r>
            <a:r>
              <a:rPr lang="ru-RU" sz="1500" dirty="0">
                <a:solidFill>
                  <a:schemeClr val="tx1">
                    <a:lumMod val="75000"/>
                    <a:lumOff val="25000"/>
                  </a:schemeClr>
                </a:solidFill>
                <a:latin typeface="Gabriola" panose="04040605051002020D02" pitchFamily="82" charset="0"/>
              </a:rPr>
              <a:t> района</a:t>
            </a:r>
            <a:r>
              <a:rPr lang="ru-RU" sz="1500" dirty="0" smtClean="0">
                <a:solidFill>
                  <a:schemeClr val="tx1">
                    <a:lumMod val="75000"/>
                    <a:lumOff val="25000"/>
                  </a:schemeClr>
                </a:solidFill>
                <a:latin typeface="Gabriola" panose="04040605051002020D02" pitchFamily="82" charset="0"/>
              </a:rPr>
              <a:t>. В </a:t>
            </a:r>
            <a:r>
              <a:rPr lang="ru-RU" sz="1500" dirty="0">
                <a:solidFill>
                  <a:schemeClr val="tx1">
                    <a:lumMod val="75000"/>
                    <a:lumOff val="25000"/>
                  </a:schemeClr>
                </a:solidFill>
                <a:latin typeface="Gabriola" panose="04040605051002020D02" pitchFamily="82" charset="0"/>
              </a:rPr>
              <a:t>1953 </a:t>
            </a:r>
            <a:r>
              <a:rPr lang="ru-RU" sz="1500" dirty="0" smtClean="0">
                <a:solidFill>
                  <a:schemeClr val="tx1">
                    <a:lumMod val="75000"/>
                    <a:lumOff val="25000"/>
                  </a:schemeClr>
                </a:solidFill>
                <a:latin typeface="Gabriola" panose="04040605051002020D02" pitchFamily="82" charset="0"/>
              </a:rPr>
              <a:t>году с отличием  окончил </a:t>
            </a:r>
            <a:r>
              <a:rPr lang="ru-RU" sz="1500" dirty="0">
                <a:solidFill>
                  <a:schemeClr val="tx1">
                    <a:lumMod val="75000"/>
                    <a:lumOff val="25000"/>
                  </a:schemeClr>
                </a:solidFill>
                <a:latin typeface="Gabriola" panose="04040605051002020D02" pitchFamily="82" charset="0"/>
              </a:rPr>
              <a:t>медицинский техникум в г. </a:t>
            </a:r>
            <a:r>
              <a:rPr lang="ru-RU" sz="1500" dirty="0" smtClean="0">
                <a:solidFill>
                  <a:schemeClr val="tx1">
                    <a:lumMod val="75000"/>
                    <a:lumOff val="25000"/>
                  </a:schemeClr>
                </a:solidFill>
                <a:latin typeface="Gabriola" panose="04040605051002020D02" pitchFamily="82" charset="0"/>
              </a:rPr>
              <a:t>Бирске. В 1959 году Башкирский медицинский институт. Работал </a:t>
            </a:r>
            <a:r>
              <a:rPr lang="ru-RU" sz="1500" dirty="0">
                <a:solidFill>
                  <a:schemeClr val="tx1">
                    <a:lumMod val="75000"/>
                    <a:lumOff val="25000"/>
                  </a:schemeClr>
                </a:solidFill>
                <a:latin typeface="Gabriola" panose="04040605051002020D02" pitchFamily="82" charset="0"/>
              </a:rPr>
              <a:t>заведующим Ново-</a:t>
            </a:r>
            <a:r>
              <a:rPr lang="ru-RU" sz="1500" dirty="0" err="1">
                <a:solidFill>
                  <a:schemeClr val="tx1">
                    <a:lumMod val="75000"/>
                    <a:lumOff val="25000"/>
                  </a:schemeClr>
                </a:solidFill>
                <a:latin typeface="Gabriola" panose="04040605051002020D02" pitchFamily="82" charset="0"/>
              </a:rPr>
              <a:t>Назымским</a:t>
            </a:r>
            <a:r>
              <a:rPr lang="ru-RU" sz="1500" dirty="0">
                <a:solidFill>
                  <a:schemeClr val="tx1">
                    <a:lumMod val="75000"/>
                    <a:lumOff val="25000"/>
                  </a:schemeClr>
                </a:solidFill>
                <a:latin typeface="Gabriola" panose="04040605051002020D02" pitchFamily="82" charset="0"/>
              </a:rPr>
              <a:t> врачебным участком в </a:t>
            </a:r>
            <a:r>
              <a:rPr lang="ru-RU" sz="1500" dirty="0" smtClean="0">
                <a:solidFill>
                  <a:schemeClr val="tx1">
                    <a:lumMod val="75000"/>
                    <a:lumOff val="25000"/>
                  </a:schemeClr>
                </a:solidFill>
                <a:latin typeface="Gabriola" panose="04040605051002020D02" pitchFamily="82" charset="0"/>
              </a:rPr>
              <a:t>селе</a:t>
            </a:r>
            <a:endParaRPr lang="ru-RU" sz="150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68263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19</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a:latin typeface="Gabriola" panose="04040605051002020D02" pitchFamily="82" charset="0"/>
              </a:rPr>
              <a:t>9</a:t>
            </a:r>
            <a:r>
              <a:rPr lang="ru-RU" sz="4400" b="1" i="1" dirty="0" smtClean="0">
                <a:latin typeface="Gabriola" panose="04040605051002020D02" pitchFamily="82" charset="0"/>
              </a:rPr>
              <a:t> апреля</a:t>
            </a:r>
            <a:endParaRPr lang="ru-RU" sz="4400" b="1" i="1" dirty="0">
              <a:latin typeface="Gabriola" panose="04040605051002020D02" pitchFamily="82" charset="0"/>
            </a:endParaRPr>
          </a:p>
        </p:txBody>
      </p:sp>
      <p:sp>
        <p:nvSpPr>
          <p:cNvPr id="9" name="Блок-схема: ручной ввод 8"/>
          <p:cNvSpPr/>
          <p:nvPr/>
        </p:nvSpPr>
        <p:spPr>
          <a:xfrm>
            <a:off x="7956376" y="6137939"/>
            <a:ext cx="730424" cy="521673"/>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40814" y="6137940"/>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18</a:t>
            </a:r>
            <a:endParaRPr lang="ru-RU" sz="1600" dirty="0"/>
          </a:p>
        </p:txBody>
      </p:sp>
      <p:sp>
        <p:nvSpPr>
          <p:cNvPr id="12" name="TextBox 11"/>
          <p:cNvSpPr txBox="1"/>
          <p:nvPr/>
        </p:nvSpPr>
        <p:spPr>
          <a:xfrm>
            <a:off x="4703492" y="1435878"/>
            <a:ext cx="3922441" cy="4962897"/>
          </a:xfrm>
          <a:prstGeom prst="rect">
            <a:avLst/>
          </a:prstGeom>
          <a:noFill/>
        </p:spPr>
        <p:txBody>
          <a:bodyPr wrap="square" rtlCol="0">
            <a:spAutoFit/>
          </a:bodyPr>
          <a:lstStyle/>
          <a:p>
            <a:pPr algn="just"/>
            <a:r>
              <a:rPr lang="ru-RU" sz="1600" b="1" dirty="0" smtClean="0">
                <a:latin typeface="Gabriola" panose="04040605051002020D02" pitchFamily="82" charset="0"/>
              </a:rPr>
              <a:t>65 лет </a:t>
            </a:r>
            <a:r>
              <a:rPr lang="ru-RU" sz="1600" dirty="0">
                <a:latin typeface="Gabriola" panose="04040605051002020D02" pitchFamily="82" charset="0"/>
              </a:rPr>
              <a:t>назад (1959) решением </a:t>
            </a:r>
            <a:r>
              <a:rPr lang="ru-RU" sz="1600" dirty="0" smtClean="0">
                <a:latin typeface="Gabriola" panose="04040605051002020D02" pitchFamily="82" charset="0"/>
              </a:rPr>
              <a:t>Тюменского облисполкома </a:t>
            </a:r>
            <a:r>
              <a:rPr lang="ru-RU" sz="1600" dirty="0">
                <a:latin typeface="Gabriola" panose="04040605051002020D02" pitchFamily="82" charset="0"/>
              </a:rPr>
              <a:t>образованы </a:t>
            </a:r>
            <a:r>
              <a:rPr lang="ru-RU" sz="1600" dirty="0" err="1">
                <a:latin typeface="Gabriola" panose="04040605051002020D02" pitchFamily="82" charset="0"/>
              </a:rPr>
              <a:t>Нялинский</a:t>
            </a:r>
            <a:r>
              <a:rPr lang="ru-RU" sz="1600" dirty="0">
                <a:latin typeface="Gabriola" panose="04040605051002020D02" pitchFamily="82" charset="0"/>
              </a:rPr>
              <a:t> и </a:t>
            </a:r>
            <a:r>
              <a:rPr lang="ru-RU" sz="1600" dirty="0" err="1">
                <a:latin typeface="Gabriola" panose="04040605051002020D02" pitchFamily="82" charset="0"/>
              </a:rPr>
              <a:t>Урманный</a:t>
            </a:r>
            <a:r>
              <a:rPr lang="ru-RU" sz="1600" dirty="0">
                <a:latin typeface="Gabriola" panose="04040605051002020D02" pitchFamily="82" charset="0"/>
              </a:rPr>
              <a:t> сельсоветы, упразднены </a:t>
            </a:r>
            <a:r>
              <a:rPr lang="ru-RU" sz="1600" dirty="0" err="1">
                <a:latin typeface="Gabriola" panose="04040605051002020D02" pitchFamily="82" charset="0"/>
              </a:rPr>
              <a:t>Коневский</a:t>
            </a:r>
            <a:r>
              <a:rPr lang="ru-RU" sz="1600" dirty="0">
                <a:latin typeface="Gabriola" panose="04040605051002020D02" pitchFamily="82" charset="0"/>
              </a:rPr>
              <a:t> и </a:t>
            </a:r>
            <a:r>
              <a:rPr lang="ru-RU" sz="1600" dirty="0" err="1">
                <a:latin typeface="Gabriola" panose="04040605051002020D02" pitchFamily="82" charset="0"/>
              </a:rPr>
              <a:t>Реполовский</a:t>
            </a:r>
            <a:r>
              <a:rPr lang="ru-RU" sz="1600" dirty="0">
                <a:latin typeface="Gabriola" panose="04040605051002020D02" pitchFamily="82" charset="0"/>
              </a:rPr>
              <a:t> сельсоветы, </a:t>
            </a:r>
            <a:r>
              <a:rPr lang="ru-RU" sz="1600" dirty="0" err="1">
                <a:latin typeface="Gabriola" panose="04040605051002020D02" pitchFamily="82" charset="0"/>
              </a:rPr>
              <a:t>Востыхоевский</a:t>
            </a:r>
            <a:r>
              <a:rPr lang="ru-RU" sz="1600" dirty="0">
                <a:latin typeface="Gabriola" panose="04040605051002020D02" pitchFamily="82" charset="0"/>
              </a:rPr>
              <a:t> сельсовет переименован в </a:t>
            </a:r>
            <a:r>
              <a:rPr lang="ru-RU" sz="1600" dirty="0" err="1">
                <a:latin typeface="Gabriola" panose="04040605051002020D02" pitchFamily="82" charset="0"/>
              </a:rPr>
              <a:t>Маткинский</a:t>
            </a:r>
            <a:r>
              <a:rPr lang="ru-RU" sz="1600" dirty="0">
                <a:latin typeface="Gabriola" panose="04040605051002020D02" pitchFamily="82" charset="0"/>
              </a:rPr>
              <a:t>, Троицкий в Луговской, </a:t>
            </a:r>
            <a:r>
              <a:rPr lang="ru-RU" sz="1600" dirty="0" err="1">
                <a:latin typeface="Gabriola" panose="04040605051002020D02" pitchFamily="82" charset="0"/>
              </a:rPr>
              <a:t>Филинский</a:t>
            </a:r>
            <a:r>
              <a:rPr lang="ru-RU" sz="1600" dirty="0">
                <a:latin typeface="Gabriola" panose="04040605051002020D02" pitchFamily="82" charset="0"/>
              </a:rPr>
              <a:t> в </a:t>
            </a:r>
            <a:r>
              <a:rPr lang="ru-RU" sz="1600" dirty="0" err="1">
                <a:latin typeface="Gabriola" panose="04040605051002020D02" pitchFamily="82" charset="0"/>
              </a:rPr>
              <a:t>Цингалинский</a:t>
            </a:r>
            <a:r>
              <a:rPr lang="ru-RU" sz="1600" dirty="0">
                <a:latin typeface="Gabriola" panose="04040605051002020D02" pitchFamily="82" charset="0"/>
              </a:rPr>
              <a:t>.</a:t>
            </a:r>
          </a:p>
          <a:p>
            <a:r>
              <a:rPr lang="ru-RU" sz="1600" dirty="0">
                <a:latin typeface="Gabriola" panose="04040605051002020D02" pitchFamily="82" charset="0"/>
              </a:rPr>
              <a:t> </a:t>
            </a: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r>
              <a:rPr lang="ru-RU" sz="1050" dirty="0" smtClean="0">
                <a:latin typeface="Gabriola" panose="04040605051002020D02" pitchFamily="82" charset="0"/>
              </a:rPr>
              <a:t>Краткий </a:t>
            </a:r>
            <a:r>
              <a:rPr lang="ru-RU" sz="1050" dirty="0">
                <a:latin typeface="Gabriola" panose="04040605051002020D02" pitchFamily="82" charset="0"/>
              </a:rPr>
              <a:t>справочник по фондам архивных отделов районов Ханты-Мансийского автономного округа-Югры.- Ханты-Мансийск, 2010. – Т. 4.-С. 294. </a:t>
            </a:r>
            <a:endParaRPr lang="ru-RU" sz="1600" dirty="0">
              <a:solidFill>
                <a:schemeClr val="tx1">
                  <a:lumMod val="75000"/>
                  <a:lumOff val="25000"/>
                </a:schemeClr>
              </a:solidFill>
              <a:latin typeface="Gabriola" panose="04040605051002020D02" pitchFamily="82" charset="0"/>
            </a:endParaRPr>
          </a:p>
        </p:txBody>
      </p:sp>
      <p:pic>
        <p:nvPicPr>
          <p:cNvPr id="11" name="Рисунок 10" descr="C:\Users\Arhiv\Documents\Сайт (Выставки, Конкурсы)\Самаровский район в лицах и документах\17_1_25 самодельные карты\doc2012060410354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484784"/>
            <a:ext cx="1800200" cy="1399282"/>
          </a:xfrm>
          <a:prstGeom prst="rect">
            <a:avLst/>
          </a:prstGeom>
          <a:noFill/>
          <a:ln>
            <a:noFill/>
          </a:ln>
          <a:effectLst>
            <a:softEdge rad="63500"/>
          </a:effectLst>
        </p:spPr>
      </p:pic>
      <p:pic>
        <p:nvPicPr>
          <p:cNvPr id="14" name="Рисунок 13" descr="C:\Users\Arhiv\Documents\Сайт (Выставки, Конкурсы)\Самаровский район в лицах и документах\17_1_25 самодельные карты\doc2012060410405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6" y="2996952"/>
            <a:ext cx="2086868" cy="1430060"/>
          </a:xfrm>
          <a:prstGeom prst="rect">
            <a:avLst/>
          </a:prstGeom>
          <a:noFill/>
          <a:ln>
            <a:noFill/>
          </a:ln>
          <a:effectLst>
            <a:softEdge rad="38100"/>
          </a:effectLst>
        </p:spPr>
      </p:pic>
      <p:pic>
        <p:nvPicPr>
          <p:cNvPr id="15" name="Рисунок 14" descr="C:\Users\Arhiv\Documents\Сайт (Выставки, Конкурсы)\Самаровский район в лицах и документах\17_1_25 самодельные карты\doc2012060410393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7772" y="4646402"/>
            <a:ext cx="2300154" cy="1415921"/>
          </a:xfrm>
          <a:prstGeom prst="rect">
            <a:avLst/>
          </a:prstGeom>
          <a:noFill/>
          <a:ln>
            <a:noFill/>
          </a:ln>
          <a:effectLst>
            <a:softEdge rad="25400"/>
          </a:effectLst>
        </p:spPr>
      </p:pic>
    </p:spTree>
    <p:extLst>
      <p:ext uri="{BB962C8B-B14F-4D97-AF65-F5344CB8AC3E}">
        <p14:creationId xmlns:p14="http://schemas.microsoft.com/office/powerpoint/2010/main" val="3773557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Блок-схема: ручной ввод 5"/>
          <p:cNvSpPr/>
          <p:nvPr/>
        </p:nvSpPr>
        <p:spPr>
          <a:xfrm>
            <a:off x="7973254" y="6082958"/>
            <a:ext cx="739593" cy="50299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4" name="Номер слайда 3"/>
          <p:cNvSpPr>
            <a:spLocks noGrp="1"/>
          </p:cNvSpPr>
          <p:nvPr>
            <p:ph type="sldNum" sz="quarter" idx="12"/>
          </p:nvPr>
        </p:nvSpPr>
        <p:spPr>
          <a:xfrm>
            <a:off x="8200237" y="6082958"/>
            <a:ext cx="405408" cy="365125"/>
          </a:xfrm>
        </p:spPr>
        <p:txBody>
          <a:bodyPr/>
          <a:lstStyle/>
          <a:p>
            <a:r>
              <a:rPr lang="ru-RU" sz="1600" dirty="0"/>
              <a:t>1</a:t>
            </a:r>
          </a:p>
        </p:txBody>
      </p:sp>
      <p:sp>
        <p:nvSpPr>
          <p:cNvPr id="8" name="Блок-схема: ручной ввод 7"/>
          <p:cNvSpPr/>
          <p:nvPr/>
        </p:nvSpPr>
        <p:spPr>
          <a:xfrm>
            <a:off x="467544" y="132457"/>
            <a:ext cx="8280920" cy="849102"/>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TextBox 4"/>
          <p:cNvSpPr txBox="1"/>
          <p:nvPr/>
        </p:nvSpPr>
        <p:spPr>
          <a:xfrm>
            <a:off x="628439" y="212117"/>
            <a:ext cx="7344816" cy="769441"/>
          </a:xfrm>
          <a:prstGeom prst="rect">
            <a:avLst/>
          </a:prstGeom>
          <a:noFill/>
        </p:spPr>
        <p:txBody>
          <a:bodyPr wrap="square" rtlCol="0">
            <a:spAutoFit/>
          </a:bodyPr>
          <a:lstStyle/>
          <a:p>
            <a:r>
              <a:rPr lang="ru-RU" sz="4400" b="1" i="1" dirty="0" smtClean="0">
                <a:latin typeface="Gabriola" panose="04040605051002020D02" pitchFamily="82" charset="0"/>
              </a:rPr>
              <a:t>1 января</a:t>
            </a:r>
            <a:endParaRPr lang="ru-RU" sz="4400" b="1" i="1" dirty="0">
              <a:latin typeface="Gabriola" panose="04040605051002020D02" pitchFamily="82" charset="0"/>
            </a:endParaRPr>
          </a:p>
        </p:txBody>
      </p:sp>
      <p:sp>
        <p:nvSpPr>
          <p:cNvPr id="9" name="Прямоугольник с двумя усеченными противолежащими углами 8"/>
          <p:cNvSpPr/>
          <p:nvPr/>
        </p:nvSpPr>
        <p:spPr>
          <a:xfrm>
            <a:off x="757755" y="1122779"/>
            <a:ext cx="7871278"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809471" y="2756264"/>
            <a:ext cx="3673605" cy="1323439"/>
          </a:xfrm>
          <a:prstGeom prst="rect">
            <a:avLst/>
          </a:prstGeom>
          <a:noFill/>
        </p:spPr>
        <p:txBody>
          <a:bodyPr wrap="square" rtlCol="0">
            <a:spAutoFit/>
          </a:bodyPr>
          <a:lstStyle/>
          <a:p>
            <a:pPr algn="ctr"/>
            <a:r>
              <a:rPr lang="ru-RU" sz="1600" b="1" dirty="0" smtClean="0">
                <a:latin typeface="Gabriola" panose="04040605051002020D02" pitchFamily="82" charset="0"/>
              </a:rPr>
              <a:t>45 </a:t>
            </a:r>
            <a:r>
              <a:rPr lang="ru-RU" sz="1600" b="1" dirty="0">
                <a:latin typeface="Gabriola" panose="04040605051002020D02" pitchFamily="82" charset="0"/>
              </a:rPr>
              <a:t>лет </a:t>
            </a:r>
            <a:r>
              <a:rPr lang="ru-RU" sz="1600" dirty="0">
                <a:latin typeface="Gabriola" panose="04040605051002020D02" pitchFamily="82" charset="0"/>
              </a:rPr>
              <a:t>назад (1979) </a:t>
            </a:r>
            <a:endParaRPr lang="ru-RU" sz="1600" dirty="0" smtClean="0">
              <a:latin typeface="Gabriola" panose="04040605051002020D02" pitchFamily="82" charset="0"/>
            </a:endParaRPr>
          </a:p>
          <a:p>
            <a:pPr algn="ctr"/>
            <a:r>
              <a:rPr lang="ru-RU" sz="1600" b="1" dirty="0" smtClean="0">
                <a:latin typeface="Gabriola" panose="04040605051002020D02" pitchFamily="82" charset="0"/>
              </a:rPr>
              <a:t>создана </a:t>
            </a:r>
            <a:r>
              <a:rPr lang="ru-RU" sz="1600" b="1" dirty="0">
                <a:latin typeface="Gabriola" panose="04040605051002020D02" pitchFamily="82" charset="0"/>
              </a:rPr>
              <a:t>централизованная библиотечная система Ханты-Мансийского района, сейчас Муниципальное казенное учреждение Ханты-Мансийского района «Централизованная библиотечная система</a:t>
            </a:r>
            <a:r>
              <a:rPr lang="ru-RU" sz="1600" b="1" dirty="0" smtClean="0">
                <a:latin typeface="Gabriola" panose="04040605051002020D02" pitchFamily="82" charset="0"/>
              </a:rPr>
              <a:t>»</a:t>
            </a:r>
            <a:endParaRPr lang="ru-RU" sz="1050" b="1" dirty="0">
              <a:latin typeface="Gabriola" panose="04040605051002020D02" pitchFamily="82" charset="0"/>
            </a:endParaRPr>
          </a:p>
        </p:txBody>
      </p:sp>
      <p:sp>
        <p:nvSpPr>
          <p:cNvPr id="16" name="TextBox 15"/>
          <p:cNvSpPr txBox="1"/>
          <p:nvPr/>
        </p:nvSpPr>
        <p:spPr>
          <a:xfrm>
            <a:off x="4636249" y="5555848"/>
            <a:ext cx="3917756" cy="900246"/>
          </a:xfrm>
          <a:prstGeom prst="rect">
            <a:avLst/>
          </a:prstGeom>
          <a:noFill/>
        </p:spPr>
        <p:txBody>
          <a:bodyPr wrap="square" rtlCol="0">
            <a:spAutoFit/>
          </a:bodyPr>
          <a:lstStyle/>
          <a:p>
            <a:r>
              <a:rPr lang="ru-RU" sz="1050" dirty="0">
                <a:latin typeface="Gabriola" panose="04040605051002020D02" pitchFamily="82" charset="0"/>
              </a:rPr>
              <a:t>Карманова, Е. Первая книга, как... первая любовь / Е. Карманова //</a:t>
            </a:r>
            <a:r>
              <a:rPr lang="ru-RU" sz="1050" dirty="0" err="1">
                <a:latin typeface="Gabriola" panose="04040605051002020D02" pitchFamily="82" charset="0"/>
              </a:rPr>
              <a:t>Самарово</a:t>
            </a:r>
            <a:r>
              <a:rPr lang="ru-RU" sz="1050" dirty="0">
                <a:latin typeface="Gabriola" panose="04040605051002020D02" pitchFamily="82" charset="0"/>
              </a:rPr>
              <a:t> – Ханты-Мансийск. – 2012. – 8 марта. – С. 13.</a:t>
            </a:r>
          </a:p>
          <a:p>
            <a:r>
              <a:rPr lang="ru-RU" sz="1050" dirty="0">
                <a:latin typeface="Gabriola" panose="04040605051002020D02" pitchFamily="82" charset="0"/>
              </a:rPr>
              <a:t>Ханты-Мансийская центральная районная библиотека // Ханты-Мансийск: город в лицах, датах и </a:t>
            </a:r>
            <a:r>
              <a:rPr lang="ru-RU" sz="1050" dirty="0" err="1">
                <a:latin typeface="Gabriola" panose="04040605051002020D02" pitchFamily="82" charset="0"/>
              </a:rPr>
              <a:t>фактах:библиогр</a:t>
            </a:r>
            <a:r>
              <a:rPr lang="ru-RU" sz="1050" dirty="0">
                <a:latin typeface="Gabriola" panose="04040605051002020D02" pitchFamily="82" charset="0"/>
              </a:rPr>
              <a:t>. указ., 1637-1999 гг. – Тюмень, 2000. – С. 281.</a:t>
            </a:r>
          </a:p>
          <a:p>
            <a:r>
              <a:rPr lang="ru-RU" sz="1050" dirty="0">
                <a:latin typeface="Gabriola" panose="04040605051002020D02" pitchFamily="82" charset="0"/>
              </a:rPr>
              <a:t>Архивный отдел администрации Ханты-Мансийского района Ф-43, оп.4, д.18, л.36 </a:t>
            </a:r>
          </a:p>
        </p:txBody>
      </p:sp>
      <p:sp>
        <p:nvSpPr>
          <p:cNvPr id="11" name="TextBox 10"/>
          <p:cNvSpPr txBox="1"/>
          <p:nvPr/>
        </p:nvSpPr>
        <p:spPr>
          <a:xfrm>
            <a:off x="4622593" y="1234094"/>
            <a:ext cx="3978332" cy="4278094"/>
          </a:xfrm>
          <a:prstGeom prst="rect">
            <a:avLst/>
          </a:prstGeom>
          <a:noFill/>
        </p:spPr>
        <p:txBody>
          <a:bodyPr wrap="square" rtlCol="0">
            <a:spAutoFit/>
          </a:bodyPr>
          <a:lstStyle/>
          <a:p>
            <a:pPr algn="just"/>
            <a:r>
              <a:rPr lang="ru-RU" sz="1600" dirty="0" smtClean="0">
                <a:latin typeface="Gabriola" panose="04040605051002020D02" pitchFamily="82" charset="0"/>
              </a:rPr>
              <a:t>	В </a:t>
            </a:r>
            <a:r>
              <a:rPr lang="ru-RU" sz="1600" dirty="0">
                <a:latin typeface="Gabriola" panose="04040605051002020D02" pitchFamily="82" charset="0"/>
              </a:rPr>
              <a:t>1979г.  произошла централизация библиотечного дела в Ханты-Мансийском районе. </a:t>
            </a:r>
            <a:endParaRPr lang="ru-RU" sz="1600" dirty="0" smtClean="0">
              <a:latin typeface="Gabriola" panose="04040605051002020D02" pitchFamily="82" charset="0"/>
            </a:endParaRPr>
          </a:p>
          <a:p>
            <a:pPr algn="just"/>
            <a:r>
              <a:rPr lang="ru-RU" sz="1600" dirty="0" smtClean="0">
                <a:latin typeface="Gabriola" panose="04040605051002020D02" pitchFamily="82" charset="0"/>
              </a:rPr>
              <a:t>	1 </a:t>
            </a:r>
            <a:r>
              <a:rPr lang="ru-RU" sz="1600" dirty="0">
                <a:latin typeface="Gabriola" panose="04040605051002020D02" pitchFamily="82" charset="0"/>
              </a:rPr>
              <a:t>января 2006 г.  сельские библиотеки </a:t>
            </a:r>
            <a:r>
              <a:rPr lang="ru-RU" sz="1600" dirty="0" smtClean="0">
                <a:latin typeface="Gabriola" panose="04040605051002020D02" pitchFamily="82" charset="0"/>
              </a:rPr>
              <a:t>переданы на </a:t>
            </a:r>
            <a:r>
              <a:rPr lang="ru-RU" sz="1600" dirty="0">
                <a:latin typeface="Gabriola" panose="04040605051002020D02" pitchFamily="82" charset="0"/>
              </a:rPr>
              <a:t>уровень сельских поселений, централизованная система ликвидирована. Создано муниципальное учреждение культуры «Ханты-Мансийская районная центральная библиотека», которое в 2010г.  переименовано в муниципальное автономное учреждение «Организационно-методический центр», </a:t>
            </a:r>
            <a:r>
              <a:rPr lang="ru-RU" sz="1600" dirty="0" smtClean="0">
                <a:latin typeface="Gabriola" panose="04040605051002020D02" pitchFamily="82" charset="0"/>
              </a:rPr>
              <a:t>    в </a:t>
            </a:r>
            <a:r>
              <a:rPr lang="ru-RU" sz="1600" dirty="0">
                <a:latin typeface="Gabriola" panose="04040605051002020D02" pitchFamily="82" charset="0"/>
              </a:rPr>
              <a:t>2012г.  – в Муниципальное казенное учреждение Ханты-Мансийского района «Централизованная библиотечная система». Директор  учреждения Ложкина Ирина </a:t>
            </a:r>
            <a:r>
              <a:rPr lang="ru-RU" sz="1600" dirty="0" smtClean="0">
                <a:latin typeface="Gabriola" panose="04040605051002020D02" pitchFamily="82" charset="0"/>
              </a:rPr>
              <a:t>Сергеевна</a:t>
            </a:r>
            <a:r>
              <a:rPr lang="ru-RU" sz="1600" dirty="0">
                <a:latin typeface="Gabriola" panose="04040605051002020D02" pitchFamily="82" charset="0"/>
              </a:rPr>
              <a:t>.</a:t>
            </a:r>
            <a:r>
              <a:rPr lang="ru-RU" sz="1600" dirty="0"/>
              <a:t> </a:t>
            </a:r>
            <a:endParaRPr lang="ru-RU" sz="1600" dirty="0" smtClean="0"/>
          </a:p>
          <a:p>
            <a:pPr algn="just"/>
            <a:r>
              <a:rPr lang="ru-RU" sz="1600" dirty="0" smtClean="0">
                <a:latin typeface="Gabriola" panose="04040605051002020D02" pitchFamily="82" charset="0"/>
              </a:rPr>
              <a:t>	В </a:t>
            </a:r>
            <a:r>
              <a:rPr lang="ru-RU" sz="1600" dirty="0">
                <a:latin typeface="Gabriola" panose="04040605051002020D02" pitchFamily="82" charset="0"/>
              </a:rPr>
              <a:t>2022 году в Ханты-Мансийском районе сеть общедоступных библиотек составила 24 единицы. </a:t>
            </a:r>
            <a:r>
              <a:rPr lang="ru-RU" sz="1600" dirty="0" smtClean="0">
                <a:latin typeface="Gabriola" panose="04040605051002020D02" pitchFamily="82" charset="0"/>
              </a:rPr>
              <a:t>          В </a:t>
            </a:r>
            <a:r>
              <a:rPr lang="ru-RU" sz="1600" dirty="0">
                <a:latin typeface="Gabriola" panose="04040605051002020D02" pitchFamily="82" charset="0"/>
              </a:rPr>
              <a:t>декабре 2022 года открыто отделение библиотеки </a:t>
            </a:r>
            <a:r>
              <a:rPr lang="ru-RU" sz="1600" dirty="0" smtClean="0">
                <a:latin typeface="Gabriola" panose="04040605051002020D02" pitchFamily="82" charset="0"/>
              </a:rPr>
              <a:t>       в </a:t>
            </a:r>
            <a:r>
              <a:rPr lang="ru-RU" sz="1600" dirty="0">
                <a:latin typeface="Gabriola" panose="04040605051002020D02" pitchFamily="82" charset="0"/>
              </a:rPr>
              <a:t>д. Ярки.</a:t>
            </a:r>
          </a:p>
        </p:txBody>
      </p:sp>
      <p:sp>
        <p:nvSpPr>
          <p:cNvPr id="12" name="TextBox 11"/>
          <p:cNvSpPr txBox="1"/>
          <p:nvPr/>
        </p:nvSpPr>
        <p:spPr>
          <a:xfrm>
            <a:off x="803802" y="3959231"/>
            <a:ext cx="3673605" cy="2554545"/>
          </a:xfrm>
          <a:prstGeom prst="rect">
            <a:avLst/>
          </a:prstGeom>
          <a:noFill/>
        </p:spPr>
        <p:txBody>
          <a:bodyPr wrap="square" rtlCol="0">
            <a:spAutoFit/>
          </a:bodyPr>
          <a:lstStyle/>
          <a:p>
            <a:pPr algn="just"/>
            <a:r>
              <a:rPr lang="ru-RU" sz="1600" dirty="0" smtClean="0">
                <a:latin typeface="Gabriola" panose="04040605051002020D02" pitchFamily="82" charset="0"/>
              </a:rPr>
              <a:t>	Старейшая </a:t>
            </a:r>
            <a:r>
              <a:rPr lang="ru-RU" sz="1600" dirty="0">
                <a:latin typeface="Gabriola" panose="04040605051002020D02" pitchFamily="82" charset="0"/>
              </a:rPr>
              <a:t>библиотека округа, впервые упомянута в 1912 г.  в «Списке населенных мест Тобольской губернии». В 1931г.  приобрела статус районной библиотеки, в 1954г.  преобразована в городскую. Методическую помощь библиотекам села оказывал инспектор по библиотечной работе при </a:t>
            </a:r>
            <a:r>
              <a:rPr lang="ru-RU" sz="1600" dirty="0" err="1">
                <a:latin typeface="Gabriola" panose="04040605051002020D02" pitchFamily="82" charset="0"/>
              </a:rPr>
              <a:t>Самаровском</a:t>
            </a:r>
            <a:r>
              <a:rPr lang="ru-RU" sz="1600" dirty="0">
                <a:latin typeface="Gabriola" panose="04040605051002020D02" pitchFamily="82" charset="0"/>
              </a:rPr>
              <a:t> районном отделе культуры.  С 1961г.  – районная центральная библиотека. Первый директор – Людмила Михайловна Башмакова (1961–1994).</a:t>
            </a:r>
            <a:r>
              <a:rPr lang="ru-RU" sz="1600" dirty="0"/>
              <a:t> </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967" y="1248579"/>
            <a:ext cx="1514415" cy="1507685"/>
          </a:xfrm>
          <a:prstGeom prst="rect">
            <a:avLst/>
          </a:prstGeom>
        </p:spPr>
      </p:pic>
    </p:spTree>
    <p:extLst>
      <p:ext uri="{BB962C8B-B14F-4D97-AF65-F5344CB8AC3E}">
        <p14:creationId xmlns:p14="http://schemas.microsoft.com/office/powerpoint/2010/main" val="1181225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20</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22 апреля</a:t>
            </a:r>
            <a:endParaRPr lang="ru-RU" sz="4400" b="1" i="1" dirty="0">
              <a:latin typeface="Gabriola" panose="04040605051002020D02" pitchFamily="82" charset="0"/>
            </a:endParaRPr>
          </a:p>
        </p:txBody>
      </p:sp>
      <p:sp>
        <p:nvSpPr>
          <p:cNvPr id="9" name="Блок-схема: ручной ввод 8"/>
          <p:cNvSpPr/>
          <p:nvPr/>
        </p:nvSpPr>
        <p:spPr>
          <a:xfrm>
            <a:off x="7884368" y="6199122"/>
            <a:ext cx="802432" cy="46049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40814" y="6165058"/>
            <a:ext cx="405408" cy="373854"/>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19</a:t>
            </a:r>
            <a:endParaRPr lang="ru-RU" sz="1600" dirty="0"/>
          </a:p>
        </p:txBody>
      </p:sp>
      <p:sp>
        <p:nvSpPr>
          <p:cNvPr id="11" name="TextBox 10"/>
          <p:cNvSpPr txBox="1"/>
          <p:nvPr/>
        </p:nvSpPr>
        <p:spPr>
          <a:xfrm>
            <a:off x="4682825" y="1278524"/>
            <a:ext cx="3720116" cy="5126019"/>
          </a:xfrm>
          <a:prstGeom prst="rect">
            <a:avLst/>
          </a:prstGeom>
          <a:noFill/>
        </p:spPr>
        <p:txBody>
          <a:bodyPr wrap="square" rtlCol="0">
            <a:spAutoFit/>
          </a:bodyPr>
          <a:lstStyle/>
          <a:p>
            <a:pPr algn="just"/>
            <a:r>
              <a:rPr lang="ru-RU" sz="1600" b="1" dirty="0" smtClean="0">
                <a:latin typeface="Gabriola" panose="04040605051002020D02" pitchFamily="82" charset="0"/>
              </a:rPr>
              <a:t>           </a:t>
            </a:r>
            <a:r>
              <a:rPr lang="ru-RU" sz="1600" b="1" dirty="0" err="1" smtClean="0">
                <a:latin typeface="Gabriola" panose="04040605051002020D02" pitchFamily="82" charset="0"/>
              </a:rPr>
              <a:t>Вайветкина</a:t>
            </a:r>
            <a:r>
              <a:rPr lang="ru-RU" sz="1600" b="1" dirty="0" smtClean="0">
                <a:latin typeface="Gabriola" panose="04040605051002020D02" pitchFamily="82" charset="0"/>
              </a:rPr>
              <a:t> Мария Кондратьевна </a:t>
            </a:r>
            <a:r>
              <a:rPr lang="ru-RU" sz="1600" dirty="0" smtClean="0">
                <a:latin typeface="Gabriola" panose="04040605051002020D02" pitchFamily="82" charset="0"/>
              </a:rPr>
              <a:t>родилась </a:t>
            </a:r>
            <a:r>
              <a:rPr lang="ru-RU" sz="1600" dirty="0">
                <a:latin typeface="Gabriola" panose="04040605051002020D02" pitchFamily="82" charset="0"/>
              </a:rPr>
              <a:t>в деревне </a:t>
            </a:r>
            <a:r>
              <a:rPr lang="ru-RU" sz="1600" dirty="0" err="1">
                <a:latin typeface="Gabriola" panose="04040605051002020D02" pitchFamily="82" charset="0"/>
              </a:rPr>
              <a:t>Нюркой</a:t>
            </a:r>
            <a:r>
              <a:rPr lang="ru-RU" sz="1600" dirty="0">
                <a:latin typeface="Gabriola" panose="04040605051002020D02" pitchFamily="82" charset="0"/>
              </a:rPr>
              <a:t> </a:t>
            </a:r>
            <a:r>
              <a:rPr lang="ru-RU" sz="1600" dirty="0" err="1">
                <a:latin typeface="Gabriola" panose="04040605051002020D02" pitchFamily="82" charset="0"/>
              </a:rPr>
              <a:t>Кондинского</a:t>
            </a:r>
            <a:r>
              <a:rPr lang="ru-RU" sz="1600" dirty="0">
                <a:latin typeface="Gabriola" panose="04040605051002020D02" pitchFamily="82" charset="0"/>
              </a:rPr>
              <a:t> района. Трудовую деятельность начала в 11 лет на </a:t>
            </a:r>
            <a:r>
              <a:rPr lang="ru-RU" sz="1600" dirty="0" err="1">
                <a:latin typeface="Gabriola" panose="04040605051002020D02" pitchFamily="82" charset="0"/>
              </a:rPr>
              <a:t>рыбозаготовках</a:t>
            </a:r>
            <a:r>
              <a:rPr lang="ru-RU" sz="1600" dirty="0">
                <a:latin typeface="Gabriola" panose="04040605051002020D02" pitchFamily="82" charset="0"/>
              </a:rPr>
              <a:t>. </a:t>
            </a:r>
            <a:r>
              <a:rPr lang="ru-RU" sz="1600" dirty="0" smtClean="0">
                <a:latin typeface="Gabriola" panose="04040605051002020D02" pitchFamily="82" charset="0"/>
              </a:rPr>
              <a:t>   Во </a:t>
            </a:r>
            <a:r>
              <a:rPr lang="ru-RU" sz="1600" dirty="0">
                <a:latin typeface="Gabriola" panose="04040605051002020D02" pitchFamily="82" charset="0"/>
              </a:rPr>
              <a:t>время Великой Отечественной войны работала на заготовке леса. В 1952 году по переселению переехала в деревню </a:t>
            </a:r>
            <a:r>
              <a:rPr lang="ru-RU" sz="1600" dirty="0" err="1">
                <a:latin typeface="Gabriola" panose="04040605051002020D02" pitchFamily="82" charset="0"/>
              </a:rPr>
              <a:t>Согом</a:t>
            </a:r>
            <a:r>
              <a:rPr lang="ru-RU" sz="1600" dirty="0">
                <a:latin typeface="Gabriola" panose="04040605051002020D02" pitchFamily="82" charset="0"/>
              </a:rPr>
              <a:t> Ханты-Мансийского района. С 1968 по 1979 год работала звероводом </a:t>
            </a:r>
            <a:r>
              <a:rPr lang="ru-RU" sz="1600" dirty="0" smtClean="0">
                <a:latin typeface="Gabriola" panose="04040605051002020D02" pitchFamily="82" charset="0"/>
              </a:rPr>
              <a:t>      на </a:t>
            </a:r>
            <a:r>
              <a:rPr lang="ru-RU" sz="1600" dirty="0">
                <a:latin typeface="Gabriola" panose="04040605051002020D02" pitchFamily="82" charset="0"/>
              </a:rPr>
              <a:t>звероферме, ухаживала за поголовьем лис. </a:t>
            </a:r>
            <a:r>
              <a:rPr lang="ru-RU" sz="1600" dirty="0" smtClean="0">
                <a:latin typeface="Gabriola" panose="04040605051002020D02" pitchFamily="82" charset="0"/>
              </a:rPr>
              <a:t>           На </a:t>
            </a:r>
            <a:r>
              <a:rPr lang="ru-RU" sz="1600" dirty="0">
                <a:latin typeface="Gabriola" panose="04040605051002020D02" pitchFamily="82" charset="0"/>
              </a:rPr>
              <a:t>протяжении многих лет оставалась в числе лучших звероводов округа.</a:t>
            </a:r>
          </a:p>
          <a:p>
            <a:pPr algn="just"/>
            <a:r>
              <a:rPr lang="ru-RU" sz="1600" dirty="0" smtClean="0">
                <a:latin typeface="Gabriola" panose="04040605051002020D02" pitchFamily="82" charset="0"/>
              </a:rPr>
              <a:t>           Награждена </a:t>
            </a:r>
            <a:r>
              <a:rPr lang="ru-RU" sz="1600" dirty="0">
                <a:latin typeface="Gabriola" panose="04040605051002020D02" pitchFamily="82" charset="0"/>
              </a:rPr>
              <a:t>орденом «Материнская слава», нагрудными знаками «Почетный колхозник» (1981), «Победитель социалистического соревнования».</a:t>
            </a:r>
          </a:p>
          <a:p>
            <a:pPr algn="just"/>
            <a:r>
              <a:rPr lang="ru-RU" sz="1520" dirty="0">
                <a:latin typeface="Gabriola" panose="04040605051002020D02" pitchFamily="82" charset="0"/>
              </a:rPr>
              <a:t> </a:t>
            </a:r>
            <a:endParaRPr lang="ru-RU" sz="1520" dirty="0" smtClean="0">
              <a:latin typeface="Gabriola" panose="04040605051002020D02" pitchFamily="82" charset="0"/>
            </a:endParaRPr>
          </a:p>
          <a:p>
            <a:pPr algn="just"/>
            <a:endParaRPr lang="ru-RU" sz="1520" dirty="0">
              <a:latin typeface="Gabriola" panose="04040605051002020D02" pitchFamily="82" charset="0"/>
            </a:endParaRPr>
          </a:p>
          <a:p>
            <a:pPr algn="just"/>
            <a:endParaRPr lang="ru-RU" sz="1520" dirty="0">
              <a:latin typeface="Gabriola" panose="04040605051002020D02" pitchFamily="82" charset="0"/>
            </a:endParaRPr>
          </a:p>
          <a:p>
            <a:pPr algn="just"/>
            <a:r>
              <a:rPr lang="ru-RU" sz="1050" dirty="0">
                <a:latin typeface="Gabriola" panose="04040605051002020D02" pitchFamily="82" charset="0"/>
              </a:rPr>
              <a:t>1. Загайнов, М. Таежный </a:t>
            </a:r>
            <a:r>
              <a:rPr lang="ru-RU" sz="1050" dirty="0" err="1">
                <a:latin typeface="Gabriola" panose="04040605051002020D02" pitchFamily="82" charset="0"/>
              </a:rPr>
              <a:t>Согом</a:t>
            </a:r>
            <a:r>
              <a:rPr lang="ru-RU" sz="1050" dirty="0">
                <a:latin typeface="Gabriola" panose="04040605051002020D02" pitchFamily="82" charset="0"/>
              </a:rPr>
              <a:t> / М. Загайнов // Ленин. правда. – 1972. – 29 марта.</a:t>
            </a:r>
          </a:p>
          <a:p>
            <a:pPr algn="just"/>
            <a:r>
              <a:rPr lang="ru-RU" sz="1050" dirty="0">
                <a:latin typeface="Gabriola" panose="04040605051002020D02" pitchFamily="82" charset="0"/>
              </a:rPr>
              <a:t>2. Еременко, А. День национального села / А. Еременко // Ленин. правда. – 1987. – 4апр.</a:t>
            </a:r>
          </a:p>
          <a:p>
            <a:pPr algn="just"/>
            <a:r>
              <a:rPr lang="ru-RU" sz="1050" dirty="0">
                <a:latin typeface="Gabriola" panose="04040605051002020D02" pitchFamily="82" charset="0"/>
              </a:rPr>
              <a:t>3. Рябов А. Сильные духом / А. Рябов // Приближали как могли... : участники трудового фронта Ханты-</a:t>
            </a:r>
            <a:r>
              <a:rPr lang="ru-RU" sz="1050" dirty="0" err="1">
                <a:latin typeface="Gabriola" panose="04040605051002020D02" pitchFamily="82" charset="0"/>
              </a:rPr>
              <a:t>Манс</a:t>
            </a:r>
            <a:r>
              <a:rPr lang="ru-RU" sz="1050" dirty="0">
                <a:latin typeface="Gabriola" panose="04040605051002020D02" pitchFamily="82" charset="0"/>
              </a:rPr>
              <a:t>. р-на в годы Велик. Отечеств. войны. – Шадринск, 2006. – С.142</a:t>
            </a:r>
            <a:r>
              <a:rPr lang="ru-RU" sz="1050" dirty="0" smtClean="0">
                <a:latin typeface="Gabriola" panose="04040605051002020D02" pitchFamily="82" charset="0"/>
              </a:rPr>
              <a:t>.</a:t>
            </a:r>
            <a:endParaRPr lang="ru-RU" sz="1050" b="1" dirty="0">
              <a:latin typeface="Gabriola" panose="04040605051002020D02" pitchFamily="82" charset="0"/>
            </a:endParaRPr>
          </a:p>
        </p:txBody>
      </p:sp>
      <p:pic>
        <p:nvPicPr>
          <p:cNvPr id="7" name="Рисунок 6"/>
          <p:cNvPicPr>
            <a:picLocks noChangeAspect="1"/>
          </p:cNvPicPr>
          <p:nvPr/>
        </p:nvPicPr>
        <p:blipFill>
          <a:blip r:embed="rId3"/>
          <a:stretch>
            <a:fillRect/>
          </a:stretch>
        </p:blipFill>
        <p:spPr>
          <a:xfrm>
            <a:off x="1403648" y="1628800"/>
            <a:ext cx="2469094" cy="3343946"/>
          </a:xfrm>
          <a:prstGeom prst="rect">
            <a:avLst/>
          </a:prstGeom>
        </p:spPr>
      </p:pic>
      <p:sp>
        <p:nvSpPr>
          <p:cNvPr id="12" name="TextBox 11"/>
          <p:cNvSpPr txBox="1"/>
          <p:nvPr/>
        </p:nvSpPr>
        <p:spPr>
          <a:xfrm>
            <a:off x="661161" y="5145469"/>
            <a:ext cx="3848100" cy="794064"/>
          </a:xfrm>
          <a:prstGeom prst="rect">
            <a:avLst/>
          </a:prstGeom>
          <a:noFill/>
        </p:spPr>
        <p:txBody>
          <a:bodyPr wrap="square" rtlCol="0">
            <a:spAutoFit/>
          </a:bodyPr>
          <a:lstStyle/>
          <a:p>
            <a:pPr algn="ctr"/>
            <a:r>
              <a:rPr lang="ru-RU" sz="1520" b="1" dirty="0" smtClean="0">
                <a:latin typeface="Gabriola" panose="04040605051002020D02" pitchFamily="82" charset="0"/>
              </a:rPr>
              <a:t>95 </a:t>
            </a:r>
            <a:r>
              <a:rPr lang="ru-RU" sz="1520" b="1" dirty="0">
                <a:latin typeface="Gabriola" panose="04040605051002020D02" pitchFamily="82" charset="0"/>
              </a:rPr>
              <a:t>лет </a:t>
            </a:r>
            <a:r>
              <a:rPr lang="ru-RU" sz="1520" dirty="0">
                <a:latin typeface="Gabriola" panose="04040605051002020D02" pitchFamily="82" charset="0"/>
              </a:rPr>
              <a:t>назад (</a:t>
            </a:r>
            <a:r>
              <a:rPr lang="ru-RU" sz="1520" dirty="0" smtClean="0">
                <a:latin typeface="Gabriola" panose="04040605051002020D02" pitchFamily="82" charset="0"/>
              </a:rPr>
              <a:t>1929-2009) родилась </a:t>
            </a:r>
          </a:p>
          <a:p>
            <a:pPr algn="ctr"/>
            <a:r>
              <a:rPr lang="ru-RU" sz="1520" b="1" dirty="0" err="1" smtClean="0">
                <a:latin typeface="Gabriola" panose="04040605051002020D02" pitchFamily="82" charset="0"/>
              </a:rPr>
              <a:t>Вайветкина</a:t>
            </a:r>
            <a:r>
              <a:rPr lang="ru-RU" sz="1520" b="1" dirty="0" smtClean="0">
                <a:latin typeface="Gabriola" panose="04040605051002020D02" pitchFamily="82" charset="0"/>
              </a:rPr>
              <a:t> Мария Кондратьевна,</a:t>
            </a:r>
            <a:r>
              <a:rPr lang="ru-RU" sz="1520" dirty="0" smtClean="0">
                <a:latin typeface="Gabriola" panose="04040605051002020D02" pitchFamily="82" charset="0"/>
              </a:rPr>
              <a:t> </a:t>
            </a:r>
          </a:p>
          <a:p>
            <a:pPr algn="ctr"/>
            <a:r>
              <a:rPr lang="ru-RU" sz="1520" dirty="0" smtClean="0">
                <a:latin typeface="Gabriola" panose="04040605051002020D02" pitchFamily="82" charset="0"/>
              </a:rPr>
              <a:t>Почетный гражданин Ханты-Мансийского района (2000)</a:t>
            </a:r>
          </a:p>
        </p:txBody>
      </p:sp>
    </p:spTree>
    <p:extLst>
      <p:ext uri="{BB962C8B-B14F-4D97-AF65-F5344CB8AC3E}">
        <p14:creationId xmlns:p14="http://schemas.microsoft.com/office/powerpoint/2010/main" val="1632568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6480386" y="6314051"/>
            <a:ext cx="2133600" cy="365125"/>
          </a:xfrm>
        </p:spPr>
        <p:txBody>
          <a:bodyPr/>
          <a:lstStyle/>
          <a:p>
            <a:fld id="{B19B0651-EE4F-4900-A07F-96A6BFA9D0F0}" type="slidenum">
              <a:rPr lang="ru-RU" smtClean="0"/>
              <a:t>21</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18 мая</a:t>
            </a:r>
            <a:endParaRPr lang="ru-RU" sz="4400" b="1" i="1" dirty="0">
              <a:latin typeface="Gabriola" panose="04040605051002020D02" pitchFamily="82" charset="0"/>
            </a:endParaRPr>
          </a:p>
        </p:txBody>
      </p:sp>
      <p:sp>
        <p:nvSpPr>
          <p:cNvPr id="9" name="Блок-схема: ручной ввод 8"/>
          <p:cNvSpPr/>
          <p:nvPr/>
        </p:nvSpPr>
        <p:spPr>
          <a:xfrm>
            <a:off x="7962436" y="6082957"/>
            <a:ext cx="724364" cy="576655"/>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20</a:t>
            </a:r>
            <a:endParaRPr lang="ru-RU" sz="1600" dirty="0"/>
          </a:p>
        </p:txBody>
      </p:sp>
      <p:sp>
        <p:nvSpPr>
          <p:cNvPr id="11" name="TextBox 10"/>
          <p:cNvSpPr txBox="1"/>
          <p:nvPr/>
        </p:nvSpPr>
        <p:spPr>
          <a:xfrm>
            <a:off x="4627019" y="1193403"/>
            <a:ext cx="3972241" cy="4247317"/>
          </a:xfrm>
          <a:prstGeom prst="rect">
            <a:avLst/>
          </a:prstGeom>
          <a:noFill/>
        </p:spPr>
        <p:txBody>
          <a:bodyPr wrap="square" rtlCol="0">
            <a:spAutoFit/>
          </a:bodyPr>
          <a:lstStyle/>
          <a:p>
            <a:pPr algn="just"/>
            <a:r>
              <a:rPr lang="ru-RU" sz="1500" b="1" dirty="0" smtClean="0">
                <a:latin typeface="Gabriola" panose="04040605051002020D02" pitchFamily="82" charset="0"/>
              </a:rPr>
              <a:t>           </a:t>
            </a:r>
            <a:r>
              <a:rPr lang="ru-RU" sz="1500" b="1" dirty="0" err="1" smtClean="0">
                <a:latin typeface="Gabriola" panose="04040605051002020D02" pitchFamily="82" charset="0"/>
              </a:rPr>
              <a:t>Бондач</a:t>
            </a:r>
            <a:r>
              <a:rPr lang="ru-RU" sz="1500" b="1" dirty="0" smtClean="0">
                <a:latin typeface="Gabriola" panose="04040605051002020D02" pitchFamily="82" charset="0"/>
              </a:rPr>
              <a:t> </a:t>
            </a:r>
            <a:r>
              <a:rPr lang="ru-RU" sz="1500" b="1" dirty="0">
                <a:latin typeface="Gabriola" panose="04040605051002020D02" pitchFamily="82" charset="0"/>
              </a:rPr>
              <a:t>Евгений </a:t>
            </a:r>
            <a:r>
              <a:rPr lang="ru-RU" sz="1500" b="1" dirty="0" smtClean="0">
                <a:latin typeface="Gabriola" panose="04040605051002020D02" pitchFamily="82" charset="0"/>
              </a:rPr>
              <a:t>Андреевич </a:t>
            </a:r>
            <a:r>
              <a:rPr lang="ru-RU" sz="1500" dirty="0" smtClean="0">
                <a:latin typeface="Gabriola" panose="04040605051002020D02" pitchFamily="82" charset="0"/>
              </a:rPr>
              <a:t>родился </a:t>
            </a:r>
            <a:r>
              <a:rPr lang="ru-RU" sz="1500" dirty="0">
                <a:latin typeface="Gabriola" panose="04040605051002020D02" pitchFamily="82" charset="0"/>
              </a:rPr>
              <a:t>в селе </a:t>
            </a:r>
            <a:r>
              <a:rPr lang="ru-RU" sz="1500" dirty="0" err="1">
                <a:latin typeface="Gabriola" panose="04040605051002020D02" pitchFamily="82" charset="0"/>
              </a:rPr>
              <a:t>Буяни</a:t>
            </a:r>
            <a:r>
              <a:rPr lang="ru-RU" sz="1500" dirty="0">
                <a:latin typeface="Gabriola" panose="04040605051002020D02" pitchFamily="82" charset="0"/>
              </a:rPr>
              <a:t> </a:t>
            </a:r>
            <a:r>
              <a:rPr lang="ru-RU" sz="1500" dirty="0" err="1">
                <a:latin typeface="Gabriola" panose="04040605051002020D02" pitchFamily="82" charset="0"/>
              </a:rPr>
              <a:t>Торченского</a:t>
            </a:r>
            <a:r>
              <a:rPr lang="ru-RU" sz="1500" dirty="0">
                <a:latin typeface="Gabriola" panose="04040605051002020D02" pitchFamily="82" charset="0"/>
              </a:rPr>
              <a:t> района Волынской области. Окончил 4 класса школы. В </a:t>
            </a:r>
            <a:r>
              <a:rPr lang="ru-RU" sz="1500" dirty="0" smtClean="0">
                <a:latin typeface="Gabriola" panose="04040605051002020D02" pitchFamily="82" charset="0"/>
              </a:rPr>
              <a:t>1941г. </a:t>
            </a:r>
            <a:r>
              <a:rPr lang="ru-RU" sz="1500" dirty="0">
                <a:latin typeface="Gabriola" panose="04040605051002020D02" pitchFamily="82" charset="0"/>
              </a:rPr>
              <a:t>за месяц до Великой Отечественной войны, семью выслали  </a:t>
            </a:r>
            <a:r>
              <a:rPr lang="ru-RU" sz="1500" dirty="0" smtClean="0">
                <a:latin typeface="Gabriola" panose="04040605051002020D02" pitchFamily="82" charset="0"/>
              </a:rPr>
              <a:t>в </a:t>
            </a:r>
            <a:r>
              <a:rPr lang="ru-RU" sz="1500" dirty="0">
                <a:latin typeface="Gabriola" panose="04040605051002020D02" pitchFamily="82" charset="0"/>
              </a:rPr>
              <a:t>Западную Сибирь. В </a:t>
            </a:r>
            <a:r>
              <a:rPr lang="ru-RU" sz="1500" dirty="0" smtClean="0">
                <a:latin typeface="Gabriola" panose="04040605051002020D02" pitchFamily="82" charset="0"/>
              </a:rPr>
              <a:t>1942г. </a:t>
            </a:r>
            <a:r>
              <a:rPr lang="ru-RU" sz="1500" dirty="0">
                <a:latin typeface="Gabriola" panose="04040605051002020D02" pitchFamily="82" charset="0"/>
              </a:rPr>
              <a:t>перевели в деревню Чага Ханты-Мансийского района. В начале трудовой деятельности занимался охотой. С 1950 по </a:t>
            </a:r>
            <a:r>
              <a:rPr lang="ru-RU" sz="1500" dirty="0" smtClean="0">
                <a:latin typeface="Gabriola" panose="04040605051002020D02" pitchFamily="82" charset="0"/>
              </a:rPr>
              <a:t>1955г. </a:t>
            </a:r>
            <a:r>
              <a:rPr lang="ru-RU" sz="1500" dirty="0">
                <a:latin typeface="Gabriola" panose="04040605051002020D02" pitchFamily="82" charset="0"/>
              </a:rPr>
              <a:t>работал на лесозаготовках, рыбачил, был бригадиром полеводов </a:t>
            </a:r>
            <a:r>
              <a:rPr lang="ru-RU" sz="1500" dirty="0" smtClean="0">
                <a:latin typeface="Gabriola" panose="04040605051002020D02" pitchFamily="82" charset="0"/>
              </a:rPr>
              <a:t>       и </a:t>
            </a:r>
            <a:r>
              <a:rPr lang="ru-RU" sz="1500" dirty="0">
                <a:latin typeface="Gabriola" panose="04040605051002020D02" pitchFamily="82" charset="0"/>
              </a:rPr>
              <a:t>конного обоза. В </a:t>
            </a:r>
            <a:r>
              <a:rPr lang="ru-RU" sz="1500" dirty="0" smtClean="0">
                <a:latin typeface="Gabriola" panose="04040605051002020D02" pitchFamily="82" charset="0"/>
              </a:rPr>
              <a:t>1955г. </a:t>
            </a:r>
            <a:r>
              <a:rPr lang="ru-RU" sz="1500" dirty="0">
                <a:latin typeface="Gabriola" panose="04040605051002020D02" pitchFamily="82" charset="0"/>
              </a:rPr>
              <a:t>переехал в село </a:t>
            </a:r>
            <a:r>
              <a:rPr lang="ru-RU" sz="1500" dirty="0" err="1">
                <a:latin typeface="Gabriola" panose="04040605051002020D02" pitchFamily="82" charset="0"/>
              </a:rPr>
              <a:t>Базьяны</a:t>
            </a:r>
            <a:r>
              <a:rPr lang="ru-RU" sz="1500" dirty="0">
                <a:latin typeface="Gabriola" panose="04040605051002020D02" pitchFamily="82" charset="0"/>
              </a:rPr>
              <a:t>. </a:t>
            </a:r>
            <a:r>
              <a:rPr lang="ru-RU" sz="1500" dirty="0" smtClean="0">
                <a:latin typeface="Gabriola" panose="04040605051002020D02" pitchFamily="82" charset="0"/>
              </a:rPr>
              <a:t>Работал </a:t>
            </a:r>
            <a:r>
              <a:rPr lang="ru-RU" sz="1500" dirty="0">
                <a:latin typeface="Gabriola" panose="04040605051002020D02" pitchFamily="82" charset="0"/>
              </a:rPr>
              <a:t>бригадиром полеводов. С </a:t>
            </a:r>
            <a:r>
              <a:rPr lang="ru-RU" sz="1500" dirty="0" smtClean="0">
                <a:latin typeface="Gabriola" panose="04040605051002020D02" pitchFamily="82" charset="0"/>
              </a:rPr>
              <a:t>1958 года </a:t>
            </a:r>
            <a:r>
              <a:rPr lang="ru-RU" sz="1500" dirty="0">
                <a:latin typeface="Gabriola" panose="04040605051002020D02" pitchFamily="82" charset="0"/>
              </a:rPr>
              <a:t>– бригадир </a:t>
            </a:r>
            <a:r>
              <a:rPr lang="ru-RU" sz="1500" dirty="0" err="1">
                <a:latin typeface="Gabriola" panose="04040605051002020D02" pitchFamily="82" charset="0"/>
              </a:rPr>
              <a:t>рыбодобычи</a:t>
            </a:r>
            <a:r>
              <a:rPr lang="ru-RU" sz="1500" dirty="0">
                <a:latin typeface="Gabriola" panose="04040605051002020D02" pitchFamily="82" charset="0"/>
              </a:rPr>
              <a:t> в рыболовецком колхозе «Рассвет» Ханты-Мансийского района.</a:t>
            </a:r>
          </a:p>
          <a:p>
            <a:pPr algn="just"/>
            <a:r>
              <a:rPr lang="ru-RU" sz="1500" dirty="0" smtClean="0">
                <a:latin typeface="Gabriola" panose="04040605051002020D02" pitchFamily="82" charset="0"/>
              </a:rPr>
              <a:t>           Награжден </a:t>
            </a:r>
            <a:r>
              <a:rPr lang="ru-RU" sz="1500" dirty="0">
                <a:latin typeface="Gabriola" panose="04040605051002020D02" pitchFamily="82" charset="0"/>
              </a:rPr>
              <a:t>орденом Трудового Красного Знамени (1971), медалью «За доблестный труд в Великой Отечественной войне </a:t>
            </a:r>
            <a:r>
              <a:rPr lang="ru-RU" sz="1500" dirty="0" smtClean="0">
                <a:latin typeface="Gabriola" panose="04040605051002020D02" pitchFamily="82" charset="0"/>
              </a:rPr>
              <a:t>1941-1945 </a:t>
            </a:r>
            <a:r>
              <a:rPr lang="ru-RU" sz="1500" dirty="0">
                <a:latin typeface="Gabriola" panose="04040605051002020D02" pitchFamily="82" charset="0"/>
              </a:rPr>
              <a:t>гг.», «Ветеран труда», нагрудными знаками «Победитель социалистического соревнования», «Ударник IX пятилетки», «Почетный колхозник», почетными грамотами. В 2010 году присвоено звание «Почетный гражданин сельского поселения </a:t>
            </a:r>
            <a:r>
              <a:rPr lang="ru-RU" sz="1500" dirty="0" err="1">
                <a:latin typeface="Gabriola" panose="04040605051002020D02" pitchFamily="82" charset="0"/>
              </a:rPr>
              <a:t>Шапша</a:t>
            </a:r>
            <a:r>
              <a:rPr lang="ru-RU" sz="1500" dirty="0" smtClean="0">
                <a:latin typeface="Gabriola" panose="04040605051002020D02" pitchFamily="82" charset="0"/>
              </a:rPr>
              <a:t>».</a:t>
            </a:r>
            <a:r>
              <a:rPr lang="ru-RU" sz="1500" dirty="0"/>
              <a:t> </a:t>
            </a:r>
            <a:endParaRPr lang="ru-RU" sz="1500" dirty="0">
              <a:latin typeface="Gabriola" panose="04040605051002020D02" pitchFamily="82" charset="0"/>
            </a:endParaRPr>
          </a:p>
        </p:txBody>
      </p:sp>
      <p:sp>
        <p:nvSpPr>
          <p:cNvPr id="12" name="TextBox 11"/>
          <p:cNvSpPr txBox="1"/>
          <p:nvPr/>
        </p:nvSpPr>
        <p:spPr>
          <a:xfrm>
            <a:off x="484376" y="5099128"/>
            <a:ext cx="4159475" cy="830997"/>
          </a:xfrm>
          <a:prstGeom prst="rect">
            <a:avLst/>
          </a:prstGeom>
          <a:noFill/>
        </p:spPr>
        <p:txBody>
          <a:bodyPr wrap="square" rtlCol="0">
            <a:spAutoFit/>
          </a:bodyPr>
          <a:lstStyle/>
          <a:p>
            <a:pPr algn="ctr"/>
            <a:r>
              <a:rPr lang="ru-RU" sz="1600" b="1" dirty="0" smtClean="0">
                <a:solidFill>
                  <a:schemeClr val="tx1">
                    <a:lumMod val="75000"/>
                    <a:lumOff val="25000"/>
                  </a:schemeClr>
                </a:solidFill>
                <a:latin typeface="Gabriola" panose="04040605051002020D02" pitchFamily="82" charset="0"/>
              </a:rPr>
              <a:t>95 </a:t>
            </a:r>
            <a:r>
              <a:rPr lang="ru-RU" sz="1600" b="1" dirty="0">
                <a:solidFill>
                  <a:schemeClr val="tx1">
                    <a:lumMod val="75000"/>
                    <a:lumOff val="25000"/>
                  </a:schemeClr>
                </a:solidFill>
                <a:latin typeface="Gabriola" panose="04040605051002020D02" pitchFamily="82" charset="0"/>
              </a:rPr>
              <a:t>лет </a:t>
            </a:r>
            <a:r>
              <a:rPr lang="ru-RU" sz="1600" dirty="0">
                <a:solidFill>
                  <a:schemeClr val="tx1">
                    <a:lumMod val="75000"/>
                    <a:lumOff val="25000"/>
                  </a:schemeClr>
                </a:solidFill>
                <a:latin typeface="Gabriola" panose="04040605051002020D02" pitchFamily="82" charset="0"/>
              </a:rPr>
              <a:t>назад (</a:t>
            </a:r>
            <a:r>
              <a:rPr lang="ru-RU" sz="1600" dirty="0" smtClean="0">
                <a:solidFill>
                  <a:schemeClr val="tx1">
                    <a:lumMod val="75000"/>
                    <a:lumOff val="25000"/>
                  </a:schemeClr>
                </a:solidFill>
                <a:latin typeface="Gabriola" panose="04040605051002020D02" pitchFamily="82" charset="0"/>
              </a:rPr>
              <a:t>1929-2014) </a:t>
            </a:r>
            <a:r>
              <a:rPr lang="ru-RU" sz="1600" dirty="0">
                <a:solidFill>
                  <a:schemeClr val="tx1">
                    <a:lumMod val="75000"/>
                    <a:lumOff val="25000"/>
                  </a:schemeClr>
                </a:solidFill>
                <a:latin typeface="Gabriola" panose="04040605051002020D02" pitchFamily="82" charset="0"/>
              </a:rPr>
              <a:t>родился </a:t>
            </a:r>
            <a:endParaRPr lang="ru-RU" sz="1600" dirty="0" smtClean="0">
              <a:solidFill>
                <a:schemeClr val="tx1">
                  <a:lumMod val="75000"/>
                  <a:lumOff val="25000"/>
                </a:schemeClr>
              </a:solidFill>
              <a:latin typeface="Gabriola" panose="04040605051002020D02" pitchFamily="82" charset="0"/>
            </a:endParaRPr>
          </a:p>
          <a:p>
            <a:pPr algn="ctr"/>
            <a:r>
              <a:rPr lang="ru-RU" sz="1600" b="1" dirty="0" err="1" smtClean="0">
                <a:solidFill>
                  <a:schemeClr val="tx1">
                    <a:lumMod val="75000"/>
                    <a:lumOff val="25000"/>
                  </a:schemeClr>
                </a:solidFill>
                <a:latin typeface="Gabriola" panose="04040605051002020D02" pitchFamily="82" charset="0"/>
              </a:rPr>
              <a:t>Бондач</a:t>
            </a:r>
            <a:r>
              <a:rPr lang="ru-RU" sz="1600" b="1" dirty="0" smtClean="0">
                <a:solidFill>
                  <a:schemeClr val="tx1">
                    <a:lumMod val="75000"/>
                    <a:lumOff val="25000"/>
                  </a:schemeClr>
                </a:solidFill>
                <a:latin typeface="Gabriola" panose="04040605051002020D02" pitchFamily="82" charset="0"/>
              </a:rPr>
              <a:t> Евгений Андреевич</a:t>
            </a:r>
            <a:r>
              <a:rPr lang="ru-RU" sz="1600" dirty="0" smtClean="0">
                <a:solidFill>
                  <a:schemeClr val="tx1">
                    <a:lumMod val="75000"/>
                    <a:lumOff val="25000"/>
                  </a:schemeClr>
                </a:solidFill>
                <a:latin typeface="Gabriola" panose="04040605051002020D02" pitchFamily="82" charset="0"/>
              </a:rPr>
              <a:t>, </a:t>
            </a:r>
          </a:p>
          <a:p>
            <a:pPr algn="ctr"/>
            <a:r>
              <a:rPr lang="ru-RU" sz="1600" dirty="0" smtClean="0">
                <a:solidFill>
                  <a:schemeClr val="tx1">
                    <a:lumMod val="75000"/>
                    <a:lumOff val="25000"/>
                  </a:schemeClr>
                </a:solidFill>
                <a:latin typeface="Gabriola" panose="04040605051002020D02" pitchFamily="82" charset="0"/>
              </a:rPr>
              <a:t>Почетный </a:t>
            </a:r>
            <a:r>
              <a:rPr lang="ru-RU" sz="1600" dirty="0">
                <a:solidFill>
                  <a:schemeClr val="tx1">
                    <a:lumMod val="75000"/>
                    <a:lumOff val="25000"/>
                  </a:schemeClr>
                </a:solidFill>
                <a:latin typeface="Gabriola" panose="04040605051002020D02" pitchFamily="82" charset="0"/>
              </a:rPr>
              <a:t>гражданин Ханты-Мансийского района </a:t>
            </a:r>
            <a:r>
              <a:rPr lang="ru-RU" sz="1600" dirty="0" smtClean="0">
                <a:solidFill>
                  <a:schemeClr val="tx1">
                    <a:lumMod val="75000"/>
                    <a:lumOff val="25000"/>
                  </a:schemeClr>
                </a:solidFill>
                <a:latin typeface="Gabriola" panose="04040605051002020D02" pitchFamily="82" charset="0"/>
              </a:rPr>
              <a:t>(1998).</a:t>
            </a:r>
            <a:endParaRPr lang="ru-RU" sz="1600" dirty="0">
              <a:solidFill>
                <a:schemeClr val="tx1">
                  <a:lumMod val="75000"/>
                  <a:lumOff val="25000"/>
                </a:schemeClr>
              </a:solidFill>
              <a:latin typeface="Gabriola" panose="04040605051002020D02" pitchFamily="82" charset="0"/>
            </a:endParaRPr>
          </a:p>
        </p:txBody>
      </p:sp>
      <p:pic>
        <p:nvPicPr>
          <p:cNvPr id="13" name="Рисунок 12" descr="C:\Users\Arhiv\Desktop\для календаря 2019\фото для календ 14\бондач.bmp"/>
          <p:cNvPicPr/>
          <p:nvPr/>
        </p:nvPicPr>
        <p:blipFill>
          <a:blip r:embed="rId3">
            <a:extLst>
              <a:ext uri="{28A0092B-C50C-407E-A947-70E740481C1C}">
                <a14:useLocalDpi xmlns:a14="http://schemas.microsoft.com/office/drawing/2010/main" val="0"/>
              </a:ext>
            </a:extLst>
          </a:blip>
          <a:srcRect/>
          <a:stretch>
            <a:fillRect/>
          </a:stretch>
        </p:blipFill>
        <p:spPr bwMode="auto">
          <a:xfrm>
            <a:off x="1248060" y="1386714"/>
            <a:ext cx="2798445" cy="3696335"/>
          </a:xfrm>
          <a:prstGeom prst="rect">
            <a:avLst/>
          </a:prstGeom>
          <a:noFill/>
          <a:ln>
            <a:noFill/>
          </a:ln>
          <a:effectLst>
            <a:softEdge rad="63500"/>
          </a:effectLst>
        </p:spPr>
      </p:pic>
      <p:sp>
        <p:nvSpPr>
          <p:cNvPr id="14" name="TextBox 13"/>
          <p:cNvSpPr txBox="1"/>
          <p:nvPr/>
        </p:nvSpPr>
        <p:spPr>
          <a:xfrm>
            <a:off x="4615756" y="5595776"/>
            <a:ext cx="4036714" cy="1169551"/>
          </a:xfrm>
          <a:prstGeom prst="rect">
            <a:avLst/>
          </a:prstGeom>
          <a:noFill/>
        </p:spPr>
        <p:txBody>
          <a:bodyPr wrap="square" rtlCol="0">
            <a:spAutoFit/>
          </a:bodyPr>
          <a:lstStyle/>
          <a:p>
            <a:pPr algn="just"/>
            <a:r>
              <a:rPr lang="ru-RU" sz="1000" dirty="0">
                <a:latin typeface="Gabriola" panose="04040605051002020D02" pitchFamily="82" charset="0"/>
              </a:rPr>
              <a:t>Копылов, И. Подарки празднику / И. Копылов // Ленин. правда. – 1965. – 9 июля.</a:t>
            </a:r>
          </a:p>
          <a:p>
            <a:pPr algn="just"/>
            <a:r>
              <a:rPr lang="ru-RU" sz="1000" dirty="0">
                <a:latin typeface="Gabriola" panose="04040605051002020D02" pitchFamily="82" charset="0"/>
              </a:rPr>
              <a:t>Назаров, Г. Пример достоин подражания / Г. Назаров // Ленин. правда. – 1965. – 23нояб.</a:t>
            </a:r>
          </a:p>
          <a:p>
            <a:pPr algn="just"/>
            <a:r>
              <a:rPr lang="ru-RU" sz="1000" dirty="0">
                <a:latin typeface="Gabriola" panose="04040605051002020D02" pitchFamily="82" charset="0"/>
              </a:rPr>
              <a:t>Башмаков, П. Есть годовой / П. Башмаков // Ленин. правда. – 1969. – 12 сент.</a:t>
            </a:r>
          </a:p>
          <a:p>
            <a:pPr algn="just"/>
            <a:r>
              <a:rPr lang="ru-RU" sz="1000" dirty="0" err="1">
                <a:latin typeface="Gabriola" panose="04040605051002020D02" pitchFamily="82" charset="0"/>
              </a:rPr>
              <a:t>Загваздин</a:t>
            </a:r>
            <a:r>
              <a:rPr lang="ru-RU" sz="1000" dirty="0">
                <a:latin typeface="Gabriola" panose="04040605051002020D02" pitchFamily="82" charset="0"/>
              </a:rPr>
              <a:t>, В. На </a:t>
            </a:r>
            <a:r>
              <a:rPr lang="ru-RU" sz="1000" dirty="0" err="1">
                <a:latin typeface="Gabriola" panose="04040605051002020D02" pitchFamily="82" charset="0"/>
              </a:rPr>
              <a:t>Чагинском</a:t>
            </a:r>
            <a:r>
              <a:rPr lang="ru-RU" sz="1000" dirty="0">
                <a:latin typeface="Gabriola" panose="04040605051002020D02" pitchFamily="82" charset="0"/>
              </a:rPr>
              <a:t> сору / В. </a:t>
            </a:r>
            <a:r>
              <a:rPr lang="ru-RU" sz="1000" dirty="0" err="1">
                <a:latin typeface="Gabriola" panose="04040605051002020D02" pitchFamily="82" charset="0"/>
              </a:rPr>
              <a:t>Загваздин</a:t>
            </a:r>
            <a:r>
              <a:rPr lang="ru-RU" sz="1000" dirty="0">
                <a:latin typeface="Gabriola" panose="04040605051002020D02" pitchFamily="82" charset="0"/>
              </a:rPr>
              <a:t> // Ленин. правда. – 1973. – 7 июля.</a:t>
            </a:r>
          </a:p>
          <a:p>
            <a:pPr algn="just"/>
            <a:r>
              <a:rPr lang="ru-RU" sz="1000" dirty="0" err="1">
                <a:latin typeface="Gabriola" panose="04040605051002020D02" pitchFamily="82" charset="0"/>
              </a:rPr>
              <a:t>Онин</a:t>
            </a:r>
            <a:r>
              <a:rPr lang="ru-RU" sz="1000" dirty="0">
                <a:latin typeface="Gabriola" panose="04040605051002020D02" pitchFamily="82" charset="0"/>
              </a:rPr>
              <a:t>, Д. Полны решимости / Д. </a:t>
            </a:r>
            <a:r>
              <a:rPr lang="ru-RU" sz="1000" dirty="0" err="1">
                <a:latin typeface="Gabriola" panose="04040605051002020D02" pitchFamily="82" charset="0"/>
              </a:rPr>
              <a:t>Онин</a:t>
            </a:r>
            <a:r>
              <a:rPr lang="ru-RU" sz="1000" dirty="0">
                <a:latin typeface="Gabriola" panose="04040605051002020D02" pitchFamily="82" charset="0"/>
              </a:rPr>
              <a:t> // Ленин. правда. – 1974. – 6 авг.</a:t>
            </a:r>
          </a:p>
          <a:p>
            <a:pPr algn="just"/>
            <a:r>
              <a:rPr lang="ru-RU" sz="1000" dirty="0">
                <a:latin typeface="Gabriola" panose="04040605051002020D02" pitchFamily="82" charset="0"/>
              </a:rPr>
              <a:t>Тришина, О. </a:t>
            </a:r>
            <a:r>
              <a:rPr lang="ru-RU" sz="1000" dirty="0" err="1">
                <a:latin typeface="Gabriola" panose="04040605051002020D02" pitchFamily="82" charset="0"/>
              </a:rPr>
              <a:t>Базьяновцы</a:t>
            </a:r>
            <a:r>
              <a:rPr lang="ru-RU" sz="1000" dirty="0">
                <a:latin typeface="Gabriola" panose="04040605051002020D02" pitchFamily="82" charset="0"/>
              </a:rPr>
              <a:t> верят в счастливое будущее / О. Тришина // Наш р-н. – 2002. – 30 апр</a:t>
            </a:r>
            <a:r>
              <a:rPr lang="ru-RU" sz="1000" dirty="0" smtClean="0">
                <a:latin typeface="Gabriola" panose="04040605051002020D02" pitchFamily="82" charset="0"/>
              </a:rPr>
              <a:t>.</a:t>
            </a:r>
            <a:endParaRPr lang="ru-RU" sz="1000" dirty="0">
              <a:latin typeface="Gabriola" panose="04040605051002020D02" pitchFamily="82" charset="0"/>
            </a:endParaRPr>
          </a:p>
        </p:txBody>
      </p:sp>
      <p:sp>
        <p:nvSpPr>
          <p:cNvPr id="15" name="TextBox 14"/>
          <p:cNvSpPr txBox="1"/>
          <p:nvPr/>
        </p:nvSpPr>
        <p:spPr>
          <a:xfrm>
            <a:off x="747623" y="6057781"/>
            <a:ext cx="3816393" cy="800219"/>
          </a:xfrm>
          <a:prstGeom prst="rect">
            <a:avLst/>
          </a:prstGeom>
          <a:noFill/>
        </p:spPr>
        <p:txBody>
          <a:bodyPr wrap="square" rtlCol="0">
            <a:spAutoFit/>
          </a:bodyPr>
          <a:lstStyle/>
          <a:p>
            <a:pPr algn="just"/>
            <a:r>
              <a:rPr lang="ru-RU" sz="1000" dirty="0" err="1" smtClean="0">
                <a:latin typeface="Gabriola" panose="04040605051002020D02" pitchFamily="82" charset="0"/>
              </a:rPr>
              <a:t>Онина</a:t>
            </a:r>
            <a:r>
              <a:rPr lang="ru-RU" sz="1000" dirty="0">
                <a:latin typeface="Gabriola" panose="04040605051002020D02" pitchFamily="82" charset="0"/>
              </a:rPr>
              <a:t>, Л. Звезда рыбака / Л. </a:t>
            </a:r>
            <a:r>
              <a:rPr lang="ru-RU" sz="1000" dirty="0" err="1">
                <a:latin typeface="Gabriola" panose="04040605051002020D02" pitchFamily="82" charset="0"/>
              </a:rPr>
              <a:t>Онина</a:t>
            </a:r>
            <a:r>
              <a:rPr lang="ru-RU" sz="1000" dirty="0">
                <a:latin typeface="Gabriola" panose="04040605051002020D02" pitchFamily="82" charset="0"/>
              </a:rPr>
              <a:t> // Приближали как могли... : участники трудового фронта Ханты-</a:t>
            </a:r>
            <a:r>
              <a:rPr lang="ru-RU" sz="1000" dirty="0" err="1">
                <a:latin typeface="Gabriola" panose="04040605051002020D02" pitchFamily="82" charset="0"/>
              </a:rPr>
              <a:t>Манс</a:t>
            </a:r>
            <a:r>
              <a:rPr lang="ru-RU" sz="1000" dirty="0">
                <a:latin typeface="Gabriola" panose="04040605051002020D02" pitchFamily="82" charset="0"/>
              </a:rPr>
              <a:t>. р-на в годы Велик. Отечеств. войны. – Шадринск, 2006. – С. 78.</a:t>
            </a:r>
          </a:p>
          <a:p>
            <a:pPr algn="just"/>
            <a:r>
              <a:rPr lang="ru-RU" sz="1000" dirty="0">
                <a:latin typeface="Gabriola" panose="04040605051002020D02" pitchFamily="82" charset="0"/>
              </a:rPr>
              <a:t>Рябов, А. У рыбака – своя звезда / А. Рябов // Новости Югры. – 2006. – 22–28 июня.</a:t>
            </a:r>
          </a:p>
          <a:p>
            <a:pPr algn="just"/>
            <a:endParaRPr lang="ru-RU" sz="160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2415215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22</a:t>
            </a:fld>
            <a:endParaRPr lang="ru-RU"/>
          </a:p>
        </p:txBody>
      </p:sp>
      <p:sp>
        <p:nvSpPr>
          <p:cNvPr id="4" name="Блок-схема: ручной ввод 3"/>
          <p:cNvSpPr/>
          <p:nvPr/>
        </p:nvSpPr>
        <p:spPr>
          <a:xfrm>
            <a:off x="467543" y="188640"/>
            <a:ext cx="8280921"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27 мая</a:t>
            </a:r>
            <a:endParaRPr lang="ru-RU" sz="4400" b="1" i="1" dirty="0">
              <a:latin typeface="Gabriola" panose="04040605051002020D02" pitchFamily="82" charset="0"/>
            </a:endParaRPr>
          </a:p>
        </p:txBody>
      </p:sp>
      <p:sp>
        <p:nvSpPr>
          <p:cNvPr id="9" name="Блок-схема: ручной ввод 8"/>
          <p:cNvSpPr/>
          <p:nvPr/>
        </p:nvSpPr>
        <p:spPr>
          <a:xfrm>
            <a:off x="7962436" y="6114383"/>
            <a:ext cx="724364" cy="545229"/>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21</a:t>
            </a:r>
            <a:endParaRPr lang="ru-RU" sz="1600" dirty="0"/>
          </a:p>
        </p:txBody>
      </p:sp>
      <p:sp>
        <p:nvSpPr>
          <p:cNvPr id="11" name="TextBox 10"/>
          <p:cNvSpPr txBox="1"/>
          <p:nvPr/>
        </p:nvSpPr>
        <p:spPr>
          <a:xfrm>
            <a:off x="4567850" y="1309047"/>
            <a:ext cx="3970699" cy="5401479"/>
          </a:xfrm>
          <a:prstGeom prst="rect">
            <a:avLst/>
          </a:prstGeom>
          <a:noFill/>
        </p:spPr>
        <p:txBody>
          <a:bodyPr wrap="square" rtlCol="0">
            <a:spAutoFit/>
          </a:bodyPr>
          <a:lstStyle/>
          <a:p>
            <a:pPr algn="just"/>
            <a:endParaRPr lang="ru-RU" sz="1400" dirty="0" smtClean="0">
              <a:solidFill>
                <a:schemeClr val="tx1">
                  <a:lumMod val="75000"/>
                  <a:lumOff val="25000"/>
                </a:schemeClr>
              </a:solidFill>
              <a:latin typeface="Gabriola" panose="04040605051002020D02" pitchFamily="82" charset="0"/>
            </a:endParaRPr>
          </a:p>
          <a:p>
            <a:pPr algn="just"/>
            <a:r>
              <a:rPr lang="ru-RU" sz="1600" b="1" dirty="0" smtClean="0">
                <a:latin typeface="Gabriola" panose="04040605051002020D02" pitchFamily="82" charset="0"/>
              </a:rPr>
              <a:t>85 </a:t>
            </a:r>
            <a:r>
              <a:rPr lang="ru-RU" sz="1600" b="1" dirty="0">
                <a:latin typeface="Gabriola" panose="04040605051002020D02" pitchFamily="82" charset="0"/>
              </a:rPr>
              <a:t>лет </a:t>
            </a:r>
            <a:r>
              <a:rPr lang="ru-RU" sz="1600" dirty="0">
                <a:latin typeface="Gabriola" panose="04040605051002020D02" pitchFamily="82" charset="0"/>
              </a:rPr>
              <a:t>назад (1939) на заседании Президиума </a:t>
            </a:r>
            <a:r>
              <a:rPr lang="ru-RU" sz="1600" dirty="0" err="1">
                <a:latin typeface="Gabriola" panose="04040605051002020D02" pitchFamily="82" charset="0"/>
              </a:rPr>
              <a:t>Самаровского</a:t>
            </a:r>
            <a:r>
              <a:rPr lang="ru-RU" sz="1600" dirty="0">
                <a:latin typeface="Gabriola" panose="04040605051002020D02" pitchFamily="82" charset="0"/>
              </a:rPr>
              <a:t> районного исполнительного комитета Советов РК и КД Остяко-Вогульского национального округа Омской области принято решение </a:t>
            </a:r>
            <a:r>
              <a:rPr lang="ru-RU" sz="1600" dirty="0" smtClean="0">
                <a:latin typeface="Gabriola" panose="04040605051002020D02" pitchFamily="82" charset="0"/>
              </a:rPr>
              <a:t>                        об </a:t>
            </a:r>
            <a:r>
              <a:rPr lang="ru-RU" sz="1600" dirty="0">
                <a:latin typeface="Gabriola" panose="04040605051002020D02" pitchFamily="82" charset="0"/>
              </a:rPr>
              <a:t>организации районного архива. Зав </a:t>
            </a:r>
            <a:r>
              <a:rPr lang="ru-RU" sz="1600" dirty="0" err="1">
                <a:latin typeface="Gabriola" panose="04040605051002020D02" pitchFamily="82" charset="0"/>
              </a:rPr>
              <a:t>райархивом</a:t>
            </a:r>
            <a:r>
              <a:rPr lang="ru-RU" sz="1600" dirty="0">
                <a:latin typeface="Gabriola" panose="04040605051002020D02" pitchFamily="82" charset="0"/>
              </a:rPr>
              <a:t> утвержден тов. Фирсов </a:t>
            </a:r>
            <a:r>
              <a:rPr lang="ru-RU" sz="1600" dirty="0" smtClean="0">
                <a:latin typeface="Gabriola" panose="04040605051002020D02" pitchFamily="82" charset="0"/>
              </a:rPr>
              <a:t>Иван Степанович. </a:t>
            </a:r>
            <a:endParaRPr lang="ru-RU" sz="1600" dirty="0">
              <a:latin typeface="Gabriola" panose="04040605051002020D02" pitchFamily="82" charset="0"/>
            </a:endParaRPr>
          </a:p>
          <a:p>
            <a:r>
              <a:rPr lang="ru-RU" sz="1600" dirty="0">
                <a:latin typeface="Gabriola" panose="04040605051002020D02" pitchFamily="82" charset="0"/>
              </a:rPr>
              <a:t> </a:t>
            </a:r>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r>
              <a:rPr lang="ru-RU" sz="1100" dirty="0">
                <a:latin typeface="Gabriola" panose="04040605051002020D02" pitchFamily="82" charset="0"/>
              </a:rPr>
              <a:t>КУ ГАХМАО. Ф.16.Оп.1. Д. 129. Лл.11, 11 оборот. </a:t>
            </a:r>
            <a:endParaRPr lang="ru-RU" sz="1050" b="1" dirty="0">
              <a:solidFill>
                <a:schemeClr val="tx1">
                  <a:lumMod val="75000"/>
                  <a:lumOff val="25000"/>
                </a:schemeClr>
              </a:solidFill>
              <a:latin typeface="Gabriola" panose="04040605051002020D02" pitchFamily="82" charset="0"/>
            </a:endParaRPr>
          </a:p>
        </p:txBody>
      </p:sp>
      <p:pic>
        <p:nvPicPr>
          <p:cNvPr id="12" name="Рисунок 11" descr="C:\Users\Arhiv\Desktop\для календаря 2019\фото для календ 14\Ф.16. Оп.1. Д.129. Л.11. Об организации Самаровского райархива. 1939 год..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3544" y="1484784"/>
            <a:ext cx="2792392" cy="3168352"/>
          </a:xfrm>
          <a:prstGeom prst="rect">
            <a:avLst/>
          </a:prstGeom>
          <a:noFill/>
          <a:ln>
            <a:noFill/>
          </a:ln>
          <a:effectLst>
            <a:softEdge rad="63500"/>
          </a:effectLst>
        </p:spPr>
      </p:pic>
      <p:pic>
        <p:nvPicPr>
          <p:cNvPr id="13" name="Рисунок 12" descr="C:\Users\Arhiv\Desktop\для календаря 2019\фото для календ 14\Ф.16. Оп.1. Д.129. Л.11об. Об организации Самаровского райархива. 1939 год..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3545" y="4703864"/>
            <a:ext cx="2880320" cy="1652486"/>
          </a:xfrm>
          <a:prstGeom prst="rect">
            <a:avLst/>
          </a:prstGeom>
          <a:noFill/>
          <a:ln>
            <a:noFill/>
          </a:ln>
          <a:effectLst>
            <a:softEdge rad="63500"/>
          </a:effectLst>
        </p:spPr>
      </p:pic>
    </p:spTree>
    <p:extLst>
      <p:ext uri="{BB962C8B-B14F-4D97-AF65-F5344CB8AC3E}">
        <p14:creationId xmlns:p14="http://schemas.microsoft.com/office/powerpoint/2010/main" val="2184851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23</a:t>
            </a:fld>
            <a:endParaRPr lang="ru-RU"/>
          </a:p>
        </p:txBody>
      </p:sp>
      <p:sp>
        <p:nvSpPr>
          <p:cNvPr id="4" name="Блок-схема: ручной ввод 3"/>
          <p:cNvSpPr/>
          <p:nvPr/>
        </p:nvSpPr>
        <p:spPr>
          <a:xfrm>
            <a:off x="467543" y="188640"/>
            <a:ext cx="8280921"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30 июля</a:t>
            </a:r>
            <a:endParaRPr lang="ru-RU" sz="4400" b="1" i="1" dirty="0">
              <a:latin typeface="Gabriola" panose="04040605051002020D02" pitchFamily="82" charset="0"/>
            </a:endParaRPr>
          </a:p>
        </p:txBody>
      </p:sp>
      <p:sp>
        <p:nvSpPr>
          <p:cNvPr id="9" name="Блок-схема: ручной ввод 8"/>
          <p:cNvSpPr/>
          <p:nvPr/>
        </p:nvSpPr>
        <p:spPr>
          <a:xfrm>
            <a:off x="7962436" y="6114383"/>
            <a:ext cx="724364" cy="545229"/>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22</a:t>
            </a:r>
            <a:endParaRPr lang="ru-RU" sz="1600" dirty="0"/>
          </a:p>
        </p:txBody>
      </p:sp>
      <p:sp>
        <p:nvSpPr>
          <p:cNvPr id="11" name="TextBox 10"/>
          <p:cNvSpPr txBox="1"/>
          <p:nvPr/>
        </p:nvSpPr>
        <p:spPr>
          <a:xfrm>
            <a:off x="4562673" y="1065199"/>
            <a:ext cx="3970699" cy="5693866"/>
          </a:xfrm>
          <a:prstGeom prst="rect">
            <a:avLst/>
          </a:prstGeom>
          <a:noFill/>
        </p:spPr>
        <p:txBody>
          <a:bodyPr wrap="square" rtlCol="0">
            <a:spAutoFit/>
          </a:bodyPr>
          <a:lstStyle/>
          <a:p>
            <a:pPr algn="just"/>
            <a:r>
              <a:rPr lang="ru-RU" sz="1400" dirty="0" smtClean="0">
                <a:latin typeface="Gabriola" panose="04040605051002020D02" pitchFamily="82" charset="0"/>
              </a:rPr>
              <a:t>кооперативном </a:t>
            </a:r>
            <a:r>
              <a:rPr lang="ru-RU" sz="1400" dirty="0">
                <a:latin typeface="Gabriola" panose="04040605051002020D02" pitchFamily="82" charset="0"/>
              </a:rPr>
              <a:t>обществе с. </a:t>
            </a:r>
            <a:r>
              <a:rPr lang="ru-RU" sz="1400" dirty="0" err="1">
                <a:latin typeface="Gabriola" panose="04040605051002020D02" pitchFamily="82" charset="0"/>
              </a:rPr>
              <a:t>Цингалы</a:t>
            </a:r>
            <a:r>
              <a:rPr lang="ru-RU" sz="1400" dirty="0">
                <a:latin typeface="Gabriola" panose="04040605051002020D02" pitchFamily="82" charset="0"/>
              </a:rPr>
              <a:t> продавцом, а затем завскладом.</a:t>
            </a:r>
          </a:p>
          <a:p>
            <a:pPr algn="just"/>
            <a:r>
              <a:rPr lang="ru-RU" sz="1400" dirty="0" smtClean="0">
                <a:latin typeface="Gabriola" panose="04040605051002020D02" pitchFamily="82" charset="0"/>
              </a:rPr>
              <a:t> С </a:t>
            </a:r>
            <a:r>
              <a:rPr lang="ru-RU" sz="1400" dirty="0">
                <a:latin typeface="Gabriola" panose="04040605051002020D02" pitchFamily="82" charset="0"/>
              </a:rPr>
              <a:t>1996 года Вера Васильевна начала работать в сельской администрации, сначала специалистом по социальной работе, а в 2009 году – делопроизводителем и заместителем главы сельского поселения. В настоящее время работает продавцом.</a:t>
            </a:r>
          </a:p>
          <a:p>
            <a:pPr algn="just"/>
            <a:r>
              <a:rPr lang="ru-RU" sz="1400" dirty="0">
                <a:latin typeface="Gabriola" panose="04040605051002020D02" pitchFamily="82" charset="0"/>
              </a:rPr>
              <a:t>Общий трудовой стаж составляет более 32 лет.</a:t>
            </a:r>
          </a:p>
          <a:p>
            <a:pPr algn="just"/>
            <a:r>
              <a:rPr lang="ru-RU" sz="1400" dirty="0" smtClean="0">
                <a:latin typeface="Gabriola" panose="04040605051002020D02" pitchFamily="82" charset="0"/>
              </a:rPr>
              <a:t>          Неравнодушное </a:t>
            </a:r>
            <a:r>
              <a:rPr lang="ru-RU" sz="1400" dirty="0">
                <a:latin typeface="Gabriola" panose="04040605051002020D02" pitchFamily="82" charset="0"/>
              </a:rPr>
              <a:t>отношение к судьбе села, готовность помочь односельчанам в трудной жизненной ситуации – главные черты характера Веры Васильевны. За время работы социальным работником, сотрудником администрации поселения заслужила авторитет и уважение земляков, коллег по работе, добросовестный труд и активная жизненная позиция Веры Васильевны не раз были отмечены благодарственными письмами главы района и сельского поселения, почетными грамотами.</a:t>
            </a:r>
          </a:p>
          <a:p>
            <a:pPr algn="just"/>
            <a:r>
              <a:rPr lang="ru-RU" sz="1400" dirty="0" smtClean="0">
                <a:latin typeface="Gabriola" panose="04040605051002020D02" pitchFamily="82" charset="0"/>
              </a:rPr>
              <a:t>           На </a:t>
            </a:r>
            <a:r>
              <a:rPr lang="ru-RU" sz="1400" dirty="0">
                <a:latin typeface="Gabriola" panose="04040605051002020D02" pitchFamily="82" charset="0"/>
              </a:rPr>
              <a:t>протяжении всей жизни и по настоящее время Вера Васильевна принимает активное участие в жизни села, проявляя инициативу и высокие организаторские способности при решении любой задачи, направленной на развитие села и благо односельчан.</a:t>
            </a:r>
          </a:p>
          <a:p>
            <a:pPr algn="just"/>
            <a:r>
              <a:rPr lang="ru-RU" sz="1400" dirty="0" smtClean="0">
                <a:latin typeface="Gabriola" panose="04040605051002020D02" pitchFamily="82" charset="0"/>
              </a:rPr>
              <a:t>           За </a:t>
            </a:r>
            <a:r>
              <a:rPr lang="ru-RU" sz="1400" dirty="0">
                <a:latin typeface="Gabriola" panose="04040605051002020D02" pitchFamily="82" charset="0"/>
              </a:rPr>
              <a:t>широкое признание у жителей Ханты-Мансийского района заслуг в области общественной деятельности </a:t>
            </a:r>
            <a:r>
              <a:rPr lang="ru-RU" sz="1400" dirty="0" err="1">
                <a:latin typeface="Gabriola" panose="04040605051002020D02" pitchFamily="82" charset="0"/>
              </a:rPr>
              <a:t>Волгонен</a:t>
            </a:r>
            <a:r>
              <a:rPr lang="ru-RU" sz="1400" dirty="0">
                <a:latin typeface="Gabriola" panose="04040605051002020D02" pitchFamily="82" charset="0"/>
              </a:rPr>
              <a:t> Вере Васильевне решением Думы Ханты-Мансийского района №576 от 20.02.2020 присвоено звание «Почетный гражданин Ханты-Мансийского района</a:t>
            </a:r>
            <a:r>
              <a:rPr lang="ru-RU" sz="1400" dirty="0" smtClean="0">
                <a:latin typeface="Gabriola" panose="04040605051002020D02" pitchFamily="82" charset="0"/>
              </a:rPr>
              <a:t>».</a:t>
            </a:r>
            <a:endParaRPr lang="ru-RU" sz="1400" dirty="0">
              <a:latin typeface="Gabriola" panose="04040605051002020D02" pitchFamily="82" charset="0"/>
            </a:endParaRPr>
          </a:p>
        </p:txBody>
      </p:sp>
      <p:sp>
        <p:nvSpPr>
          <p:cNvPr id="14" name="TextBox 13"/>
          <p:cNvSpPr txBox="1"/>
          <p:nvPr/>
        </p:nvSpPr>
        <p:spPr>
          <a:xfrm>
            <a:off x="527540" y="3878203"/>
            <a:ext cx="4104457" cy="830997"/>
          </a:xfrm>
          <a:prstGeom prst="rect">
            <a:avLst/>
          </a:prstGeom>
          <a:noFill/>
        </p:spPr>
        <p:txBody>
          <a:bodyPr wrap="square" rtlCol="0">
            <a:spAutoFit/>
          </a:bodyPr>
          <a:lstStyle/>
          <a:p>
            <a:pPr algn="ctr"/>
            <a:r>
              <a:rPr lang="ru-RU" sz="1600" b="1" dirty="0" smtClean="0">
                <a:solidFill>
                  <a:schemeClr val="tx1">
                    <a:lumMod val="75000"/>
                    <a:lumOff val="25000"/>
                  </a:schemeClr>
                </a:solidFill>
                <a:latin typeface="Gabriola" panose="04040605051002020D02" pitchFamily="82" charset="0"/>
              </a:rPr>
              <a:t>55  лет </a:t>
            </a:r>
            <a:r>
              <a:rPr lang="ru-RU" sz="1600" dirty="0">
                <a:solidFill>
                  <a:schemeClr val="tx1">
                    <a:lumMod val="75000"/>
                    <a:lumOff val="25000"/>
                  </a:schemeClr>
                </a:solidFill>
                <a:latin typeface="Gabriola" panose="04040605051002020D02" pitchFamily="82" charset="0"/>
              </a:rPr>
              <a:t>назад (1969) родилась </a:t>
            </a:r>
            <a:endParaRPr lang="ru-RU" sz="1600" dirty="0" smtClean="0">
              <a:solidFill>
                <a:schemeClr val="tx1">
                  <a:lumMod val="75000"/>
                  <a:lumOff val="25000"/>
                </a:schemeClr>
              </a:solidFill>
              <a:latin typeface="Gabriola" panose="04040605051002020D02" pitchFamily="82" charset="0"/>
            </a:endParaRPr>
          </a:p>
          <a:p>
            <a:pPr algn="ctr"/>
            <a:r>
              <a:rPr lang="ru-RU" sz="1600" b="1" dirty="0" err="1" smtClean="0">
                <a:solidFill>
                  <a:schemeClr val="tx1">
                    <a:lumMod val="75000"/>
                    <a:lumOff val="25000"/>
                  </a:schemeClr>
                </a:solidFill>
                <a:latin typeface="Gabriola" panose="04040605051002020D02" pitchFamily="82" charset="0"/>
              </a:rPr>
              <a:t>Волгонен</a:t>
            </a:r>
            <a:r>
              <a:rPr lang="ru-RU" sz="1600" b="1" dirty="0" smtClean="0">
                <a:solidFill>
                  <a:schemeClr val="tx1">
                    <a:lumMod val="75000"/>
                    <a:lumOff val="25000"/>
                  </a:schemeClr>
                </a:solidFill>
                <a:latin typeface="Gabriola" panose="04040605051002020D02" pitchFamily="82" charset="0"/>
              </a:rPr>
              <a:t> </a:t>
            </a:r>
            <a:r>
              <a:rPr lang="ru-RU" sz="1600" b="1" dirty="0">
                <a:solidFill>
                  <a:schemeClr val="tx1">
                    <a:lumMod val="75000"/>
                    <a:lumOff val="25000"/>
                  </a:schemeClr>
                </a:solidFill>
                <a:latin typeface="Gabriola" panose="04040605051002020D02" pitchFamily="82" charset="0"/>
              </a:rPr>
              <a:t>Вера Васильевна, </a:t>
            </a:r>
            <a:endParaRPr lang="ru-RU" sz="1600" b="1" dirty="0" smtClean="0">
              <a:solidFill>
                <a:schemeClr val="tx1">
                  <a:lumMod val="75000"/>
                  <a:lumOff val="25000"/>
                </a:schemeClr>
              </a:solidFill>
              <a:latin typeface="Gabriola" panose="04040605051002020D02" pitchFamily="82" charset="0"/>
            </a:endParaRPr>
          </a:p>
          <a:p>
            <a:pPr algn="ctr"/>
            <a:r>
              <a:rPr lang="ru-RU" sz="1600" dirty="0" smtClean="0">
                <a:solidFill>
                  <a:schemeClr val="tx1">
                    <a:lumMod val="75000"/>
                    <a:lumOff val="25000"/>
                  </a:schemeClr>
                </a:solidFill>
                <a:latin typeface="Gabriola" panose="04040605051002020D02" pitchFamily="82" charset="0"/>
              </a:rPr>
              <a:t> Почетный </a:t>
            </a:r>
            <a:r>
              <a:rPr lang="ru-RU" sz="1600" dirty="0">
                <a:solidFill>
                  <a:schemeClr val="tx1">
                    <a:lumMod val="75000"/>
                    <a:lumOff val="25000"/>
                  </a:schemeClr>
                </a:solidFill>
                <a:latin typeface="Gabriola" panose="04040605051002020D02" pitchFamily="82" charset="0"/>
              </a:rPr>
              <a:t>гражданин Ханты-Мансийского района (2020)</a:t>
            </a:r>
          </a:p>
        </p:txBody>
      </p:sp>
      <p:sp>
        <p:nvSpPr>
          <p:cNvPr id="12" name="TextBox 11"/>
          <p:cNvSpPr txBox="1"/>
          <p:nvPr/>
        </p:nvSpPr>
        <p:spPr>
          <a:xfrm>
            <a:off x="604760" y="4628163"/>
            <a:ext cx="3970699" cy="2031325"/>
          </a:xfrm>
          <a:prstGeom prst="rect">
            <a:avLst/>
          </a:prstGeom>
          <a:noFill/>
        </p:spPr>
        <p:txBody>
          <a:bodyPr wrap="square" rtlCol="0">
            <a:spAutoFit/>
          </a:bodyPr>
          <a:lstStyle/>
          <a:p>
            <a:pPr algn="just"/>
            <a:r>
              <a:rPr lang="ru-RU" sz="1400" dirty="0" smtClean="0">
                <a:latin typeface="Gabriola" panose="04040605051002020D02" pitchFamily="82" charset="0"/>
              </a:rPr>
              <a:t>          </a:t>
            </a:r>
            <a:r>
              <a:rPr lang="ru-RU" sz="1400" dirty="0" err="1" smtClean="0">
                <a:latin typeface="Gabriola" panose="04040605051002020D02" pitchFamily="82" charset="0"/>
              </a:rPr>
              <a:t>Волгонен</a:t>
            </a:r>
            <a:r>
              <a:rPr lang="ru-RU" sz="1400" dirty="0" smtClean="0">
                <a:latin typeface="Gabriola" panose="04040605051002020D02" pitchFamily="82" charset="0"/>
              </a:rPr>
              <a:t> </a:t>
            </a:r>
            <a:r>
              <a:rPr lang="ru-RU" sz="1400" dirty="0">
                <a:latin typeface="Gabriola" panose="04040605051002020D02" pitchFamily="82" charset="0"/>
              </a:rPr>
              <a:t>Вера Васильевна - уроженка Ханты-Мансийского района, родилась 30 июля 1969 года в селе </a:t>
            </a:r>
            <a:r>
              <a:rPr lang="ru-RU" sz="1400" dirty="0" err="1">
                <a:latin typeface="Gabriola" panose="04040605051002020D02" pitchFamily="82" charset="0"/>
              </a:rPr>
              <a:t>Батово</a:t>
            </a:r>
            <a:r>
              <a:rPr lang="ru-RU" sz="1400" dirty="0">
                <a:latin typeface="Gabriola" panose="04040605051002020D02" pitchFamily="82" charset="0"/>
              </a:rPr>
              <a:t>. До восьмого класса училась в школе родного села, заканчивала обучение уже в средней школе поселка Сибирский.</a:t>
            </a:r>
          </a:p>
          <a:p>
            <a:pPr algn="just"/>
            <a:r>
              <a:rPr lang="ru-RU" sz="1400" dirty="0" smtClean="0">
                <a:latin typeface="Gabriola" panose="04040605051002020D02" pitchFamily="82" charset="0"/>
              </a:rPr>
              <a:t>          В </a:t>
            </a:r>
            <a:r>
              <a:rPr lang="ru-RU" sz="1400" dirty="0">
                <a:latin typeface="Gabriola" panose="04040605051002020D02" pitchFamily="82" charset="0"/>
              </a:rPr>
              <a:t>1987 году получила профессию «продавец» в Ханты-Мансийском кооперативном профессиональном техническом училище и в этом же году устроилась на работу в Ханты-Мансийский городской рыболовецкий кооператив продавцом. Уже в 1990 году начала работать в </a:t>
            </a:r>
            <a:r>
              <a:rPr lang="ru-RU" sz="1400" dirty="0" smtClean="0">
                <a:latin typeface="Gabriola" panose="04040605051002020D02" pitchFamily="82" charset="0"/>
              </a:rPr>
              <a:t>рыболовецком</a:t>
            </a:r>
            <a:endParaRPr lang="ru-RU" sz="1400" dirty="0">
              <a:latin typeface="Gabriola" panose="04040605051002020D02" pitchFamily="82"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7660" y="1293281"/>
            <a:ext cx="1944216" cy="2647787"/>
          </a:xfrm>
          <a:prstGeom prst="rect">
            <a:avLst/>
          </a:prstGeom>
        </p:spPr>
      </p:pic>
    </p:spTree>
    <p:extLst>
      <p:ext uri="{BB962C8B-B14F-4D97-AF65-F5344CB8AC3E}">
        <p14:creationId xmlns:p14="http://schemas.microsoft.com/office/powerpoint/2010/main" val="3133035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24</a:t>
            </a:fld>
            <a:endParaRPr lang="ru-RU"/>
          </a:p>
        </p:txBody>
      </p:sp>
      <p:sp>
        <p:nvSpPr>
          <p:cNvPr id="4" name="Блок-схема: ручной ввод 3"/>
          <p:cNvSpPr/>
          <p:nvPr/>
        </p:nvSpPr>
        <p:spPr>
          <a:xfrm>
            <a:off x="467544" y="188640"/>
            <a:ext cx="8244398"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39552" y="1209482"/>
            <a:ext cx="806609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август</a:t>
            </a:r>
            <a:endParaRPr lang="ru-RU" sz="4400" b="1" i="1" dirty="0">
              <a:latin typeface="Gabriola" panose="04040605051002020D02" pitchFamily="82" charset="0"/>
            </a:endParaRPr>
          </a:p>
        </p:txBody>
      </p:sp>
      <p:sp>
        <p:nvSpPr>
          <p:cNvPr id="9" name="Блок-схема: ручной ввод 8"/>
          <p:cNvSpPr/>
          <p:nvPr/>
        </p:nvSpPr>
        <p:spPr>
          <a:xfrm>
            <a:off x="7981517" y="6082958"/>
            <a:ext cx="730424" cy="5780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23</a:t>
            </a:r>
            <a:endParaRPr lang="ru-RU" sz="1600" dirty="0"/>
          </a:p>
        </p:txBody>
      </p:sp>
      <p:sp>
        <p:nvSpPr>
          <p:cNvPr id="11" name="TextBox 10"/>
          <p:cNvSpPr txBox="1"/>
          <p:nvPr/>
        </p:nvSpPr>
        <p:spPr>
          <a:xfrm>
            <a:off x="4586086" y="1145263"/>
            <a:ext cx="4019128" cy="5401479"/>
          </a:xfrm>
          <a:prstGeom prst="rect">
            <a:avLst/>
          </a:prstGeom>
          <a:noFill/>
        </p:spPr>
        <p:txBody>
          <a:bodyPr wrap="square" rtlCol="0">
            <a:spAutoFit/>
          </a:bodyPr>
          <a:lstStyle/>
          <a:p>
            <a:pPr algn="just"/>
            <a:r>
              <a:rPr lang="ru-RU" sz="1500" dirty="0" smtClean="0">
                <a:latin typeface="Gabriola" panose="04040605051002020D02" pitchFamily="82" charset="0"/>
              </a:rPr>
              <a:t>в </a:t>
            </a:r>
            <a:r>
              <a:rPr lang="ru-RU" sz="1500" dirty="0">
                <a:latin typeface="Gabriola" panose="04040605051002020D02" pitchFamily="82" charset="0"/>
              </a:rPr>
              <a:t>муниципальное общеобразовательное учреждение средняя общеобразовательная школа села </a:t>
            </a:r>
            <a:r>
              <a:rPr lang="ru-RU" sz="1500" dirty="0" err="1">
                <a:latin typeface="Gabriola" panose="04040605051002020D02" pitchFamily="82" charset="0"/>
              </a:rPr>
              <a:t>Цингалы</a:t>
            </a:r>
            <a:r>
              <a:rPr lang="ru-RU" sz="1500" dirty="0">
                <a:latin typeface="Gabriola" panose="04040605051002020D02" pitchFamily="82" charset="0"/>
              </a:rPr>
              <a:t>.</a:t>
            </a:r>
          </a:p>
          <a:p>
            <a:pPr algn="just"/>
            <a:r>
              <a:rPr lang="ru-RU" sz="1500" dirty="0">
                <a:latin typeface="Gabriola" panose="04040605051002020D02" pitchFamily="82" charset="0"/>
              </a:rPr>
              <a:t>С 12.01.2012 года на основании распоряжения администрации Ханты – Мансийского района № 905 – р от 03.11.2011 года Муниципальное общеобразовательное учреждение: средняя общеобразовательная школа с. </a:t>
            </a:r>
            <a:r>
              <a:rPr lang="ru-RU" sz="1500" dirty="0" err="1">
                <a:latin typeface="Gabriola" panose="04040605051002020D02" pitchFamily="82" charset="0"/>
              </a:rPr>
              <a:t>Цингалы</a:t>
            </a:r>
            <a:r>
              <a:rPr lang="ru-RU" sz="1500" dirty="0">
                <a:latin typeface="Gabriola" panose="04040605051002020D02" pitchFamily="82" charset="0"/>
              </a:rPr>
              <a:t>  переименовано </a:t>
            </a:r>
            <a:r>
              <a:rPr lang="ru-RU" sz="1500" dirty="0" smtClean="0">
                <a:latin typeface="Gabriola" panose="04040605051002020D02" pitchFamily="82" charset="0"/>
              </a:rPr>
              <a:t>        в </a:t>
            </a:r>
            <a:r>
              <a:rPr lang="ru-RU" sz="1500" dirty="0">
                <a:latin typeface="Gabriola" panose="04040605051002020D02" pitchFamily="82" charset="0"/>
              </a:rPr>
              <a:t>Муниципальное казенное  общеобразовательное учреждение Ханты – Мансийского района «Средняя общеобразовательная школа с. </a:t>
            </a:r>
            <a:r>
              <a:rPr lang="ru-RU" sz="1500" dirty="0" err="1">
                <a:latin typeface="Gabriola" panose="04040605051002020D02" pitchFamily="82" charset="0"/>
              </a:rPr>
              <a:t>Цингалы</a:t>
            </a:r>
            <a:r>
              <a:rPr lang="ru-RU" sz="1500" dirty="0">
                <a:latin typeface="Gabriola" panose="04040605051002020D02" pitchFamily="82" charset="0"/>
              </a:rPr>
              <a:t>».</a:t>
            </a:r>
          </a:p>
          <a:p>
            <a:pPr algn="just"/>
            <a:r>
              <a:rPr lang="ru-RU" sz="1500" dirty="0">
                <a:latin typeface="Gabriola" panose="04040605051002020D02" pitchFamily="82" charset="0"/>
              </a:rPr>
              <a:t>С 01.03.2015 г. Муниципальное казенное  общеобразовательное учреждение Ханты – Мансийского района «Средняя общеобразовательная школа с. </a:t>
            </a:r>
            <a:r>
              <a:rPr lang="ru-RU" sz="1500" dirty="0" err="1">
                <a:latin typeface="Gabriola" panose="04040605051002020D02" pitchFamily="82" charset="0"/>
              </a:rPr>
              <a:t>Цингалы</a:t>
            </a:r>
            <a:r>
              <a:rPr lang="ru-RU" sz="1500" dirty="0">
                <a:latin typeface="Gabriola" panose="04040605051002020D02" pitchFamily="82" charset="0"/>
              </a:rPr>
              <a:t>» реорганизовано путем присоединения к нему  МКДОУ ХМР «Детский сад» Машенька» с. </a:t>
            </a:r>
            <a:r>
              <a:rPr lang="ru-RU" sz="1500" dirty="0" err="1">
                <a:latin typeface="Gabriola" panose="04040605051002020D02" pitchFamily="82" charset="0"/>
              </a:rPr>
              <a:t>Цингалы</a:t>
            </a:r>
            <a:r>
              <a:rPr lang="ru-RU" sz="1500" dirty="0">
                <a:latin typeface="Gabriola" panose="04040605051002020D02" pitchFamily="82" charset="0"/>
              </a:rPr>
              <a:t>»</a:t>
            </a:r>
          </a:p>
          <a:p>
            <a:pPr algn="just"/>
            <a:r>
              <a:rPr lang="ru-RU" sz="1500" dirty="0">
                <a:latin typeface="Gabriola" panose="04040605051002020D02" pitchFamily="82" charset="0"/>
              </a:rPr>
              <a:t>на основании  распоряжения о реорганизации МКОУ ХМР СОШ с. </a:t>
            </a:r>
            <a:r>
              <a:rPr lang="ru-RU" sz="1500" dirty="0" err="1">
                <a:latin typeface="Gabriola" panose="04040605051002020D02" pitchFamily="82" charset="0"/>
              </a:rPr>
              <a:t>Цингалы</a:t>
            </a:r>
            <a:r>
              <a:rPr lang="ru-RU" sz="1500" dirty="0">
                <a:latin typeface="Gabriola" panose="04040605051002020D02" pitchFamily="82" charset="0"/>
              </a:rPr>
              <a:t> № 946 – р от 21.07.2014 администрации Ханты – Мансийского района. </a:t>
            </a:r>
          </a:p>
          <a:p>
            <a:pPr algn="just"/>
            <a:r>
              <a:rPr lang="ru-RU" sz="1500" dirty="0">
                <a:latin typeface="Gabriola" panose="04040605051002020D02" pitchFamily="82" charset="0"/>
              </a:rPr>
              <a:t>В настоящее время школа имеет статус средней общеобразовательной с  пришкольным интернатом и дошкольными группами. Звания «Почетный работник общего образования» удостоены - 3 педагога, награждены грамотой Министерства  просвещения– 5 педагогов. Директор школы – Молдаван Наталья Ивановна.</a:t>
            </a:r>
          </a:p>
        </p:txBody>
      </p:sp>
      <p:pic>
        <p:nvPicPr>
          <p:cNvPr id="12" name="Рисунок 11" descr="C:\Users\Arhiv\Desktop\для календаря 2019\фото для календ 14\школа Цингалы.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242207"/>
            <a:ext cx="3217954" cy="2022674"/>
          </a:xfrm>
          <a:prstGeom prst="rect">
            <a:avLst/>
          </a:prstGeom>
          <a:noFill/>
          <a:ln>
            <a:noFill/>
          </a:ln>
          <a:effectLst>
            <a:softEdge rad="63500"/>
          </a:effectLst>
        </p:spPr>
      </p:pic>
      <p:sp>
        <p:nvSpPr>
          <p:cNvPr id="13" name="TextBox 12"/>
          <p:cNvSpPr txBox="1"/>
          <p:nvPr/>
        </p:nvSpPr>
        <p:spPr>
          <a:xfrm>
            <a:off x="4585656" y="6460375"/>
            <a:ext cx="4019128" cy="261610"/>
          </a:xfrm>
          <a:prstGeom prst="rect">
            <a:avLst/>
          </a:prstGeom>
          <a:noFill/>
        </p:spPr>
        <p:txBody>
          <a:bodyPr wrap="square" rtlCol="0">
            <a:spAutoFit/>
          </a:bodyPr>
          <a:lstStyle/>
          <a:p>
            <a:pPr algn="just"/>
            <a:r>
              <a:rPr lang="ru-RU" sz="1100" dirty="0" smtClean="0">
                <a:latin typeface="Gabriola" panose="04040605051002020D02" pitchFamily="82" charset="0"/>
              </a:rPr>
              <a:t>ГУТОГА в г. Тобольске Ф-5, оп.1, д.77, л.50, д.2, л.3</a:t>
            </a:r>
            <a:endParaRPr lang="ru-RU" sz="1100" dirty="0">
              <a:solidFill>
                <a:schemeClr val="tx1">
                  <a:lumMod val="75000"/>
                  <a:lumOff val="25000"/>
                </a:schemeClr>
              </a:solidFill>
              <a:latin typeface="Gabriola" panose="04040605051002020D02" pitchFamily="82" charset="0"/>
            </a:endParaRPr>
          </a:p>
        </p:txBody>
      </p:sp>
      <p:sp>
        <p:nvSpPr>
          <p:cNvPr id="14" name="TextBox 13"/>
          <p:cNvSpPr txBox="1"/>
          <p:nvPr/>
        </p:nvSpPr>
        <p:spPr>
          <a:xfrm>
            <a:off x="543966" y="3096367"/>
            <a:ext cx="3974529" cy="3662541"/>
          </a:xfrm>
          <a:prstGeom prst="rect">
            <a:avLst/>
          </a:prstGeom>
          <a:noFill/>
        </p:spPr>
        <p:txBody>
          <a:bodyPr wrap="square" rtlCol="0">
            <a:spAutoFit/>
          </a:bodyPr>
          <a:lstStyle/>
          <a:p>
            <a:pPr algn="just"/>
            <a:r>
              <a:rPr lang="ru-RU" sz="1600" b="1" dirty="0">
                <a:latin typeface="Gabriola" panose="04040605051002020D02" pitchFamily="82" charset="0"/>
              </a:rPr>
              <a:t>120 лет </a:t>
            </a:r>
            <a:r>
              <a:rPr lang="ru-RU" sz="1600" dirty="0">
                <a:latin typeface="Gabriola" panose="04040605051002020D02" pitchFamily="82" charset="0"/>
              </a:rPr>
              <a:t>назад (1904) в списке населенных мест Тобольской губернии Тобольска появилось первое упоминание об инородческом трехклассном церковно-приходском училище в селе </a:t>
            </a:r>
            <a:r>
              <a:rPr lang="ru-RU" sz="1600" dirty="0" err="1">
                <a:latin typeface="Gabriola" panose="04040605051002020D02" pitchFamily="82" charset="0"/>
              </a:rPr>
              <a:t>Цингалы</a:t>
            </a:r>
            <a:r>
              <a:rPr lang="ru-RU" sz="1600" dirty="0">
                <a:latin typeface="Gabriola" panose="04040605051002020D02" pitchFamily="82" charset="0"/>
              </a:rPr>
              <a:t> Тобольского уезда (сейчас Муниципальное казенное общеобразовательное учреждение Ханты-Мансийского района «Средняя общеобразовательная школа с. </a:t>
            </a:r>
            <a:r>
              <a:rPr lang="ru-RU" sz="1600" dirty="0" err="1">
                <a:latin typeface="Gabriola" panose="04040605051002020D02" pitchFamily="82" charset="0"/>
              </a:rPr>
              <a:t>Цингалы</a:t>
            </a:r>
            <a:r>
              <a:rPr lang="ru-RU" sz="1600" dirty="0">
                <a:latin typeface="Gabriola" panose="04040605051002020D02" pitchFamily="82" charset="0"/>
              </a:rPr>
              <a:t>»). </a:t>
            </a:r>
            <a:endParaRPr lang="ru-RU" sz="1600" dirty="0" smtClean="0">
              <a:latin typeface="Gabriola" panose="04040605051002020D02" pitchFamily="82" charset="0"/>
            </a:endParaRPr>
          </a:p>
          <a:p>
            <a:pPr algn="just"/>
            <a:r>
              <a:rPr lang="ru-RU" sz="1500" dirty="0">
                <a:solidFill>
                  <a:schemeClr val="tx1">
                    <a:lumMod val="75000"/>
                    <a:lumOff val="25000"/>
                  </a:schemeClr>
                </a:solidFill>
                <a:latin typeface="Gabriola" panose="04040605051002020D02" pitchFamily="82" charset="0"/>
              </a:rPr>
              <a:t>В 1926 году учреждение реорганизовано в четырёхклассную двухкомплектную школу с пришкольным интернатом для обучения детей из деревни Слушка, </a:t>
            </a:r>
            <a:r>
              <a:rPr lang="ru-RU" sz="1500" dirty="0" err="1">
                <a:solidFill>
                  <a:schemeClr val="tx1">
                    <a:lumMod val="75000"/>
                    <a:lumOff val="25000"/>
                  </a:schemeClr>
                </a:solidFill>
                <a:latin typeface="Gabriola" panose="04040605051002020D02" pitchFamily="82" charset="0"/>
              </a:rPr>
              <a:t>Чембакчино</a:t>
            </a:r>
            <a:r>
              <a:rPr lang="ru-RU" sz="1500" dirty="0">
                <a:solidFill>
                  <a:schemeClr val="tx1">
                    <a:lumMod val="75000"/>
                    <a:lumOff val="25000"/>
                  </a:schemeClr>
                </a:solidFill>
                <a:latin typeface="Gabriola" panose="04040605051002020D02" pitchFamily="82" charset="0"/>
              </a:rPr>
              <a:t>. В 1928 году школа стала семилетней</a:t>
            </a:r>
            <a:r>
              <a:rPr lang="ru-RU" sz="1500" dirty="0" smtClean="0">
                <a:solidFill>
                  <a:schemeClr val="tx1">
                    <a:lumMod val="75000"/>
                    <a:lumOff val="25000"/>
                  </a:schemeClr>
                </a:solidFill>
                <a:latin typeface="Gabriola" panose="04040605051002020D02" pitchFamily="82" charset="0"/>
              </a:rPr>
              <a:t>.</a:t>
            </a:r>
          </a:p>
          <a:p>
            <a:pPr algn="just"/>
            <a:r>
              <a:rPr lang="ru-RU" sz="1500" dirty="0">
                <a:solidFill>
                  <a:schemeClr val="tx1">
                    <a:lumMod val="75000"/>
                    <a:lumOff val="25000"/>
                  </a:schemeClr>
                </a:solidFill>
                <a:latin typeface="Gabriola" panose="04040605051002020D02" pitchFamily="82" charset="0"/>
              </a:rPr>
              <a:t>В 1952 году реорганизована в </a:t>
            </a:r>
            <a:r>
              <a:rPr lang="ru-RU" sz="1500" dirty="0" err="1">
                <a:solidFill>
                  <a:schemeClr val="tx1">
                    <a:lumMod val="75000"/>
                    <a:lumOff val="25000"/>
                  </a:schemeClr>
                </a:solidFill>
                <a:latin typeface="Gabriola" panose="04040605051002020D02" pitchFamily="82" charset="0"/>
              </a:rPr>
              <a:t>Цингалинскую</a:t>
            </a:r>
            <a:r>
              <a:rPr lang="ru-RU" sz="1500" dirty="0">
                <a:solidFill>
                  <a:schemeClr val="tx1">
                    <a:lumMod val="75000"/>
                    <a:lumOff val="25000"/>
                  </a:schemeClr>
                </a:solidFill>
                <a:latin typeface="Gabriola" panose="04040605051002020D02" pitchFamily="82" charset="0"/>
              </a:rPr>
              <a:t> среднюю школу с пришкольным интернатом. Распоряжением Главы местного самоуправления № 642-Р от 20.12.2000 года Цингалинская средняя школа переименована </a:t>
            </a:r>
          </a:p>
        </p:txBody>
      </p:sp>
    </p:spTree>
    <p:extLst>
      <p:ext uri="{BB962C8B-B14F-4D97-AF65-F5344CB8AC3E}">
        <p14:creationId xmlns:p14="http://schemas.microsoft.com/office/powerpoint/2010/main" val="619146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25</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 августа</a:t>
            </a:r>
            <a:endParaRPr lang="ru-RU" sz="4400" b="1" i="1" dirty="0">
              <a:latin typeface="Gabriola" panose="04040605051002020D02" pitchFamily="82" charset="0"/>
            </a:endParaRPr>
          </a:p>
        </p:txBody>
      </p:sp>
      <p:sp>
        <p:nvSpPr>
          <p:cNvPr id="9" name="Блок-схема: ручной ввод 8"/>
          <p:cNvSpPr/>
          <p:nvPr/>
        </p:nvSpPr>
        <p:spPr>
          <a:xfrm>
            <a:off x="7891421" y="6181749"/>
            <a:ext cx="714223" cy="523802"/>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9431" y="6181749"/>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24</a:t>
            </a:r>
            <a:endParaRPr lang="ru-RU" sz="1600" dirty="0"/>
          </a:p>
        </p:txBody>
      </p:sp>
      <p:sp>
        <p:nvSpPr>
          <p:cNvPr id="11" name="TextBox 10"/>
          <p:cNvSpPr txBox="1"/>
          <p:nvPr/>
        </p:nvSpPr>
        <p:spPr>
          <a:xfrm>
            <a:off x="4633403" y="1412776"/>
            <a:ext cx="3885099" cy="5009064"/>
          </a:xfrm>
          <a:prstGeom prst="rect">
            <a:avLst/>
          </a:prstGeom>
          <a:noFill/>
        </p:spPr>
        <p:txBody>
          <a:bodyPr wrap="square" rtlCol="0">
            <a:spAutoFit/>
          </a:bodyPr>
          <a:lstStyle/>
          <a:p>
            <a:pPr algn="just"/>
            <a:r>
              <a:rPr lang="ru-RU" sz="1600" b="1" dirty="0" smtClean="0">
                <a:latin typeface="Gabriola" panose="04040605051002020D02" pitchFamily="82" charset="0"/>
              </a:rPr>
              <a:t>90 </a:t>
            </a:r>
            <a:r>
              <a:rPr lang="ru-RU" sz="1600" b="1" dirty="0">
                <a:latin typeface="Gabriola" panose="04040605051002020D02" pitchFamily="82" charset="0"/>
              </a:rPr>
              <a:t>лет </a:t>
            </a:r>
            <a:r>
              <a:rPr lang="ru-RU" sz="1600" dirty="0">
                <a:latin typeface="Gabriola" panose="04040605051002020D02" pitchFamily="82" charset="0"/>
              </a:rPr>
              <a:t>назад (1934) в </a:t>
            </a:r>
            <a:r>
              <a:rPr lang="ru-RU" sz="1600" dirty="0" err="1">
                <a:latin typeface="Gabriola" panose="04040605051002020D02" pitchFamily="82" charset="0"/>
              </a:rPr>
              <a:t>Самаровском</a:t>
            </a:r>
            <a:r>
              <a:rPr lang="ru-RU" sz="1600" dirty="0">
                <a:latin typeface="Gabriola" panose="04040605051002020D02" pitchFamily="82" charset="0"/>
              </a:rPr>
              <a:t> районе развернулось строительство </a:t>
            </a:r>
            <a:r>
              <a:rPr lang="ru-RU" sz="1600" dirty="0" err="1">
                <a:latin typeface="Gabriola" panose="04040605051002020D02" pitchFamily="82" charset="0"/>
              </a:rPr>
              <a:t>спецпоселка</a:t>
            </a:r>
            <a:r>
              <a:rPr lang="ru-RU" sz="1600" dirty="0">
                <a:latin typeface="Gabriola" panose="04040605051002020D02" pitchFamily="82" charset="0"/>
              </a:rPr>
              <a:t>, сейчас поселок Сибирский, где создается первое в округе мясо-масло-овощное хозяйство. На его базе создан совхоз «</a:t>
            </a:r>
            <a:r>
              <a:rPr lang="ru-RU" sz="1600" dirty="0" err="1">
                <a:latin typeface="Gabriola" panose="04040605051002020D02" pitchFamily="82" charset="0"/>
              </a:rPr>
              <a:t>Реполовский</a:t>
            </a:r>
            <a:r>
              <a:rPr lang="ru-RU" sz="1600" dirty="0">
                <a:latin typeface="Gabriola" panose="04040605051002020D02" pitchFamily="82" charset="0"/>
              </a:rPr>
              <a:t>». Посёлок основан спецпереселенцами</a:t>
            </a:r>
            <a:r>
              <a:rPr lang="ru-RU" sz="1600" dirty="0" smtClean="0">
                <a:latin typeface="Gabriola" panose="04040605051002020D02" pitchFamily="82" charset="0"/>
              </a:rPr>
              <a:t>. 21 июня 1967 года </a:t>
            </a:r>
            <a:r>
              <a:rPr lang="ru-RU" sz="1600" dirty="0">
                <a:latin typeface="Gabriola" panose="04040605051002020D02" pitchFamily="82" charset="0"/>
              </a:rPr>
              <a:t>- </a:t>
            </a:r>
            <a:r>
              <a:rPr lang="ru-RU" sz="1600" dirty="0" smtClean="0">
                <a:latin typeface="Gabriola" panose="04040605051002020D02" pitchFamily="82" charset="0"/>
              </a:rPr>
              <a:t>село </a:t>
            </a:r>
            <a:r>
              <a:rPr lang="ru-RU" sz="1600" dirty="0" err="1">
                <a:latin typeface="Gabriola" panose="04040605051002020D02" pitchFamily="82" charset="0"/>
              </a:rPr>
              <a:t>Реполовский</a:t>
            </a:r>
            <a:r>
              <a:rPr lang="ru-RU" sz="1600" dirty="0">
                <a:latin typeface="Gabriola" panose="04040605051002020D02" pitchFamily="82" charset="0"/>
              </a:rPr>
              <a:t> совхоз Ханты-Мансийского района был переименован на заседании исполнительного комитета Ханты-Мансийского окружного Совета депутатов трудящихся в поселок Сибирский.</a:t>
            </a:r>
          </a:p>
          <a:p>
            <a:pPr lvl="0" algn="just"/>
            <a:endParaRPr lang="ru-RU" sz="1600" dirty="0" smtClean="0">
              <a:latin typeface="Gabriola" panose="04040605051002020D02" pitchFamily="82" charset="0"/>
            </a:endParaRPr>
          </a:p>
          <a:p>
            <a:pPr lvl="0" algn="just"/>
            <a:endParaRPr lang="ru-RU" sz="1600" dirty="0">
              <a:latin typeface="Gabriola" panose="04040605051002020D02" pitchFamily="82" charset="0"/>
            </a:endParaRPr>
          </a:p>
          <a:p>
            <a:pPr lvl="0" algn="just"/>
            <a:endParaRPr lang="ru-RU" sz="1600" dirty="0" smtClean="0">
              <a:latin typeface="Gabriola" panose="04040605051002020D02" pitchFamily="82" charset="0"/>
            </a:endParaRPr>
          </a:p>
          <a:p>
            <a:pPr lvl="0" algn="just"/>
            <a:endParaRPr lang="ru-RU" sz="1600" dirty="0" smtClean="0">
              <a:latin typeface="Gabriola" panose="04040605051002020D02" pitchFamily="82" charset="0"/>
            </a:endParaRPr>
          </a:p>
          <a:p>
            <a:pPr lvl="0" algn="just"/>
            <a:endParaRPr lang="ru-RU" sz="1600" dirty="0">
              <a:latin typeface="Gabriola" panose="04040605051002020D02" pitchFamily="82" charset="0"/>
            </a:endParaRPr>
          </a:p>
          <a:p>
            <a:pPr lvl="0" algn="just"/>
            <a:endParaRPr lang="ru-RU" sz="1600" dirty="0" smtClean="0">
              <a:latin typeface="Gabriola" panose="04040605051002020D02" pitchFamily="82" charset="0"/>
            </a:endParaRPr>
          </a:p>
          <a:p>
            <a:pPr lvl="0" algn="just"/>
            <a:endParaRPr lang="ru-RU" sz="1600" dirty="0">
              <a:latin typeface="Gabriola" panose="04040605051002020D02" pitchFamily="82" charset="0"/>
            </a:endParaRPr>
          </a:p>
          <a:p>
            <a:pPr lvl="0" algn="just"/>
            <a:endParaRPr lang="ru-RU" sz="1600" dirty="0" smtClean="0">
              <a:latin typeface="Gabriola" panose="04040605051002020D02" pitchFamily="82" charset="0"/>
            </a:endParaRPr>
          </a:p>
          <a:p>
            <a:pPr lvl="0" algn="just"/>
            <a:endParaRPr lang="ru-RU" sz="1600" dirty="0">
              <a:latin typeface="Gabriola" panose="04040605051002020D02" pitchFamily="82" charset="0"/>
            </a:endParaRPr>
          </a:p>
          <a:p>
            <a:pPr lvl="0" algn="just"/>
            <a:r>
              <a:rPr lang="ru-RU" sz="1050" dirty="0" smtClean="0">
                <a:latin typeface="Gabriola" panose="04040605051002020D02" pitchFamily="82" charset="0"/>
              </a:rPr>
              <a:t>Новости </a:t>
            </a:r>
            <a:r>
              <a:rPr lang="ru-RU" sz="1050" dirty="0">
                <a:latin typeface="Gabriola" panose="04040605051002020D02" pitchFamily="82" charset="0"/>
              </a:rPr>
              <a:t>Югры. 1995.-14 окт.; 1998.-4авг.</a:t>
            </a:r>
          </a:p>
          <a:p>
            <a:pPr lvl="0" algn="just"/>
            <a:r>
              <a:rPr lang="ru-RU" sz="1050" dirty="0">
                <a:latin typeface="Gabriola" panose="04040605051002020D02" pitchFamily="82" charset="0"/>
              </a:rPr>
              <a:t>«В прошедших днях такая точность…». Югорские хроники: (1096-2000).  Тюмень, 2001.С.39</a:t>
            </a:r>
            <a:r>
              <a:rPr lang="ru-RU" sz="1050" dirty="0" smtClean="0">
                <a:latin typeface="Gabriola" panose="04040605051002020D02" pitchFamily="82" charset="0"/>
              </a:rPr>
              <a:t>.</a:t>
            </a:r>
            <a:endParaRPr lang="ru-RU" sz="1050" dirty="0">
              <a:solidFill>
                <a:schemeClr val="tx1">
                  <a:lumMod val="75000"/>
                  <a:lumOff val="25000"/>
                </a:schemeClr>
              </a:solidFill>
              <a:latin typeface="Gabriola" panose="04040605051002020D02" pitchFamily="82" charset="0"/>
            </a:endParaRPr>
          </a:p>
        </p:txBody>
      </p:sp>
      <p:pic>
        <p:nvPicPr>
          <p:cNvPr id="2" name="Рисунок 1"/>
          <p:cNvPicPr>
            <a:picLocks noChangeAspect="1"/>
          </p:cNvPicPr>
          <p:nvPr/>
        </p:nvPicPr>
        <p:blipFill>
          <a:blip r:embed="rId3"/>
          <a:stretch>
            <a:fillRect/>
          </a:stretch>
        </p:blipFill>
        <p:spPr>
          <a:xfrm>
            <a:off x="806094" y="1412776"/>
            <a:ext cx="3600400" cy="2269656"/>
          </a:xfrm>
          <a:prstGeom prst="rect">
            <a:avLst/>
          </a:prstGeom>
        </p:spPr>
      </p:pic>
    </p:spTree>
    <p:extLst>
      <p:ext uri="{BB962C8B-B14F-4D97-AF65-F5344CB8AC3E}">
        <p14:creationId xmlns:p14="http://schemas.microsoft.com/office/powerpoint/2010/main" val="2549365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86965" y="1412776"/>
            <a:ext cx="794547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26</a:t>
            </a:fld>
            <a:endParaRPr lang="ru-RU" dirty="0"/>
          </a:p>
        </p:txBody>
      </p:sp>
      <p:sp>
        <p:nvSpPr>
          <p:cNvPr id="5" name="Заголовок 4"/>
          <p:cNvSpPr>
            <a:spLocks noGrp="1"/>
          </p:cNvSpPr>
          <p:nvPr>
            <p:ph type="title"/>
          </p:nvPr>
        </p:nvSpPr>
        <p:spPr>
          <a:xfrm>
            <a:off x="467544" y="188640"/>
            <a:ext cx="8219256" cy="114300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smtClean="0">
                <a:solidFill>
                  <a:schemeClr val="tx1">
                    <a:lumMod val="75000"/>
                    <a:lumOff val="25000"/>
                  </a:schemeClr>
                </a:solidFill>
                <a:latin typeface="Gabriola" panose="04040605051002020D02" pitchFamily="82" charset="0"/>
              </a:rPr>
              <a:t>    </a:t>
            </a:r>
            <a:r>
              <a:rPr lang="ru-RU" b="1" i="1" dirty="0" smtClean="0">
                <a:solidFill>
                  <a:schemeClr val="tx1"/>
                </a:solidFill>
                <a:latin typeface="Gabriola" panose="04040605051002020D02" pitchFamily="82" charset="0"/>
              </a:rPr>
              <a:t> 25 августа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884368" y="6082957"/>
            <a:ext cx="802432" cy="529979"/>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25</a:t>
            </a:r>
            <a:endParaRPr lang="ru-RU" sz="1600" dirty="0"/>
          </a:p>
        </p:txBody>
      </p:sp>
      <p:sp>
        <p:nvSpPr>
          <p:cNvPr id="10" name="Объект 9"/>
          <p:cNvSpPr txBox="1">
            <a:spLocks noGrp="1"/>
          </p:cNvSpPr>
          <p:nvPr>
            <p:ph idx="1"/>
          </p:nvPr>
        </p:nvSpPr>
        <p:spPr>
          <a:xfrm>
            <a:off x="4680012" y="1600200"/>
            <a:ext cx="3780420" cy="1077218"/>
          </a:xfrm>
          <a:prstGeom prst="rect">
            <a:avLst/>
          </a:prstGeom>
          <a:noFill/>
        </p:spPr>
        <p:txBody>
          <a:bodyPr wrap="square" rtlCol="0">
            <a:spAutoFit/>
          </a:bodyPr>
          <a:lstStyle/>
          <a:p>
            <a:pPr marL="0" indent="0" algn="just">
              <a:buNone/>
            </a:pPr>
            <a:r>
              <a:rPr lang="ru-RU" sz="1600" b="1" dirty="0" smtClean="0">
                <a:latin typeface="Gabriola" panose="04040605051002020D02" pitchFamily="82" charset="0"/>
              </a:rPr>
              <a:t>70 </a:t>
            </a:r>
            <a:r>
              <a:rPr lang="ru-RU" sz="1600" b="1" dirty="0">
                <a:latin typeface="Gabriola" panose="04040605051002020D02" pitchFamily="82" charset="0"/>
              </a:rPr>
              <a:t>лет </a:t>
            </a:r>
            <a:r>
              <a:rPr lang="ru-RU" sz="1600" dirty="0">
                <a:latin typeface="Gabriola" panose="04040605051002020D02" pitchFamily="82" charset="0"/>
              </a:rPr>
              <a:t>назад </a:t>
            </a:r>
            <a:r>
              <a:rPr lang="ru-RU" sz="1600" dirty="0" smtClean="0">
                <a:latin typeface="Gabriola" panose="04040605051002020D02" pitchFamily="82" charset="0"/>
              </a:rPr>
              <a:t>(1954) начала действовать сельская библиотека в селе </a:t>
            </a:r>
            <a:r>
              <a:rPr lang="ru-RU" sz="1600" dirty="0" err="1" smtClean="0">
                <a:latin typeface="Gabriola" panose="04040605051002020D02" pitchFamily="82" charset="0"/>
              </a:rPr>
              <a:t>Селиярово</a:t>
            </a:r>
            <a:r>
              <a:rPr lang="ru-RU" sz="1600" dirty="0" smtClean="0">
                <a:latin typeface="Gabriola" panose="04040605051002020D02" pitchFamily="82" charset="0"/>
              </a:rPr>
              <a:t> </a:t>
            </a:r>
            <a:r>
              <a:rPr lang="ru-RU" sz="1600" dirty="0" err="1" smtClean="0">
                <a:latin typeface="Gabriola" panose="04040605051002020D02" pitchFamily="82" charset="0"/>
              </a:rPr>
              <a:t>Самаровского</a:t>
            </a:r>
            <a:r>
              <a:rPr lang="ru-RU" sz="1600" dirty="0" smtClean="0">
                <a:latin typeface="Gabriola" panose="04040605051002020D02" pitchFamily="82" charset="0"/>
              </a:rPr>
              <a:t> (Ханты-Мансийского) района. Заведующей </a:t>
            </a:r>
            <a:r>
              <a:rPr lang="ru-RU" sz="1600" dirty="0" err="1" smtClean="0">
                <a:latin typeface="Gabriola" panose="04040605051002020D02" pitchFamily="82" charset="0"/>
              </a:rPr>
              <a:t>Селияровской</a:t>
            </a:r>
            <a:r>
              <a:rPr lang="ru-RU" sz="1600" dirty="0" smtClean="0">
                <a:latin typeface="Gabriola" panose="04040605051002020D02" pitchFamily="82" charset="0"/>
              </a:rPr>
              <a:t> библиотекой назначена Фомина Роза Васильевна. </a:t>
            </a:r>
            <a:endParaRPr lang="ru-RU" sz="1600" dirty="0">
              <a:latin typeface="Gabriola" panose="04040605051002020D02" pitchFamily="82" charset="0"/>
            </a:endParaRPr>
          </a:p>
        </p:txBody>
      </p:sp>
      <p:sp>
        <p:nvSpPr>
          <p:cNvPr id="9" name="Объект 9"/>
          <p:cNvSpPr txBox="1">
            <a:spLocks/>
          </p:cNvSpPr>
          <p:nvPr/>
        </p:nvSpPr>
        <p:spPr>
          <a:xfrm>
            <a:off x="4680012" y="5875432"/>
            <a:ext cx="3393505" cy="461665"/>
          </a:xfrm>
          <a:prstGeom prst="rect">
            <a:avLst/>
          </a:prstGeom>
          <a:noFill/>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ru-RU" sz="1200" dirty="0" smtClean="0">
                <a:latin typeface="Gabriola" panose="04040605051002020D02" pitchFamily="82" charset="0"/>
              </a:rPr>
              <a:t>Архивный отдел администрации Ханты-Мансийского района. Ф.43. оп.4. д.3. л.27. </a:t>
            </a:r>
            <a:endParaRPr lang="ru-RU" sz="1200" dirty="0">
              <a:latin typeface="Gabriola" panose="04040605051002020D02" pitchFamily="82" charset="0"/>
            </a:endParaRPr>
          </a:p>
        </p:txBody>
      </p:sp>
      <p:pic>
        <p:nvPicPr>
          <p:cNvPr id="11" name="Рисунок 10" descr="C:\Users\Arhiv\Desktop\XX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897" y="1693197"/>
            <a:ext cx="3391348" cy="2330163"/>
          </a:xfrm>
          <a:prstGeom prst="rect">
            <a:avLst/>
          </a:prstGeom>
          <a:noFill/>
          <a:ln>
            <a:noFill/>
          </a:ln>
          <a:effectLst>
            <a:softEdge rad="63500"/>
          </a:effectLst>
        </p:spPr>
      </p:pic>
      <p:pic>
        <p:nvPicPr>
          <p:cNvPr id="12" name="Рисунок 11" descr="C:\Users\Arhiv\Desktop\3771cbd593a3ee715b99b000b2de8ae7.jpg"/>
          <p:cNvPicPr/>
          <p:nvPr/>
        </p:nvPicPr>
        <p:blipFill>
          <a:blip r:embed="rId3">
            <a:extLst>
              <a:ext uri="{28A0092B-C50C-407E-A947-70E740481C1C}">
                <a14:useLocalDpi xmlns:a14="http://schemas.microsoft.com/office/drawing/2010/main" val="0"/>
              </a:ext>
            </a:extLst>
          </a:blip>
          <a:srcRect/>
          <a:stretch>
            <a:fillRect/>
          </a:stretch>
        </p:blipFill>
        <p:spPr bwMode="auto">
          <a:xfrm>
            <a:off x="814968" y="4124176"/>
            <a:ext cx="3386277" cy="2041128"/>
          </a:xfrm>
          <a:prstGeom prst="rect">
            <a:avLst/>
          </a:prstGeom>
          <a:noFill/>
          <a:ln>
            <a:noFill/>
          </a:ln>
          <a:effectLst>
            <a:softEdge rad="63500"/>
          </a:effectLst>
        </p:spPr>
      </p:pic>
    </p:spTree>
    <p:extLst>
      <p:ext uri="{BB962C8B-B14F-4D97-AF65-F5344CB8AC3E}">
        <p14:creationId xmlns:p14="http://schemas.microsoft.com/office/powerpoint/2010/main" val="4150332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39552" y="1268760"/>
            <a:ext cx="8010357" cy="5344176"/>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27</a:t>
            </a:fld>
            <a:endParaRPr lang="ru-RU" dirty="0"/>
          </a:p>
        </p:txBody>
      </p:sp>
      <p:sp>
        <p:nvSpPr>
          <p:cNvPr id="5" name="Заголовок 4"/>
          <p:cNvSpPr>
            <a:spLocks noGrp="1"/>
          </p:cNvSpPr>
          <p:nvPr>
            <p:ph type="title"/>
          </p:nvPr>
        </p:nvSpPr>
        <p:spPr>
          <a:xfrm>
            <a:off x="467544" y="215028"/>
            <a:ext cx="8219256" cy="966329"/>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smtClean="0">
                <a:solidFill>
                  <a:schemeClr val="tx1">
                    <a:lumMod val="75000"/>
                    <a:lumOff val="25000"/>
                  </a:schemeClr>
                </a:solidFill>
                <a:latin typeface="Gabriola" panose="04040605051002020D02" pitchFamily="82" charset="0"/>
              </a:rPr>
              <a:t>    </a:t>
            </a:r>
            <a:r>
              <a:rPr lang="ru-RU" b="1" i="1" dirty="0" smtClean="0">
                <a:solidFill>
                  <a:schemeClr val="tx1"/>
                </a:solidFill>
                <a:latin typeface="Gabriola" panose="04040605051002020D02" pitchFamily="82" charset="0"/>
              </a:rPr>
              <a:t> 31 августа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884368" y="6082957"/>
            <a:ext cx="802432" cy="529979"/>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26</a:t>
            </a:r>
            <a:endParaRPr lang="ru-RU" sz="1600" dirty="0"/>
          </a:p>
        </p:txBody>
      </p:sp>
      <p:sp>
        <p:nvSpPr>
          <p:cNvPr id="10" name="Объект 9"/>
          <p:cNvSpPr txBox="1">
            <a:spLocks noGrp="1"/>
          </p:cNvSpPr>
          <p:nvPr>
            <p:ph idx="1"/>
          </p:nvPr>
        </p:nvSpPr>
        <p:spPr>
          <a:xfrm>
            <a:off x="667167" y="4723030"/>
            <a:ext cx="3780420" cy="1815882"/>
          </a:xfrm>
          <a:prstGeom prst="rect">
            <a:avLst/>
          </a:prstGeom>
          <a:noFill/>
        </p:spPr>
        <p:txBody>
          <a:bodyPr wrap="square" rtlCol="0">
            <a:spAutoFit/>
          </a:bodyPr>
          <a:lstStyle/>
          <a:p>
            <a:pPr marL="0" indent="0" algn="just">
              <a:buNone/>
            </a:pPr>
            <a:r>
              <a:rPr lang="ru-RU" sz="1600" b="1" dirty="0">
                <a:latin typeface="Gabriola" panose="04040605051002020D02" pitchFamily="82" charset="0"/>
              </a:rPr>
              <a:t>70 лет </a:t>
            </a:r>
            <a:r>
              <a:rPr lang="ru-RU" sz="1600" dirty="0">
                <a:latin typeface="Gabriola" panose="04040605051002020D02" pitchFamily="82" charset="0"/>
              </a:rPr>
              <a:t>назад (1954) открыта школа в  поселке </a:t>
            </a:r>
            <a:r>
              <a:rPr lang="ru-RU" sz="1600" dirty="0" err="1">
                <a:latin typeface="Gabriola" panose="04040605051002020D02" pitchFamily="82" charset="0"/>
              </a:rPr>
              <a:t>Выкатной</a:t>
            </a:r>
            <a:r>
              <a:rPr lang="ru-RU" sz="1600" dirty="0">
                <a:latin typeface="Gabriola" panose="04040605051002020D02" pitchFamily="82" charset="0"/>
              </a:rPr>
              <a:t> </a:t>
            </a:r>
            <a:r>
              <a:rPr lang="ru-RU" sz="1600" dirty="0" err="1">
                <a:latin typeface="Gabriola" panose="04040605051002020D02" pitchFamily="82" charset="0"/>
              </a:rPr>
              <a:t>Тюлинского</a:t>
            </a:r>
            <a:r>
              <a:rPr lang="ru-RU" sz="1600" dirty="0">
                <a:latin typeface="Gabriola" panose="04040605051002020D02" pitchFamily="82" charset="0"/>
              </a:rPr>
              <a:t>  сельского  совета </a:t>
            </a:r>
            <a:r>
              <a:rPr lang="ru-RU" sz="1600" dirty="0" err="1">
                <a:latin typeface="Gabriola" panose="04040605051002020D02" pitchFamily="82" charset="0"/>
              </a:rPr>
              <a:t>Самаровского</a:t>
            </a:r>
            <a:r>
              <a:rPr lang="ru-RU" sz="1600" dirty="0">
                <a:latin typeface="Gabriola" panose="04040605051002020D02" pitchFamily="82" charset="0"/>
              </a:rPr>
              <a:t>  района,  сейчас Муниципальное казенное общеобразовательное учреждение Ханты-Мансийского района  «Средняя общеобразовательная школа имени Героя Советского Союза Петра Алексеевича </a:t>
            </a:r>
            <a:r>
              <a:rPr lang="ru-RU" sz="1600" dirty="0" err="1">
                <a:latin typeface="Gabriola" panose="04040605051002020D02" pitchFamily="82" charset="0"/>
              </a:rPr>
              <a:t>Бабичева</a:t>
            </a:r>
            <a:r>
              <a:rPr lang="ru-RU" sz="1600" dirty="0">
                <a:latin typeface="Gabriola" panose="04040605051002020D02" pitchFamily="82" charset="0"/>
              </a:rPr>
              <a:t> поселка </a:t>
            </a:r>
            <a:r>
              <a:rPr lang="ru-RU" sz="1600" dirty="0" err="1">
                <a:latin typeface="Gabriola" panose="04040605051002020D02" pitchFamily="82" charset="0"/>
              </a:rPr>
              <a:t>Выкатной</a:t>
            </a:r>
            <a:r>
              <a:rPr lang="ru-RU" sz="1600" dirty="0">
                <a:latin typeface="Gabriola" panose="04040605051002020D02" pitchFamily="82" charset="0"/>
              </a:rPr>
              <a:t>».</a:t>
            </a:r>
          </a:p>
        </p:txBody>
      </p:sp>
      <p:sp>
        <p:nvSpPr>
          <p:cNvPr id="9" name="Объект 9"/>
          <p:cNvSpPr txBox="1">
            <a:spLocks/>
          </p:cNvSpPr>
          <p:nvPr/>
        </p:nvSpPr>
        <p:spPr>
          <a:xfrm>
            <a:off x="4669841" y="6232131"/>
            <a:ext cx="3393505" cy="276999"/>
          </a:xfrm>
          <a:prstGeom prst="rect">
            <a:avLst/>
          </a:prstGeom>
          <a:noFill/>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200" dirty="0">
                <a:latin typeface="Gabriola" panose="04040605051002020D02" pitchFamily="82" charset="0"/>
              </a:rPr>
              <a:t>Все только начинается. //Наш р-н. – 2004. – 11 ноябрь</a:t>
            </a:r>
          </a:p>
        </p:txBody>
      </p:sp>
      <p:sp>
        <p:nvSpPr>
          <p:cNvPr id="13" name="Объект 9"/>
          <p:cNvSpPr txBox="1">
            <a:spLocks/>
          </p:cNvSpPr>
          <p:nvPr/>
        </p:nvSpPr>
        <p:spPr>
          <a:xfrm>
            <a:off x="4626794" y="1388904"/>
            <a:ext cx="3780420" cy="4869025"/>
          </a:xfrm>
          <a:prstGeom prst="rect">
            <a:avLst/>
          </a:prstGeom>
          <a:noFill/>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600" dirty="0" smtClean="0">
                <a:latin typeface="Gabriola" panose="04040605051002020D02" pitchFamily="82" charset="0"/>
              </a:rPr>
              <a:t>          На </a:t>
            </a:r>
            <a:r>
              <a:rPr lang="ru-RU" sz="1600" dirty="0">
                <a:latin typeface="Gabriola" panose="04040605051002020D02" pitchFamily="82" charset="0"/>
              </a:rPr>
              <a:t>базе учреждения открыт филиал МБОУ ДО ХМР «Детская музыкальная школа». Школа является участником проекта по повышению качества образования на базе Комитета по образованию</a:t>
            </a:r>
            <a:r>
              <a:rPr lang="ru-RU" sz="1600" dirty="0" smtClean="0">
                <a:latin typeface="Gabriola" panose="04040605051002020D02" pitchFamily="82" charset="0"/>
              </a:rPr>
              <a:t>.</a:t>
            </a:r>
          </a:p>
          <a:p>
            <a:pPr marL="0" indent="0" algn="just">
              <a:buNone/>
            </a:pPr>
            <a:r>
              <a:rPr lang="ru-RU" sz="1600" dirty="0">
                <a:latin typeface="Gabriola" panose="04040605051002020D02" pitchFamily="82" charset="0"/>
              </a:rPr>
              <a:t> </a:t>
            </a:r>
            <a:r>
              <a:rPr lang="ru-RU" sz="1600" dirty="0" smtClean="0">
                <a:latin typeface="Gabriola" panose="04040605051002020D02" pitchFamily="82" charset="0"/>
              </a:rPr>
              <a:t>         В </a:t>
            </a:r>
            <a:r>
              <a:rPr lang="ru-RU" sz="1600" dirty="0">
                <a:latin typeface="Gabriola" panose="04040605051002020D02" pitchFamily="82" charset="0"/>
              </a:rPr>
              <a:t>2015, 2017гг. школа среди победителей районного конкурса «Учитель года». В 2018г. стала призёром районного конкурса «Ученик года 2018» </a:t>
            </a:r>
            <a:r>
              <a:rPr lang="ru-RU" sz="1600" dirty="0" smtClean="0">
                <a:latin typeface="Gabriola" panose="04040605051002020D02" pitchFamily="82" charset="0"/>
              </a:rPr>
              <a:t>- 3 </a:t>
            </a:r>
            <a:r>
              <a:rPr lang="ru-RU" sz="1600" dirty="0">
                <a:latin typeface="Gabriola" panose="04040605051002020D02" pitchFamily="82" charset="0"/>
              </a:rPr>
              <a:t>место.</a:t>
            </a:r>
          </a:p>
          <a:p>
            <a:pPr marL="0" indent="0" algn="just">
              <a:buNone/>
            </a:pPr>
            <a:r>
              <a:rPr lang="ru-RU" sz="1600" dirty="0" smtClean="0">
                <a:latin typeface="Gabriola" panose="04040605051002020D02" pitchFamily="82" charset="0"/>
              </a:rPr>
              <a:t>          Распоряжением </a:t>
            </a:r>
            <a:r>
              <a:rPr lang="ru-RU" sz="1600" dirty="0">
                <a:latin typeface="Gabriola" panose="04040605051002020D02" pitchFamily="82" charset="0"/>
              </a:rPr>
              <a:t>администрации района от 15.09.2022 № 1183-р «О реорганизации образовательных учреждений Ханты-Мансийского района» муниципальное казенное общеобразовательное учреждение Ханты-Мансийского района «Средняя общеобразовательная школа имени Героя Советского Союза П.А. </a:t>
            </a:r>
            <a:r>
              <a:rPr lang="ru-RU" sz="1600" dirty="0" err="1">
                <a:latin typeface="Gabriola" panose="04040605051002020D02" pitchFamily="82" charset="0"/>
              </a:rPr>
              <a:t>Бабичева</a:t>
            </a:r>
            <a:r>
              <a:rPr lang="ru-RU" sz="1600" dirty="0">
                <a:latin typeface="Gabriola" panose="04040605051002020D02" pitchFamily="82" charset="0"/>
              </a:rPr>
              <a:t> п. </a:t>
            </a:r>
            <a:r>
              <a:rPr lang="ru-RU" sz="1600" dirty="0" err="1">
                <a:latin typeface="Gabriola" panose="04040605051002020D02" pitchFamily="82" charset="0"/>
              </a:rPr>
              <a:t>Выкатной</a:t>
            </a:r>
            <a:r>
              <a:rPr lang="ru-RU" sz="1600" dirty="0">
                <a:latin typeface="Gabriola" panose="04040605051002020D02" pitchFamily="82" charset="0"/>
              </a:rPr>
              <a:t>» реорганизовано путем присоединения к нему муниципального казенного дошкольного образовательного учреждения Ханты-Мансийского района «Детский сад «Родничок» п. </a:t>
            </a:r>
            <a:r>
              <a:rPr lang="ru-RU" sz="1600" dirty="0" err="1">
                <a:latin typeface="Gabriola" panose="04040605051002020D02" pitchFamily="82" charset="0"/>
              </a:rPr>
              <a:t>Выкатной</a:t>
            </a:r>
            <a:r>
              <a:rPr lang="ru-RU" sz="1600" dirty="0" smtClean="0">
                <a:latin typeface="Gabriola" panose="04040605051002020D02" pitchFamily="82" charset="0"/>
              </a:rPr>
              <a:t>».</a:t>
            </a:r>
            <a:endParaRPr lang="ru-RU" sz="1600" dirty="0">
              <a:latin typeface="Gabriola" panose="04040605051002020D02" pitchFamily="82" charset="0"/>
            </a:endParaRPr>
          </a:p>
        </p:txBody>
      </p:sp>
      <p:pic>
        <p:nvPicPr>
          <p:cNvPr id="2" name="Рисунок 1"/>
          <p:cNvPicPr>
            <a:picLocks noChangeAspect="1"/>
          </p:cNvPicPr>
          <p:nvPr/>
        </p:nvPicPr>
        <p:blipFill>
          <a:blip r:embed="rId3"/>
          <a:stretch>
            <a:fillRect/>
          </a:stretch>
        </p:blipFill>
        <p:spPr>
          <a:xfrm>
            <a:off x="1722914" y="3174247"/>
            <a:ext cx="2724673" cy="1585788"/>
          </a:xfrm>
          <a:prstGeom prst="rect">
            <a:avLst/>
          </a:prstGeom>
        </p:spPr>
      </p:pic>
      <p:pic>
        <p:nvPicPr>
          <p:cNvPr id="3" name="Рисунок 2"/>
          <p:cNvPicPr>
            <a:picLocks noChangeAspect="1"/>
          </p:cNvPicPr>
          <p:nvPr/>
        </p:nvPicPr>
        <p:blipFill>
          <a:blip r:embed="rId4"/>
          <a:stretch>
            <a:fillRect/>
          </a:stretch>
        </p:blipFill>
        <p:spPr>
          <a:xfrm>
            <a:off x="660881" y="1329227"/>
            <a:ext cx="2536681" cy="1784553"/>
          </a:xfrm>
          <a:prstGeom prst="rect">
            <a:avLst/>
          </a:prstGeom>
        </p:spPr>
      </p:pic>
    </p:spTree>
    <p:extLst>
      <p:ext uri="{BB962C8B-B14F-4D97-AF65-F5344CB8AC3E}">
        <p14:creationId xmlns:p14="http://schemas.microsoft.com/office/powerpoint/2010/main" val="2429324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28</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a:latin typeface="Gabriola" panose="04040605051002020D02" pitchFamily="82" charset="0"/>
              </a:rPr>
              <a:t>2</a:t>
            </a:r>
            <a:r>
              <a:rPr lang="ru-RU" sz="4400" b="1" i="1" dirty="0" smtClean="0">
                <a:latin typeface="Gabriola" panose="04040605051002020D02" pitchFamily="82" charset="0"/>
              </a:rPr>
              <a:t> сентября</a:t>
            </a:r>
            <a:endParaRPr lang="ru-RU" sz="4400" b="1" i="1" dirty="0">
              <a:latin typeface="Gabriola" panose="04040605051002020D02" pitchFamily="82" charset="0"/>
            </a:endParaRPr>
          </a:p>
        </p:txBody>
      </p:sp>
      <p:sp>
        <p:nvSpPr>
          <p:cNvPr id="9" name="Блок-схема: ручной ввод 8"/>
          <p:cNvSpPr/>
          <p:nvPr/>
        </p:nvSpPr>
        <p:spPr>
          <a:xfrm>
            <a:off x="8005978" y="6156890"/>
            <a:ext cx="680822" cy="468669"/>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27</a:t>
            </a:r>
            <a:endParaRPr lang="ru-RU" sz="1600" dirty="0"/>
          </a:p>
        </p:txBody>
      </p:sp>
      <p:sp>
        <p:nvSpPr>
          <p:cNvPr id="11" name="TextBox 10"/>
          <p:cNvSpPr txBox="1"/>
          <p:nvPr/>
        </p:nvSpPr>
        <p:spPr>
          <a:xfrm>
            <a:off x="4633403" y="1324203"/>
            <a:ext cx="3889628" cy="5032147"/>
          </a:xfrm>
          <a:prstGeom prst="rect">
            <a:avLst/>
          </a:prstGeom>
          <a:noFill/>
        </p:spPr>
        <p:txBody>
          <a:bodyPr wrap="square" rtlCol="0">
            <a:spAutoFit/>
          </a:bodyPr>
          <a:lstStyle/>
          <a:p>
            <a:pPr algn="just"/>
            <a:r>
              <a:rPr lang="ru-RU" sz="1600" b="1" dirty="0" smtClean="0">
                <a:latin typeface="Gabriola" panose="04040605051002020D02" pitchFamily="82" charset="0"/>
              </a:rPr>
              <a:t>20 </a:t>
            </a:r>
            <a:r>
              <a:rPr lang="ru-RU" sz="1600" b="1" dirty="0">
                <a:latin typeface="Gabriola" panose="04040605051002020D02" pitchFamily="82" charset="0"/>
              </a:rPr>
              <a:t>лет </a:t>
            </a:r>
            <a:r>
              <a:rPr lang="ru-RU" sz="1600" dirty="0">
                <a:latin typeface="Gabriola" panose="04040605051002020D02" pitchFamily="82" charset="0"/>
              </a:rPr>
              <a:t>назад (2004) в целях увековечения памяти Алексея Степановича </a:t>
            </a:r>
            <a:r>
              <a:rPr lang="ru-RU" sz="1600" dirty="0" err="1">
                <a:latin typeface="Gabriola" panose="04040605051002020D02" pitchFamily="82" charset="0"/>
              </a:rPr>
              <a:t>Макшанцева</a:t>
            </a:r>
            <a:r>
              <a:rPr lang="ru-RU" sz="1600" dirty="0">
                <a:latin typeface="Gabriola" panose="04040605051002020D02" pitchFamily="82" charset="0"/>
              </a:rPr>
              <a:t>, директора Кедровской общеобразовательной школы, Отличника народного просвещения, проработавшего бессменным руководителем школы 40 лет Постановлением главы Ханты-Мансийского района №119 от 02.09.2004г. муниципальному общеобразовательному учреждению: средняя общеобразовательная школа п. Кедровый присвоено имя </a:t>
            </a:r>
            <a:r>
              <a:rPr lang="ru-RU" sz="1600" dirty="0" err="1">
                <a:latin typeface="Gabriola" panose="04040605051002020D02" pitchFamily="82" charset="0"/>
              </a:rPr>
              <a:t>Макшанцева</a:t>
            </a:r>
            <a:r>
              <a:rPr lang="ru-RU" sz="1600" dirty="0">
                <a:latin typeface="Gabriola" panose="04040605051002020D02" pitchFamily="82" charset="0"/>
              </a:rPr>
              <a:t> Алексея Степановича. </a:t>
            </a:r>
            <a:r>
              <a:rPr lang="ru-RU" sz="1600" dirty="0" smtClean="0">
                <a:latin typeface="Gabriola" panose="04040605051002020D02" pitchFamily="82" charset="0"/>
              </a:rPr>
              <a:t>    На </a:t>
            </a:r>
            <a:r>
              <a:rPr lang="ru-RU" sz="1600" dirty="0">
                <a:latin typeface="Gabriola" panose="04040605051002020D02" pitchFamily="82" charset="0"/>
              </a:rPr>
              <a:t>школе открыта мемориальная доска</a:t>
            </a:r>
            <a:r>
              <a:rPr lang="ru-RU" sz="1600" dirty="0" smtClean="0">
                <a:latin typeface="Gabriola" panose="04040605051002020D02" pitchFamily="82" charset="0"/>
              </a:rPr>
              <a:t>.</a:t>
            </a:r>
          </a:p>
          <a:p>
            <a:pPr algn="just"/>
            <a:endParaRPr lang="ru-RU" sz="1600" dirty="0">
              <a:latin typeface="Gabriola" panose="04040605051002020D02" pitchFamily="82" charset="0"/>
            </a:endParaRPr>
          </a:p>
          <a:p>
            <a:pPr algn="just"/>
            <a:endParaRPr lang="ru-RU" sz="1600" dirty="0" smtClean="0">
              <a:latin typeface="Gabriola" panose="04040605051002020D02" pitchFamily="82" charset="0"/>
            </a:endParaRPr>
          </a:p>
          <a:p>
            <a:pPr algn="just"/>
            <a:endParaRPr lang="ru-RU" sz="1600" dirty="0">
              <a:latin typeface="Gabriola" panose="04040605051002020D02" pitchFamily="82" charset="0"/>
            </a:endParaRPr>
          </a:p>
          <a:p>
            <a:pPr algn="just"/>
            <a:endParaRPr lang="ru-RU" sz="1600" dirty="0" smtClean="0">
              <a:latin typeface="Gabriola" panose="04040605051002020D02" pitchFamily="82" charset="0"/>
            </a:endParaRPr>
          </a:p>
          <a:p>
            <a:pPr algn="just"/>
            <a:endParaRPr lang="ru-RU" sz="1600" dirty="0">
              <a:latin typeface="Gabriola" panose="04040605051002020D02" pitchFamily="82" charset="0"/>
            </a:endParaRPr>
          </a:p>
          <a:p>
            <a:pPr algn="just"/>
            <a:endParaRPr lang="ru-RU" sz="1600" dirty="0" smtClean="0">
              <a:latin typeface="Gabriola" panose="04040605051002020D02" pitchFamily="82" charset="0"/>
            </a:endParaRPr>
          </a:p>
          <a:p>
            <a:pPr algn="just"/>
            <a:endParaRPr lang="ru-RU" sz="1600" dirty="0" smtClean="0">
              <a:latin typeface="Gabriola" panose="04040605051002020D02" pitchFamily="82" charset="0"/>
            </a:endParaRPr>
          </a:p>
          <a:p>
            <a:pPr algn="just"/>
            <a:endParaRPr lang="ru-RU" sz="1600" dirty="0" smtClean="0">
              <a:latin typeface="Gabriola" panose="04040605051002020D02" pitchFamily="82" charset="0"/>
            </a:endParaRPr>
          </a:p>
          <a:p>
            <a:pPr algn="just"/>
            <a:r>
              <a:rPr lang="ru-RU" sz="1100" dirty="0">
                <a:latin typeface="Gabriola" panose="04040605051002020D02" pitchFamily="82" charset="0"/>
              </a:rPr>
              <a:t>1.Архивный отдел администрации Ханты-Мансийского района. Ф. 47.Оп.1. Д. 381,  Л. 55.</a:t>
            </a:r>
          </a:p>
          <a:p>
            <a:pPr algn="just"/>
            <a:r>
              <a:rPr lang="ru-RU" sz="1100" dirty="0">
                <a:latin typeface="Gabriola" panose="04040605051002020D02" pitchFamily="82" charset="0"/>
              </a:rPr>
              <a:t>2.Жизнь, отданная детям. //Наш р-н. – 2004. – 24 июнь</a:t>
            </a:r>
            <a:r>
              <a:rPr lang="ru-RU" sz="1100" dirty="0" smtClean="0">
                <a:latin typeface="Gabriola" panose="04040605051002020D02" pitchFamily="82" charset="0"/>
              </a:rPr>
              <a:t>.</a:t>
            </a:r>
            <a:endParaRPr lang="ru-RU" sz="1600" dirty="0">
              <a:latin typeface="Gabriola" panose="04040605051002020D02" pitchFamily="82" charset="0"/>
            </a:endParaRPr>
          </a:p>
        </p:txBody>
      </p:sp>
      <p:pic>
        <p:nvPicPr>
          <p:cNvPr id="12" name="Рисунок 11"/>
          <p:cNvPicPr/>
          <p:nvPr/>
        </p:nvPicPr>
        <p:blipFill>
          <a:blip r:embed="rId3" cstate="print">
            <a:extLst>
              <a:ext uri="{28A0092B-C50C-407E-A947-70E740481C1C}">
                <a14:useLocalDpi xmlns:a14="http://schemas.microsoft.com/office/drawing/2010/main" val="0"/>
              </a:ext>
            </a:extLst>
          </a:blip>
          <a:stretch>
            <a:fillRect/>
          </a:stretch>
        </p:blipFill>
        <p:spPr>
          <a:xfrm>
            <a:off x="1187624" y="1412776"/>
            <a:ext cx="2610929" cy="3600400"/>
          </a:xfrm>
          <a:prstGeom prst="rect">
            <a:avLst/>
          </a:prstGeom>
          <a:effectLst>
            <a:softEdge rad="63500"/>
          </a:effectLst>
        </p:spPr>
      </p:pic>
    </p:spTree>
    <p:extLst>
      <p:ext uri="{BB962C8B-B14F-4D97-AF65-F5344CB8AC3E}">
        <p14:creationId xmlns:p14="http://schemas.microsoft.com/office/powerpoint/2010/main" val="4178520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29</a:t>
            </a:fld>
            <a:endParaRPr lang="ru-RU"/>
          </a:p>
        </p:txBody>
      </p:sp>
      <p:sp>
        <p:nvSpPr>
          <p:cNvPr id="4" name="Блок-схема: ручной ввод 3"/>
          <p:cNvSpPr/>
          <p:nvPr/>
        </p:nvSpPr>
        <p:spPr>
          <a:xfrm>
            <a:off x="467543" y="188640"/>
            <a:ext cx="8280921"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39552" y="1209482"/>
            <a:ext cx="806609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3 сентября</a:t>
            </a:r>
            <a:endParaRPr lang="ru-RU" sz="4400" b="1" i="1" dirty="0">
              <a:latin typeface="Gabriola" panose="04040605051002020D02" pitchFamily="82" charset="0"/>
            </a:endParaRPr>
          </a:p>
        </p:txBody>
      </p:sp>
      <p:sp>
        <p:nvSpPr>
          <p:cNvPr id="9" name="Блок-схема: ручной ввод 8"/>
          <p:cNvSpPr/>
          <p:nvPr/>
        </p:nvSpPr>
        <p:spPr>
          <a:xfrm>
            <a:off x="7884369" y="6082958"/>
            <a:ext cx="802432" cy="542602"/>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28</a:t>
            </a:r>
            <a:endParaRPr lang="ru-RU" sz="1600" dirty="0"/>
          </a:p>
        </p:txBody>
      </p:sp>
      <p:sp>
        <p:nvSpPr>
          <p:cNvPr id="11" name="TextBox 10"/>
          <p:cNvSpPr txBox="1"/>
          <p:nvPr/>
        </p:nvSpPr>
        <p:spPr>
          <a:xfrm>
            <a:off x="4608385" y="1257087"/>
            <a:ext cx="3889628" cy="5262979"/>
          </a:xfrm>
          <a:prstGeom prst="rect">
            <a:avLst/>
          </a:prstGeom>
          <a:noFill/>
        </p:spPr>
        <p:txBody>
          <a:bodyPr wrap="square" rtlCol="0">
            <a:spAutoFit/>
          </a:bodyPr>
          <a:lstStyle/>
          <a:p>
            <a:pPr algn="just"/>
            <a:r>
              <a:rPr lang="ru-RU" sz="1600" dirty="0">
                <a:latin typeface="Gabriola" panose="04040605051002020D02" pitchFamily="82" charset="0"/>
              </a:rPr>
              <a:t>С 2015 по 2019 годы – руководитель муниципального казенного общеобразовательного учреждения Ханты-Мансийского района «Средняя общеобразовательная школа п. </a:t>
            </a:r>
            <a:r>
              <a:rPr lang="ru-RU" sz="1600" dirty="0" err="1">
                <a:latin typeface="Gabriola" panose="04040605051002020D02" pitchFamily="82" charset="0"/>
              </a:rPr>
              <a:t>Красноленинский</a:t>
            </a:r>
            <a:r>
              <a:rPr lang="ru-RU" sz="1600" dirty="0">
                <a:latin typeface="Gabriola" panose="04040605051002020D02" pitchFamily="82" charset="0"/>
              </a:rPr>
              <a:t>». </a:t>
            </a:r>
          </a:p>
          <a:p>
            <a:pPr algn="just"/>
            <a:r>
              <a:rPr lang="ru-RU" sz="1600" dirty="0" smtClean="0">
                <a:latin typeface="Gabriola" panose="04040605051002020D02" pitchFamily="82" charset="0"/>
              </a:rPr>
              <a:t>Депутат </a:t>
            </a:r>
            <a:r>
              <a:rPr lang="ru-RU" sz="1600" dirty="0">
                <a:latin typeface="Gabriola" panose="04040605051002020D02" pitchFamily="82" charset="0"/>
              </a:rPr>
              <a:t>Думы Ханты-Мансийского района четвертого созыва от избирательного округа № 19. Общий стаж работы - 41 год. За свою деятельность неоднократно </a:t>
            </a:r>
            <a:r>
              <a:rPr lang="ru-RU" sz="1600" dirty="0" smtClean="0">
                <a:latin typeface="Gabriola" panose="04040605051002020D02" pitchFamily="82" charset="0"/>
              </a:rPr>
              <a:t>награждена почетными </a:t>
            </a:r>
            <a:r>
              <a:rPr lang="ru-RU" sz="1600" dirty="0">
                <a:latin typeface="Gabriola" panose="04040605051002020D02" pitchFamily="82" charset="0"/>
              </a:rPr>
              <a:t>грамотами Ханты-Мансийского района, Ханты-Мансийского автономного округа –Югры, Министерства образования Российской Федерации, Департамента образования и науки Ханты-Мансийского автономного округа, Комитета по образованию администрации Ханты-Мансийского района, присвоено звание «Почетный работник общего образования Российской Федерации». </a:t>
            </a:r>
          </a:p>
          <a:p>
            <a:pPr algn="just"/>
            <a:r>
              <a:rPr lang="ru-RU" sz="1600" dirty="0">
                <a:latin typeface="Gabriola" panose="04040605051002020D02" pitchFamily="82" charset="0"/>
              </a:rPr>
              <a:t>За широкое признание у жителей Ханты-Мансийского района заслуг в области образования </a:t>
            </a:r>
            <a:r>
              <a:rPr lang="ru-RU" sz="1600" dirty="0" err="1">
                <a:latin typeface="Gabriola" panose="04040605051002020D02" pitchFamily="82" charset="0"/>
              </a:rPr>
              <a:t>Дворяшиной</a:t>
            </a:r>
            <a:r>
              <a:rPr lang="ru-RU" sz="1600" dirty="0">
                <a:latin typeface="Gabriola" panose="04040605051002020D02" pitchFamily="82" charset="0"/>
              </a:rPr>
              <a:t> Нине Ивановне </a:t>
            </a:r>
            <a:r>
              <a:rPr lang="ru-RU" sz="1600" dirty="0" smtClean="0">
                <a:latin typeface="Gabriola" panose="04040605051002020D02" pitchFamily="82" charset="0"/>
              </a:rPr>
              <a:t>решением </a:t>
            </a:r>
            <a:r>
              <a:rPr lang="ru-RU" sz="1600" dirty="0">
                <a:latin typeface="Gabriola" panose="04040605051002020D02" pitchFamily="82" charset="0"/>
              </a:rPr>
              <a:t>Думы Ханты-Мансийского района №746 от  21.05.2021 присвоено звание «Почетный гражданин Ханты-Мансийского района</a:t>
            </a:r>
            <a:r>
              <a:rPr lang="ru-RU" sz="1600" dirty="0" smtClean="0">
                <a:latin typeface="Gabriola" panose="04040605051002020D02" pitchFamily="82" charset="0"/>
              </a:rPr>
              <a:t>».</a:t>
            </a:r>
          </a:p>
        </p:txBody>
      </p:sp>
      <p:sp>
        <p:nvSpPr>
          <p:cNvPr id="13" name="TextBox 12"/>
          <p:cNvSpPr txBox="1"/>
          <p:nvPr/>
        </p:nvSpPr>
        <p:spPr>
          <a:xfrm>
            <a:off x="490423" y="5100079"/>
            <a:ext cx="3991284" cy="1077218"/>
          </a:xfrm>
          <a:prstGeom prst="rect">
            <a:avLst/>
          </a:prstGeom>
          <a:noFill/>
        </p:spPr>
        <p:txBody>
          <a:bodyPr wrap="square" rtlCol="0">
            <a:spAutoFit/>
          </a:bodyPr>
          <a:lstStyle/>
          <a:p>
            <a:pPr algn="ctr"/>
            <a:r>
              <a:rPr lang="ru-RU" sz="1600" b="1" dirty="0">
                <a:solidFill>
                  <a:schemeClr val="tx1">
                    <a:lumMod val="75000"/>
                    <a:lumOff val="25000"/>
                  </a:schemeClr>
                </a:solidFill>
                <a:latin typeface="Gabriola" panose="04040605051002020D02" pitchFamily="82" charset="0"/>
              </a:rPr>
              <a:t>65 лет </a:t>
            </a:r>
            <a:r>
              <a:rPr lang="ru-RU" sz="1600" dirty="0">
                <a:solidFill>
                  <a:schemeClr val="tx1">
                    <a:lumMod val="75000"/>
                    <a:lumOff val="25000"/>
                  </a:schemeClr>
                </a:solidFill>
                <a:latin typeface="Gabriola" panose="04040605051002020D02" pitchFamily="82" charset="0"/>
              </a:rPr>
              <a:t>назад (1959) родилась </a:t>
            </a:r>
            <a:endParaRPr lang="ru-RU" sz="1600" dirty="0" smtClean="0">
              <a:solidFill>
                <a:schemeClr val="tx1">
                  <a:lumMod val="75000"/>
                  <a:lumOff val="25000"/>
                </a:schemeClr>
              </a:solidFill>
              <a:latin typeface="Gabriola" panose="04040605051002020D02" pitchFamily="82" charset="0"/>
            </a:endParaRPr>
          </a:p>
          <a:p>
            <a:pPr algn="ctr"/>
            <a:r>
              <a:rPr lang="ru-RU" sz="1600" b="1" dirty="0" err="1" smtClean="0">
                <a:solidFill>
                  <a:schemeClr val="tx1">
                    <a:lumMod val="75000"/>
                    <a:lumOff val="25000"/>
                  </a:schemeClr>
                </a:solidFill>
                <a:latin typeface="Gabriola" panose="04040605051002020D02" pitchFamily="82" charset="0"/>
              </a:rPr>
              <a:t>Дворяшина</a:t>
            </a:r>
            <a:r>
              <a:rPr lang="ru-RU" sz="1600" b="1" dirty="0" smtClean="0">
                <a:solidFill>
                  <a:schemeClr val="tx1">
                    <a:lumMod val="75000"/>
                    <a:lumOff val="25000"/>
                  </a:schemeClr>
                </a:solidFill>
                <a:latin typeface="Gabriola" panose="04040605051002020D02" pitchFamily="82" charset="0"/>
              </a:rPr>
              <a:t> </a:t>
            </a:r>
            <a:r>
              <a:rPr lang="ru-RU" sz="1600" b="1" dirty="0">
                <a:solidFill>
                  <a:schemeClr val="tx1">
                    <a:lumMod val="75000"/>
                    <a:lumOff val="25000"/>
                  </a:schemeClr>
                </a:solidFill>
                <a:latin typeface="Gabriola" panose="04040605051002020D02" pitchFamily="82" charset="0"/>
              </a:rPr>
              <a:t>Нина Ивановна</a:t>
            </a:r>
            <a:r>
              <a:rPr lang="ru-RU" sz="1600" dirty="0">
                <a:solidFill>
                  <a:schemeClr val="tx1">
                    <a:lumMod val="75000"/>
                    <a:lumOff val="25000"/>
                  </a:schemeClr>
                </a:solidFill>
                <a:latin typeface="Gabriola" panose="04040605051002020D02" pitchFamily="82" charset="0"/>
              </a:rPr>
              <a:t>, </a:t>
            </a:r>
            <a:endParaRPr lang="ru-RU" sz="1600" dirty="0" smtClean="0">
              <a:solidFill>
                <a:schemeClr val="tx1">
                  <a:lumMod val="75000"/>
                  <a:lumOff val="25000"/>
                </a:schemeClr>
              </a:solidFill>
              <a:latin typeface="Gabriola" panose="04040605051002020D02" pitchFamily="82" charset="0"/>
            </a:endParaRPr>
          </a:p>
          <a:p>
            <a:pPr algn="ctr"/>
            <a:r>
              <a:rPr lang="ru-RU" sz="1600" dirty="0" smtClean="0">
                <a:solidFill>
                  <a:schemeClr val="tx1">
                    <a:lumMod val="75000"/>
                    <a:lumOff val="25000"/>
                  </a:schemeClr>
                </a:solidFill>
                <a:latin typeface="Gabriola" panose="04040605051002020D02" pitchFamily="82" charset="0"/>
              </a:rPr>
              <a:t>Почетный </a:t>
            </a:r>
            <a:r>
              <a:rPr lang="ru-RU" sz="1600" dirty="0">
                <a:solidFill>
                  <a:schemeClr val="tx1">
                    <a:lumMod val="75000"/>
                    <a:lumOff val="25000"/>
                  </a:schemeClr>
                </a:solidFill>
                <a:latin typeface="Gabriola" panose="04040605051002020D02" pitchFamily="82" charset="0"/>
              </a:rPr>
              <a:t>работник общего образования РФ, Почетный гражданин Ханты-Мансийского района (2021) </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1491956"/>
            <a:ext cx="2891436" cy="3445337"/>
          </a:xfrm>
          <a:prstGeom prst="rect">
            <a:avLst/>
          </a:prstGeom>
        </p:spPr>
      </p:pic>
    </p:spTree>
    <p:extLst>
      <p:ext uri="{BB962C8B-B14F-4D97-AF65-F5344CB8AC3E}">
        <p14:creationId xmlns:p14="http://schemas.microsoft.com/office/powerpoint/2010/main" val="1103169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Блок-схема: ручной ввод 5"/>
          <p:cNvSpPr/>
          <p:nvPr/>
        </p:nvSpPr>
        <p:spPr>
          <a:xfrm>
            <a:off x="7973255" y="6082957"/>
            <a:ext cx="739592" cy="502995"/>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4" name="Номер слайда 3"/>
          <p:cNvSpPr>
            <a:spLocks noGrp="1"/>
          </p:cNvSpPr>
          <p:nvPr>
            <p:ph type="sldNum" sz="quarter" idx="12"/>
          </p:nvPr>
        </p:nvSpPr>
        <p:spPr>
          <a:xfrm>
            <a:off x="8200237" y="6082958"/>
            <a:ext cx="405408" cy="365125"/>
          </a:xfrm>
        </p:spPr>
        <p:txBody>
          <a:bodyPr/>
          <a:lstStyle/>
          <a:p>
            <a:r>
              <a:rPr lang="ru-RU" sz="1600" dirty="0" smtClean="0"/>
              <a:t>2</a:t>
            </a:r>
            <a:endParaRPr lang="ru-RU" sz="1600" dirty="0"/>
          </a:p>
        </p:txBody>
      </p:sp>
      <p:sp>
        <p:nvSpPr>
          <p:cNvPr id="8" name="Блок-схема: ручной ввод 7"/>
          <p:cNvSpPr/>
          <p:nvPr/>
        </p:nvSpPr>
        <p:spPr>
          <a:xfrm>
            <a:off x="395536" y="132457"/>
            <a:ext cx="8317311" cy="849102"/>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TextBox 4"/>
          <p:cNvSpPr txBox="1"/>
          <p:nvPr/>
        </p:nvSpPr>
        <p:spPr>
          <a:xfrm>
            <a:off x="628439" y="212117"/>
            <a:ext cx="7344816" cy="769441"/>
          </a:xfrm>
          <a:prstGeom prst="rect">
            <a:avLst/>
          </a:prstGeom>
          <a:noFill/>
        </p:spPr>
        <p:txBody>
          <a:bodyPr wrap="square" rtlCol="0">
            <a:spAutoFit/>
          </a:bodyPr>
          <a:lstStyle/>
          <a:p>
            <a:r>
              <a:rPr lang="ru-RU" sz="4400" b="1" i="1" dirty="0" smtClean="0">
                <a:latin typeface="Gabriola" panose="04040605051002020D02" pitchFamily="82" charset="0"/>
              </a:rPr>
              <a:t>1 января</a:t>
            </a:r>
            <a:endParaRPr lang="ru-RU" sz="4400" b="1" i="1" dirty="0">
              <a:latin typeface="Gabriola" panose="04040605051002020D02" pitchFamily="82" charset="0"/>
            </a:endParaRPr>
          </a:p>
        </p:txBody>
      </p:sp>
      <p:sp>
        <p:nvSpPr>
          <p:cNvPr id="9" name="Прямоугольник с двумя усеченными противолежащими углами 8"/>
          <p:cNvSpPr/>
          <p:nvPr/>
        </p:nvSpPr>
        <p:spPr>
          <a:xfrm>
            <a:off x="757755" y="1122779"/>
            <a:ext cx="7871278"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2710216" y="1108524"/>
            <a:ext cx="1742433" cy="2308324"/>
          </a:xfrm>
          <a:prstGeom prst="rect">
            <a:avLst/>
          </a:prstGeom>
          <a:noFill/>
        </p:spPr>
        <p:txBody>
          <a:bodyPr wrap="square" rtlCol="0">
            <a:spAutoFit/>
          </a:bodyPr>
          <a:lstStyle/>
          <a:p>
            <a:pPr algn="just"/>
            <a:r>
              <a:rPr lang="ru-RU" sz="1600" b="1" dirty="0">
                <a:latin typeface="Gabriola" panose="04040605051002020D02" pitchFamily="82" charset="0"/>
              </a:rPr>
              <a:t>70 лет назад  (1954-2017) </a:t>
            </a:r>
            <a:r>
              <a:rPr lang="ru-RU" sz="1600" dirty="0">
                <a:latin typeface="Gabriola" panose="04040605051002020D02" pitchFamily="82" charset="0"/>
              </a:rPr>
              <a:t>родился</a:t>
            </a:r>
            <a:r>
              <a:rPr lang="ru-RU" sz="1600" b="1" dirty="0">
                <a:latin typeface="Gabriola" panose="04040605051002020D02" pitchFamily="82" charset="0"/>
              </a:rPr>
              <a:t> Николай Иванович Коняев, </a:t>
            </a:r>
            <a:r>
              <a:rPr lang="ru-RU" sz="1600" dirty="0" smtClean="0">
                <a:latin typeface="Gabriola" panose="04040605051002020D02" pitchFamily="82" charset="0"/>
              </a:rPr>
              <a:t>член </a:t>
            </a:r>
            <a:r>
              <a:rPr lang="ru-RU" sz="1600" dirty="0">
                <a:latin typeface="Gabriola" panose="04040605051002020D02" pitchFamily="82" charset="0"/>
              </a:rPr>
              <a:t>Союза писателей России, Заслуженный деятель культуры Ханты-Мансийского автономного округа – </a:t>
            </a:r>
            <a:r>
              <a:rPr lang="ru-RU" sz="1600" dirty="0" smtClean="0">
                <a:latin typeface="Gabriola" panose="04040605051002020D02" pitchFamily="82" charset="0"/>
              </a:rPr>
              <a:t>Югры.</a:t>
            </a:r>
            <a:endParaRPr lang="ru-RU" sz="1050" dirty="0">
              <a:latin typeface="Gabriola" panose="04040605051002020D02" pitchFamily="82" charset="0"/>
            </a:endParaRPr>
          </a:p>
        </p:txBody>
      </p:sp>
      <p:sp>
        <p:nvSpPr>
          <p:cNvPr id="11" name="TextBox 10"/>
          <p:cNvSpPr txBox="1"/>
          <p:nvPr/>
        </p:nvSpPr>
        <p:spPr>
          <a:xfrm>
            <a:off x="4566976" y="1125750"/>
            <a:ext cx="3978332" cy="5262979"/>
          </a:xfrm>
          <a:prstGeom prst="rect">
            <a:avLst/>
          </a:prstGeom>
          <a:noFill/>
        </p:spPr>
        <p:txBody>
          <a:bodyPr wrap="square" rtlCol="0">
            <a:spAutoFit/>
          </a:bodyPr>
          <a:lstStyle/>
          <a:p>
            <a:pPr algn="just"/>
            <a:r>
              <a:rPr lang="ru-RU" sz="1600" dirty="0" smtClean="0">
                <a:latin typeface="Gabriola" panose="04040605051002020D02" pitchFamily="82" charset="0"/>
              </a:rPr>
              <a:t>С </a:t>
            </a:r>
            <a:r>
              <a:rPr lang="ru-RU" sz="1600" dirty="0">
                <a:latin typeface="Gabriola" panose="04040605051002020D02" pitchFamily="82" charset="0"/>
              </a:rPr>
              <a:t>апреля 1996 г. – главный редактор окружного литературно-художественного альманаха «</a:t>
            </a:r>
            <a:r>
              <a:rPr lang="ru-RU" sz="1600" dirty="0" err="1">
                <a:latin typeface="Gabriola" panose="04040605051002020D02" pitchFamily="82" charset="0"/>
              </a:rPr>
              <a:t>Эринтур</a:t>
            </a:r>
            <a:r>
              <a:rPr lang="ru-RU" sz="1600" dirty="0">
                <a:latin typeface="Gabriola" panose="04040605051002020D02" pitchFamily="82" charset="0"/>
              </a:rPr>
              <a:t> (Поющее озеро)». Редактор первых четырех ежеквартальных номеров газеты «Литературная Югра» (май 1999 г. – май 2000 г.). В 2001–2002 гг. осуществил издание двухтомника «Литература Югры». С 1997 </a:t>
            </a:r>
            <a:r>
              <a:rPr lang="ru-RU" sz="1600" dirty="0" smtClean="0">
                <a:latin typeface="Gabriola" panose="04040605051002020D02" pitchFamily="82" charset="0"/>
              </a:rPr>
              <a:t>      по </a:t>
            </a:r>
            <a:r>
              <a:rPr lang="ru-RU" sz="1600" dirty="0">
                <a:latin typeface="Gabriola" panose="04040605051002020D02" pitchFamily="82" charset="0"/>
              </a:rPr>
              <a:t>2011 гг. – ответственный секретарь, председатель правления Ханты-Мансийской окружной организации Союза писателей России. Способности аналитика </a:t>
            </a:r>
            <a:r>
              <a:rPr lang="ru-RU" sz="1600" dirty="0" smtClean="0">
                <a:latin typeface="Gabriola" panose="04040605051002020D02" pitchFamily="82" charset="0"/>
              </a:rPr>
              <a:t>          и </a:t>
            </a:r>
            <a:r>
              <a:rPr lang="ru-RU" sz="1600" dirty="0">
                <a:latin typeface="Gabriola" panose="04040605051002020D02" pitchFamily="82" charset="0"/>
              </a:rPr>
              <a:t>исследователя проявил в работе «Вчера, сегодня </a:t>
            </a:r>
            <a:r>
              <a:rPr lang="ru-RU" sz="1600" dirty="0" smtClean="0">
                <a:latin typeface="Gabriola" panose="04040605051002020D02" pitchFamily="82" charset="0"/>
              </a:rPr>
              <a:t>           и </a:t>
            </a:r>
            <a:r>
              <a:rPr lang="ru-RU" sz="1600" dirty="0">
                <a:latin typeface="Gabriola" panose="04040605051002020D02" pitchFamily="82" charset="0"/>
              </a:rPr>
              <a:t>всегда: </a:t>
            </a:r>
            <a:r>
              <a:rPr lang="ru-RU" sz="1600" dirty="0" err="1">
                <a:latin typeface="Gabriola" panose="04040605051002020D02" pitchFamily="82" charset="0"/>
              </a:rPr>
              <a:t>ретровзгляд</a:t>
            </a:r>
            <a:r>
              <a:rPr lang="ru-RU" sz="1600" dirty="0">
                <a:latin typeface="Gabriola" panose="04040605051002020D02" pitchFamily="82" charset="0"/>
              </a:rPr>
              <a:t> на литературную жизнь Югры», изданную к 5-летию окружной писательской организации в 2002 г. Публиковался под псевдонимом </a:t>
            </a:r>
            <a:r>
              <a:rPr lang="ru-RU" sz="1600" dirty="0" err="1">
                <a:latin typeface="Gabriola" panose="04040605051002020D02" pitchFamily="82" charset="0"/>
              </a:rPr>
              <a:t>Нялинский</a:t>
            </a:r>
            <a:r>
              <a:rPr lang="ru-RU" sz="1600" dirty="0">
                <a:latin typeface="Gabriola" panose="04040605051002020D02" pitchFamily="82" charset="0"/>
              </a:rPr>
              <a:t>. Лауреат премии губернатора автономного округа в области литературы за книгу «Отголоски-отзвуки» (2001), за книгу «Моя нечаянная Родина» (2009), литературной премии им. Д. Н. Мамина-Сибиряка за книгу повестей и рассказов «До поры </a:t>
            </a:r>
            <a:r>
              <a:rPr lang="ru-RU" sz="1600" dirty="0" smtClean="0">
                <a:latin typeface="Gabriola" panose="04040605051002020D02" pitchFamily="82" charset="0"/>
              </a:rPr>
              <a:t>         до </a:t>
            </a:r>
            <a:r>
              <a:rPr lang="ru-RU" sz="1600" dirty="0">
                <a:latin typeface="Gabriola" panose="04040605051002020D02" pitchFamily="82" charset="0"/>
              </a:rPr>
              <a:t>времени» (2005), премии Уральского федерального округа в области литературы (2012), премии Тюменской областной Думы «Человек слова» (2013). </a:t>
            </a:r>
          </a:p>
        </p:txBody>
      </p:sp>
      <p:sp>
        <p:nvSpPr>
          <p:cNvPr id="12" name="TextBox 11"/>
          <p:cNvSpPr txBox="1"/>
          <p:nvPr/>
        </p:nvSpPr>
        <p:spPr>
          <a:xfrm>
            <a:off x="757755" y="3813241"/>
            <a:ext cx="3710195" cy="2841892"/>
          </a:xfrm>
          <a:prstGeom prst="rect">
            <a:avLst/>
          </a:prstGeom>
          <a:noFill/>
        </p:spPr>
        <p:txBody>
          <a:bodyPr wrap="square" rtlCol="0">
            <a:spAutoFit/>
          </a:bodyPr>
          <a:lstStyle/>
          <a:p>
            <a:pPr algn="just"/>
            <a:r>
              <a:rPr lang="ru-RU" sz="1600" dirty="0">
                <a:latin typeface="Gabriola" panose="04040605051002020D02" pitchFamily="82" charset="0"/>
              </a:rPr>
              <a:t>Николай Иванович Коняев родился 1 января 1954 года в поселке </a:t>
            </a:r>
            <a:r>
              <a:rPr lang="ru-RU" sz="1600" dirty="0" err="1">
                <a:latin typeface="Gabriola" panose="04040605051002020D02" pitchFamily="82" charset="0"/>
              </a:rPr>
              <a:t>Нялино</a:t>
            </a:r>
            <a:r>
              <a:rPr lang="ru-RU" sz="1600" dirty="0">
                <a:latin typeface="Gabriola" panose="04040605051002020D02" pitchFamily="82" charset="0"/>
              </a:rPr>
              <a:t> Ханты-Мансийского района Тюменской области в семье рабочих. Окончил Омский филиал Всесоюзного финансово-экономического института и Литературный институт им. А.М. Горького, учился в семинаре прозы Анатолия Приставкина. Работал ответственным секретарем в региональном историко-культурном журнале «Югра». Часто публиковал на страницах журнала материалы </a:t>
            </a:r>
            <a:r>
              <a:rPr lang="ru-RU" sz="1600" dirty="0" smtClean="0">
                <a:latin typeface="Gabriola" panose="04040605051002020D02" pitchFamily="82" charset="0"/>
              </a:rPr>
              <a:t>       на </a:t>
            </a:r>
            <a:r>
              <a:rPr lang="ru-RU" sz="1600" dirty="0">
                <a:latin typeface="Gabriola" panose="04040605051002020D02" pitchFamily="82" charset="0"/>
              </a:rPr>
              <a:t>общественные и литературные темы. </a:t>
            </a:r>
            <a:endParaRPr lang="ru-RU" sz="1600"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987" y="1222875"/>
            <a:ext cx="1868229" cy="2490269"/>
          </a:xfrm>
          <a:prstGeom prst="rect">
            <a:avLst/>
          </a:prstGeom>
        </p:spPr>
      </p:pic>
    </p:spTree>
    <p:extLst>
      <p:ext uri="{BB962C8B-B14F-4D97-AF65-F5344CB8AC3E}">
        <p14:creationId xmlns:p14="http://schemas.microsoft.com/office/powerpoint/2010/main" val="2213050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30</a:t>
            </a:fld>
            <a:endParaRPr lang="ru-RU"/>
          </a:p>
        </p:txBody>
      </p:sp>
      <p:sp>
        <p:nvSpPr>
          <p:cNvPr id="4" name="Блок-схема: ручной ввод 3"/>
          <p:cNvSpPr/>
          <p:nvPr/>
        </p:nvSpPr>
        <p:spPr>
          <a:xfrm>
            <a:off x="395535" y="188640"/>
            <a:ext cx="8291265"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14868" y="1196440"/>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12 сентября</a:t>
            </a:r>
            <a:endParaRPr lang="ru-RU" sz="4400" b="1" i="1" dirty="0">
              <a:latin typeface="Gabriola" panose="04040605051002020D02" pitchFamily="82" charset="0"/>
            </a:endParaRPr>
          </a:p>
        </p:txBody>
      </p:sp>
      <p:sp>
        <p:nvSpPr>
          <p:cNvPr id="9" name="Блок-схема: ручной ввод 8"/>
          <p:cNvSpPr/>
          <p:nvPr/>
        </p:nvSpPr>
        <p:spPr>
          <a:xfrm>
            <a:off x="7884368" y="6125097"/>
            <a:ext cx="832904" cy="534516"/>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2911" y="6125097"/>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29</a:t>
            </a:r>
            <a:endParaRPr lang="ru-RU" sz="1600" dirty="0"/>
          </a:p>
        </p:txBody>
      </p:sp>
      <p:sp>
        <p:nvSpPr>
          <p:cNvPr id="11" name="TextBox 10"/>
          <p:cNvSpPr txBox="1"/>
          <p:nvPr/>
        </p:nvSpPr>
        <p:spPr>
          <a:xfrm>
            <a:off x="4644988" y="1330536"/>
            <a:ext cx="3816424" cy="4939814"/>
          </a:xfrm>
          <a:prstGeom prst="rect">
            <a:avLst/>
          </a:prstGeom>
          <a:noFill/>
        </p:spPr>
        <p:txBody>
          <a:bodyPr wrap="square" rtlCol="0">
            <a:spAutoFit/>
          </a:bodyPr>
          <a:lstStyle/>
          <a:p>
            <a:pPr algn="just"/>
            <a:r>
              <a:rPr lang="ru-RU" sz="1600" b="1" dirty="0" smtClean="0">
                <a:latin typeface="Gabriola" panose="04040605051002020D02" pitchFamily="82" charset="0"/>
              </a:rPr>
              <a:t>20 лет </a:t>
            </a:r>
            <a:r>
              <a:rPr lang="ru-RU" sz="1600" dirty="0" smtClean="0">
                <a:latin typeface="Gabriola" panose="04040605051002020D02" pitchFamily="82" charset="0"/>
              </a:rPr>
              <a:t>назад (2004) </a:t>
            </a:r>
            <a:r>
              <a:rPr lang="ru-RU" sz="1600" dirty="0">
                <a:latin typeface="Gabriola" panose="04040605051002020D02" pitchFamily="82" charset="0"/>
              </a:rPr>
              <a:t>после многолетнего забвения распахнула двери </a:t>
            </a:r>
            <a:r>
              <a:rPr lang="ru-RU" sz="1600" b="1" dirty="0">
                <a:latin typeface="Gabriola" panose="04040605051002020D02" pitchFamily="82" charset="0"/>
              </a:rPr>
              <a:t>церковь Успения Пресвятой Богородицы </a:t>
            </a:r>
            <a:r>
              <a:rPr lang="ru-RU" sz="1600" dirty="0">
                <a:latin typeface="Gabriola" panose="04040605051002020D02" pitchFamily="82" charset="0"/>
              </a:rPr>
              <a:t>в селе </a:t>
            </a:r>
            <a:r>
              <a:rPr lang="ru-RU" sz="1600" dirty="0" err="1" smtClean="0">
                <a:latin typeface="Gabriola" panose="04040605051002020D02" pitchFamily="82" charset="0"/>
              </a:rPr>
              <a:t>Селиярово</a:t>
            </a:r>
            <a:r>
              <a:rPr lang="ru-RU" sz="1600" dirty="0" smtClean="0">
                <a:latin typeface="Gabriola" panose="04040605051002020D02" pitchFamily="82" charset="0"/>
              </a:rPr>
              <a:t> </a:t>
            </a:r>
            <a:r>
              <a:rPr lang="ru-RU" sz="1600" dirty="0">
                <a:latin typeface="Gabriola" panose="04040605051002020D02" pitchFamily="82" charset="0"/>
              </a:rPr>
              <a:t>Ханты-Мансийского района. </a:t>
            </a:r>
          </a:p>
          <a:p>
            <a:pPr algn="just"/>
            <a:r>
              <a:rPr lang="ru-RU" sz="1600" dirty="0" smtClean="0">
                <a:latin typeface="Gabriola" panose="04040605051002020D02" pitchFamily="82" charset="0"/>
              </a:rPr>
              <a:t>«Место </a:t>
            </a:r>
            <a:r>
              <a:rPr lang="ru-RU" sz="1600" dirty="0">
                <a:latin typeface="Gabriola" panose="04040605051002020D02" pitchFamily="82" charset="0"/>
              </a:rPr>
              <a:t>под церковь выбирали основательно. Потому что она - основа основ. Альфа и Омега. Начало и конец. В старину говорили, если в селе есть храм - оно будет жить. Выбрали место в самом центре села, </a:t>
            </a:r>
            <a:r>
              <a:rPr lang="ru-RU" sz="1600" dirty="0" smtClean="0">
                <a:latin typeface="Gabriola" panose="04040605051002020D02" pitchFamily="82" charset="0"/>
              </a:rPr>
              <a:t>                 на </a:t>
            </a:r>
            <a:r>
              <a:rPr lang="ru-RU" sz="1600" dirty="0">
                <a:latin typeface="Gabriola" panose="04040605051002020D02" pitchFamily="82" charset="0"/>
              </a:rPr>
              <a:t>открытой площади, чтобы видно было со всех сторон. Собирали деньги, как водилось в те времена, всем миром. Говорят, что главным жертвователем был купец Рязанцев. Строили быстро, споро, с молитвой. И Господь внял усердию и чистосердечию православных. Освятили церковь в честь Успения Пресвятой Богородицы в 1873 году</a:t>
            </a:r>
            <a:r>
              <a:rPr lang="ru-RU" sz="1600" dirty="0" smtClean="0">
                <a:latin typeface="Gabriola" panose="04040605051002020D02" pitchFamily="82" charset="0"/>
              </a:rPr>
              <a:t>.» </a:t>
            </a:r>
          </a:p>
          <a:p>
            <a:pPr algn="just"/>
            <a:endParaRPr lang="ru-RU" sz="1600" dirty="0" smtClean="0">
              <a:latin typeface="Gabriola" panose="04040605051002020D02" pitchFamily="82" charset="0"/>
            </a:endParaRPr>
          </a:p>
          <a:p>
            <a:pPr algn="just"/>
            <a:endParaRPr lang="ru-RU" sz="1600" dirty="0">
              <a:latin typeface="Gabriola" panose="04040605051002020D02" pitchFamily="82" charset="0"/>
            </a:endParaRPr>
          </a:p>
          <a:p>
            <a:pPr algn="just"/>
            <a:endParaRPr lang="ru-RU" sz="1600" dirty="0" smtClean="0">
              <a:latin typeface="Gabriola" panose="04040605051002020D02" pitchFamily="82" charset="0"/>
            </a:endParaRPr>
          </a:p>
          <a:p>
            <a:pPr algn="just"/>
            <a:endParaRPr lang="ru-RU" sz="1600" dirty="0">
              <a:latin typeface="Gabriola" panose="04040605051002020D02" pitchFamily="82" charset="0"/>
            </a:endParaRPr>
          </a:p>
          <a:p>
            <a:r>
              <a:rPr lang="en-US" sz="1100" i="1" dirty="0" smtClean="0"/>
              <a:t>http</a:t>
            </a:r>
            <a:r>
              <a:rPr lang="en-US" sz="1100" i="1" dirty="0"/>
              <a:t>://</a:t>
            </a:r>
            <a:r>
              <a:rPr lang="en-US" sz="1100" i="1" dirty="0" smtClean="0"/>
              <a:t>russian-church.ru/</a:t>
            </a:r>
            <a:r>
              <a:rPr lang="ru-RU" sz="1100" i="1" dirty="0"/>
              <a:t>Светлана Поливанова</a:t>
            </a:r>
            <a:endParaRPr lang="ru-RU" sz="1100" dirty="0">
              <a:solidFill>
                <a:schemeClr val="tx1">
                  <a:lumMod val="75000"/>
                  <a:lumOff val="25000"/>
                </a:schemeClr>
              </a:solidFill>
              <a:latin typeface="Gabriola" panose="04040605051002020D02" pitchFamily="82" charset="0"/>
            </a:endParaRPr>
          </a:p>
        </p:txBody>
      </p:sp>
      <p:pic>
        <p:nvPicPr>
          <p:cNvPr id="14" name="Рисунок 13" descr="C:\Users\Arhiv\Desktop\Безымянный.png"/>
          <p:cNvPicPr/>
          <p:nvPr/>
        </p:nvPicPr>
        <p:blipFill>
          <a:blip r:embed="rId3">
            <a:extLst>
              <a:ext uri="{28A0092B-C50C-407E-A947-70E740481C1C}">
                <a14:useLocalDpi xmlns:a14="http://schemas.microsoft.com/office/drawing/2010/main" val="0"/>
              </a:ext>
            </a:extLst>
          </a:blip>
          <a:srcRect/>
          <a:stretch>
            <a:fillRect/>
          </a:stretch>
        </p:blipFill>
        <p:spPr bwMode="auto">
          <a:xfrm>
            <a:off x="948760" y="1412776"/>
            <a:ext cx="3335208" cy="2016224"/>
          </a:xfrm>
          <a:prstGeom prst="rect">
            <a:avLst/>
          </a:prstGeom>
          <a:noFill/>
          <a:ln>
            <a:noFill/>
          </a:ln>
          <a:effectLst>
            <a:softEdge rad="63500"/>
          </a:effectLst>
        </p:spPr>
      </p:pic>
      <p:pic>
        <p:nvPicPr>
          <p:cNvPr id="15" name="Рисунок 14" descr="C:\Users\Arhiv\Desktop\Ф.ФОТОФОНД, Оп.1, Д.112, Л.1_Церковь Успенья Пресвятой Богородицы., 200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8760" y="3653894"/>
            <a:ext cx="3335208" cy="2223377"/>
          </a:xfrm>
          <a:prstGeom prst="rect">
            <a:avLst/>
          </a:prstGeom>
          <a:noFill/>
          <a:ln>
            <a:noFill/>
          </a:ln>
          <a:effectLst>
            <a:softEdge rad="63500"/>
          </a:effectLst>
        </p:spPr>
      </p:pic>
    </p:spTree>
    <p:extLst>
      <p:ext uri="{BB962C8B-B14F-4D97-AF65-F5344CB8AC3E}">
        <p14:creationId xmlns:p14="http://schemas.microsoft.com/office/powerpoint/2010/main" val="4075037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31</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a:latin typeface="Gabriola" panose="04040605051002020D02" pitchFamily="82" charset="0"/>
              </a:rPr>
              <a:t>1</a:t>
            </a:r>
            <a:r>
              <a:rPr lang="ru-RU" sz="4400" b="1" i="1" dirty="0" smtClean="0">
                <a:latin typeface="Gabriola" panose="04040605051002020D02" pitchFamily="82" charset="0"/>
              </a:rPr>
              <a:t> 4 сентября</a:t>
            </a:r>
            <a:endParaRPr lang="ru-RU" sz="4400" b="1" i="1" dirty="0">
              <a:latin typeface="Gabriola" panose="04040605051002020D02" pitchFamily="82" charset="0"/>
            </a:endParaRPr>
          </a:p>
        </p:txBody>
      </p:sp>
      <p:sp>
        <p:nvSpPr>
          <p:cNvPr id="9" name="Блок-схема: ручной ввод 8"/>
          <p:cNvSpPr/>
          <p:nvPr/>
        </p:nvSpPr>
        <p:spPr>
          <a:xfrm>
            <a:off x="7884368" y="6199121"/>
            <a:ext cx="802432" cy="473533"/>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28767" y="6165097"/>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30</a:t>
            </a:r>
            <a:endParaRPr lang="ru-RU" sz="1600" dirty="0"/>
          </a:p>
        </p:txBody>
      </p:sp>
      <p:sp>
        <p:nvSpPr>
          <p:cNvPr id="11" name="TextBox 10"/>
          <p:cNvSpPr txBox="1"/>
          <p:nvPr/>
        </p:nvSpPr>
        <p:spPr>
          <a:xfrm>
            <a:off x="4603784" y="1412776"/>
            <a:ext cx="3816425" cy="5062924"/>
          </a:xfrm>
          <a:prstGeom prst="rect">
            <a:avLst/>
          </a:prstGeom>
          <a:noFill/>
        </p:spPr>
        <p:txBody>
          <a:bodyPr wrap="square" rtlCol="0">
            <a:spAutoFit/>
          </a:bodyPr>
          <a:lstStyle/>
          <a:p>
            <a:r>
              <a:rPr lang="ru-RU" sz="1600" b="1" dirty="0" smtClean="0">
                <a:latin typeface="Gabriola" panose="04040605051002020D02" pitchFamily="82" charset="0"/>
              </a:rPr>
              <a:t>60 </a:t>
            </a:r>
            <a:r>
              <a:rPr lang="ru-RU" sz="1600" b="1" dirty="0">
                <a:latin typeface="Gabriola" panose="04040605051002020D02" pitchFamily="82" charset="0"/>
              </a:rPr>
              <a:t>лет </a:t>
            </a:r>
            <a:r>
              <a:rPr lang="ru-RU" sz="1600" dirty="0">
                <a:latin typeface="Gabriola" panose="04040605051002020D02" pitchFamily="82" charset="0"/>
              </a:rPr>
              <a:t>назад (1964) Указом Президиума Верховного Совета РСФСР </a:t>
            </a:r>
            <a:r>
              <a:rPr lang="ru-RU" sz="1600" dirty="0" err="1">
                <a:latin typeface="Gabriola" panose="04040605051002020D02" pitchFamily="82" charset="0"/>
              </a:rPr>
              <a:t>Самаровский</a:t>
            </a:r>
            <a:r>
              <a:rPr lang="ru-RU" sz="1600" dirty="0">
                <a:latin typeface="Gabriola" panose="04040605051002020D02" pitchFamily="82" charset="0"/>
              </a:rPr>
              <a:t> район переименован </a:t>
            </a:r>
            <a:r>
              <a:rPr lang="ru-RU" sz="1600" dirty="0" smtClean="0">
                <a:latin typeface="Gabriola" panose="04040605051002020D02" pitchFamily="82" charset="0"/>
              </a:rPr>
              <a:t>       в </a:t>
            </a:r>
            <a:r>
              <a:rPr lang="ru-RU" sz="1600" dirty="0">
                <a:latin typeface="Gabriola" panose="04040605051002020D02" pitchFamily="82" charset="0"/>
              </a:rPr>
              <a:t>Ханты-Мансийский.</a:t>
            </a:r>
          </a:p>
          <a:p>
            <a:r>
              <a:rPr lang="ru-RU" sz="1100" dirty="0">
                <a:latin typeface="Gabriola" panose="04040605051002020D02" pitchFamily="82" charset="0"/>
              </a:rPr>
              <a:t> </a:t>
            </a:r>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pPr lvl="0"/>
            <a:r>
              <a:rPr lang="ru-RU" sz="1100" dirty="0">
                <a:latin typeface="Gabriola" panose="04040605051002020D02" pitchFamily="82" charset="0"/>
              </a:rPr>
              <a:t>Краткий справочник по фондам архивных отделов районов Ханты-Мансийского автономного округа-Югры.- Ханты-Мансийск, 2010. – Т. 4.-С</a:t>
            </a:r>
            <a:r>
              <a:rPr lang="ru-RU" sz="1100" dirty="0" smtClean="0">
                <a:latin typeface="Gabriola" panose="04040605051002020D02" pitchFamily="82" charset="0"/>
              </a:rPr>
              <a:t>. 294</a:t>
            </a:r>
          </a:p>
          <a:p>
            <a:pPr lvl="0"/>
            <a:r>
              <a:rPr lang="ru-RU" sz="1100" dirty="0" smtClean="0">
                <a:latin typeface="Gabriola" panose="04040605051002020D02" pitchFamily="82" charset="0"/>
              </a:rPr>
              <a:t>КУГАЮ Ф.1, оп.1.д.824, л.19.</a:t>
            </a:r>
            <a:endParaRPr lang="ru-RU" sz="1100" dirty="0">
              <a:solidFill>
                <a:schemeClr val="tx1">
                  <a:lumMod val="75000"/>
                  <a:lumOff val="25000"/>
                </a:schemeClr>
              </a:solidFill>
              <a:latin typeface="Gabriola" panose="04040605051002020D02" pitchFamily="82" charset="0"/>
            </a:endParaRPr>
          </a:p>
        </p:txBody>
      </p:sp>
      <p:pic>
        <p:nvPicPr>
          <p:cNvPr id="13" name="Рисунок 12" descr="C:\Users\Arhiv\Desktop\1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720" y="1484784"/>
            <a:ext cx="3106250" cy="4361111"/>
          </a:xfrm>
          <a:prstGeom prst="rect">
            <a:avLst/>
          </a:prstGeom>
          <a:noFill/>
          <a:ln>
            <a:noFill/>
          </a:ln>
          <a:effectLst>
            <a:softEdge rad="63500"/>
          </a:effectLst>
        </p:spPr>
      </p:pic>
    </p:spTree>
    <p:extLst>
      <p:ext uri="{BB962C8B-B14F-4D97-AF65-F5344CB8AC3E}">
        <p14:creationId xmlns:p14="http://schemas.microsoft.com/office/powerpoint/2010/main" val="52540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32</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539552" y="247150"/>
            <a:ext cx="7344816" cy="769441"/>
          </a:xfrm>
          <a:prstGeom prst="rect">
            <a:avLst/>
          </a:prstGeom>
          <a:noFill/>
        </p:spPr>
        <p:txBody>
          <a:bodyPr wrap="square" rtlCol="0">
            <a:spAutoFit/>
          </a:bodyPr>
          <a:lstStyle/>
          <a:p>
            <a:r>
              <a:rPr lang="ru-RU" sz="4400" b="1" i="1" dirty="0" smtClean="0">
                <a:latin typeface="Gabriola" panose="04040605051002020D02" pitchFamily="82" charset="0"/>
              </a:rPr>
              <a:t>15 сентября</a:t>
            </a:r>
            <a:endParaRPr lang="ru-RU" sz="4400" b="1" i="1" dirty="0">
              <a:latin typeface="Gabriola" panose="04040605051002020D02" pitchFamily="82" charset="0"/>
            </a:endParaRPr>
          </a:p>
        </p:txBody>
      </p:sp>
      <p:sp>
        <p:nvSpPr>
          <p:cNvPr id="9" name="Блок-схема: ручной ввод 8"/>
          <p:cNvSpPr/>
          <p:nvPr/>
        </p:nvSpPr>
        <p:spPr>
          <a:xfrm>
            <a:off x="8005419" y="6237611"/>
            <a:ext cx="795042" cy="43504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6" y="6169503"/>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31</a:t>
            </a:r>
            <a:endParaRPr lang="ru-RU" sz="1600" dirty="0"/>
          </a:p>
        </p:txBody>
      </p:sp>
      <p:sp>
        <p:nvSpPr>
          <p:cNvPr id="11" name="TextBox 10"/>
          <p:cNvSpPr txBox="1"/>
          <p:nvPr/>
        </p:nvSpPr>
        <p:spPr>
          <a:xfrm>
            <a:off x="4562859" y="1135330"/>
            <a:ext cx="3980681" cy="5586145"/>
          </a:xfrm>
          <a:prstGeom prst="rect">
            <a:avLst/>
          </a:prstGeom>
          <a:noFill/>
        </p:spPr>
        <p:txBody>
          <a:bodyPr wrap="square" rtlCol="0">
            <a:spAutoFit/>
          </a:bodyPr>
          <a:lstStyle/>
          <a:p>
            <a:pPr algn="just"/>
            <a:r>
              <a:rPr lang="ru-RU" sz="1600" b="1" dirty="0" smtClean="0">
                <a:latin typeface="Gabriola" panose="04040605051002020D02" pitchFamily="82" charset="0"/>
              </a:rPr>
              <a:t>            </a:t>
            </a:r>
            <a:r>
              <a:rPr lang="ru-RU" sz="1600" b="1" dirty="0" err="1" smtClean="0">
                <a:latin typeface="Gabriola" panose="04040605051002020D02" pitchFamily="82" charset="0"/>
              </a:rPr>
              <a:t>Молостов</a:t>
            </a:r>
            <a:r>
              <a:rPr lang="ru-RU" sz="1600" b="1" dirty="0" smtClean="0">
                <a:latin typeface="Gabriola" panose="04040605051002020D02" pitchFamily="82" charset="0"/>
              </a:rPr>
              <a:t> </a:t>
            </a:r>
            <a:r>
              <a:rPr lang="ru-RU" sz="1600" b="1" dirty="0">
                <a:latin typeface="Gabriola" panose="04040605051002020D02" pitchFamily="82" charset="0"/>
              </a:rPr>
              <a:t>Александр </a:t>
            </a:r>
            <a:r>
              <a:rPr lang="ru-RU" sz="1600" b="1" dirty="0" smtClean="0">
                <a:latin typeface="Gabriola" panose="04040605051002020D02" pitchFamily="82" charset="0"/>
              </a:rPr>
              <a:t>Михайлович </a:t>
            </a:r>
            <a:r>
              <a:rPr lang="ru-RU" sz="1600" dirty="0" smtClean="0">
                <a:latin typeface="Gabriola" panose="04040605051002020D02" pitchFamily="82" charset="0"/>
              </a:rPr>
              <a:t>родился                в </a:t>
            </a:r>
            <a:r>
              <a:rPr lang="ru-RU" sz="1600" dirty="0">
                <a:latin typeface="Gabriola" panose="04040605051002020D02" pitchFamily="82" charset="0"/>
              </a:rPr>
              <a:t>д. </a:t>
            </a:r>
            <a:r>
              <a:rPr lang="ru-RU" sz="1600" dirty="0" err="1">
                <a:latin typeface="Gabriola" panose="04040605051002020D02" pitchFamily="82" charset="0"/>
              </a:rPr>
              <a:t>Алтитумп</a:t>
            </a:r>
            <a:r>
              <a:rPr lang="ru-RU" sz="1600" dirty="0">
                <a:latin typeface="Gabriola" panose="04040605051002020D02" pitchFamily="82" charset="0"/>
              </a:rPr>
              <a:t> Березовского района Тюменской области. В 1977 году окончил Новосибирский медицинский институт лечебный факультет. После окончания института </a:t>
            </a:r>
            <a:r>
              <a:rPr lang="ru-RU" sz="1600" dirty="0" smtClean="0">
                <a:latin typeface="Gabriola" panose="04040605051002020D02" pitchFamily="82" charset="0"/>
              </a:rPr>
              <a:t>         с </a:t>
            </a:r>
            <a:r>
              <a:rPr lang="ru-RU" sz="1600" dirty="0">
                <a:latin typeface="Gabriola" panose="04040605051002020D02" pitchFamily="82" charset="0"/>
              </a:rPr>
              <a:t>1977 по 1980 год работал участковым врачом-терапевтом в районной больнице г. Каргат Новосибирской области. С 1980 года возглавлял </a:t>
            </a:r>
            <a:r>
              <a:rPr lang="ru-RU" sz="1600" dirty="0" err="1">
                <a:latin typeface="Gabriola" panose="04040605051002020D02" pitchFamily="82" charset="0"/>
              </a:rPr>
              <a:t>Горноправдинскую</a:t>
            </a:r>
            <a:r>
              <a:rPr lang="ru-RU" sz="1600" dirty="0">
                <a:latin typeface="Gabriola" panose="04040605051002020D02" pitchFamily="82" charset="0"/>
              </a:rPr>
              <a:t> участковую больницу. Пользуется заслуженным авторитетом среди населения. С 1985 </a:t>
            </a:r>
            <a:r>
              <a:rPr lang="ru-RU" sz="1600" dirty="0" smtClean="0">
                <a:latin typeface="Gabriola" panose="04040605051002020D02" pitchFamily="82" charset="0"/>
              </a:rPr>
              <a:t>      по </a:t>
            </a:r>
            <a:r>
              <a:rPr lang="ru-RU" sz="1600" dirty="0">
                <a:latin typeface="Gabriola" panose="04040605051002020D02" pitchFamily="82" charset="0"/>
              </a:rPr>
              <a:t>1989гг. - депутат двух созывов </a:t>
            </a:r>
            <a:r>
              <a:rPr lang="ru-RU" sz="1600" dirty="0" err="1">
                <a:latin typeface="Gabriola" panose="04040605051002020D02" pitchFamily="82" charset="0"/>
              </a:rPr>
              <a:t>Горноправдинского</a:t>
            </a:r>
            <a:r>
              <a:rPr lang="ru-RU" sz="1600" dirty="0">
                <a:latin typeface="Gabriola" panose="04040605051002020D02" pitchFamily="82" charset="0"/>
              </a:rPr>
              <a:t> сельского совета, с 1996 по 2006гг. -  депутат двух созывов Думы Ханты-Мансийского района. </a:t>
            </a:r>
          </a:p>
          <a:p>
            <a:pPr algn="just"/>
            <a:r>
              <a:rPr lang="ru-RU" sz="1600" dirty="0">
                <a:latin typeface="Gabriola" panose="04040605051002020D02" pitchFamily="82" charset="0"/>
              </a:rPr>
              <a:t> </a:t>
            </a:r>
            <a:r>
              <a:rPr lang="ru-RU" sz="1600" dirty="0" smtClean="0">
                <a:latin typeface="Gabriola" panose="04040605051002020D02" pitchFamily="82" charset="0"/>
              </a:rPr>
              <a:t>           Награжден </a:t>
            </a:r>
            <a:r>
              <a:rPr lang="ru-RU" sz="1600" dirty="0">
                <a:latin typeface="Gabriola" panose="04040605051002020D02" pitchFamily="82" charset="0"/>
              </a:rPr>
              <a:t>благодарственным письмом Председателя Думы Ханты-Мансийского автономного округа-Югры, почетными грамотами </a:t>
            </a:r>
            <a:r>
              <a:rPr lang="ru-RU" sz="1600" dirty="0" smtClean="0">
                <a:latin typeface="Gabriola" panose="04040605051002020D02" pitchFamily="82" charset="0"/>
              </a:rPr>
              <a:t>                                 и </a:t>
            </a:r>
            <a:r>
              <a:rPr lang="ru-RU" sz="1600" dirty="0">
                <a:latin typeface="Gabriola" panose="04040605051002020D02" pitchFamily="82" charset="0"/>
              </a:rPr>
              <a:t>благодарностями Департамента здравоохранения ХМАО-Югры, Почетной грамотой Министерства здравоохранения РФ. Внесен в энциклопедию «Лучшие люди России. (2004). Присвоено звание «Заслуженный работник здравоохранения Ханты-Мансийского автономного округа-Югры»(2004г.). Ветеран труда РФ</a:t>
            </a:r>
            <a:r>
              <a:rPr lang="ru-RU" sz="1600" dirty="0" smtClean="0">
                <a:latin typeface="Gabriola" panose="04040605051002020D02" pitchFamily="82" charset="0"/>
              </a:rPr>
              <a:t>.</a:t>
            </a:r>
            <a:endParaRPr lang="ru-RU" sz="1600" dirty="0">
              <a:latin typeface="Gabriola" panose="04040605051002020D02" pitchFamily="82" charset="0"/>
            </a:endParaRPr>
          </a:p>
          <a:p>
            <a:pPr lvl="0"/>
            <a:r>
              <a:rPr lang="ru-RU" sz="1050" dirty="0">
                <a:latin typeface="Gabriola" panose="04040605051002020D02" pitchFamily="82" charset="0"/>
              </a:rPr>
              <a:t>Захаров Н.  Сельский врач-это </a:t>
            </a:r>
            <a:r>
              <a:rPr lang="ru-RU" sz="1050" dirty="0" smtClean="0">
                <a:latin typeface="Gabriola" panose="04040605051002020D02" pitchFamily="82" charset="0"/>
              </a:rPr>
              <a:t>больше, </a:t>
            </a:r>
            <a:r>
              <a:rPr lang="ru-RU" sz="1050" dirty="0">
                <a:latin typeface="Gabriola" panose="04040605051002020D02" pitchFamily="82" charset="0"/>
              </a:rPr>
              <a:t>чем врач // Наш р-н. – 2009. – 24сент.</a:t>
            </a:r>
          </a:p>
          <a:p>
            <a:r>
              <a:rPr lang="ru-RU" sz="1050" dirty="0" err="1" smtClean="0">
                <a:latin typeface="Gabriola" panose="04040605051002020D02" pitchFamily="82" charset="0"/>
              </a:rPr>
              <a:t>Чаппарова</a:t>
            </a:r>
            <a:r>
              <a:rPr lang="ru-RU" sz="1050" dirty="0" smtClean="0">
                <a:latin typeface="Gabriola" panose="04040605051002020D02" pitchFamily="82" charset="0"/>
              </a:rPr>
              <a:t> </a:t>
            </a:r>
            <a:r>
              <a:rPr lang="ru-RU" sz="1050" dirty="0">
                <a:latin typeface="Gabriola" panose="04040605051002020D02" pitchFamily="82" charset="0"/>
              </a:rPr>
              <a:t>Э. Признание за добросовестный труд. //Наш р-н. – 2014. – 16 дек</a:t>
            </a:r>
            <a:r>
              <a:rPr lang="ru-RU" sz="1050" dirty="0" smtClean="0">
                <a:solidFill>
                  <a:schemeClr val="tx1">
                    <a:lumMod val="75000"/>
                    <a:lumOff val="25000"/>
                  </a:schemeClr>
                </a:solidFill>
                <a:latin typeface="Gabriola" panose="04040605051002020D02" pitchFamily="82" charset="0"/>
              </a:rPr>
              <a:t>.</a:t>
            </a:r>
            <a:endParaRPr lang="ru-RU" sz="1050" dirty="0">
              <a:solidFill>
                <a:schemeClr val="tx1">
                  <a:lumMod val="75000"/>
                  <a:lumOff val="25000"/>
                </a:schemeClr>
              </a:solidFill>
              <a:latin typeface="Gabriola" panose="04040605051002020D02" pitchFamily="82" charset="0"/>
            </a:endParaRPr>
          </a:p>
        </p:txBody>
      </p:sp>
      <p:sp>
        <p:nvSpPr>
          <p:cNvPr id="12" name="TextBox 11"/>
          <p:cNvSpPr txBox="1"/>
          <p:nvPr/>
        </p:nvSpPr>
        <p:spPr>
          <a:xfrm>
            <a:off x="545273" y="4544355"/>
            <a:ext cx="4114916" cy="1323439"/>
          </a:xfrm>
          <a:prstGeom prst="rect">
            <a:avLst/>
          </a:prstGeom>
          <a:noFill/>
        </p:spPr>
        <p:txBody>
          <a:bodyPr wrap="square" rtlCol="0">
            <a:spAutoFit/>
          </a:bodyPr>
          <a:lstStyle/>
          <a:p>
            <a:pPr algn="ctr"/>
            <a:r>
              <a:rPr lang="ru-RU" sz="1600" b="1" dirty="0" smtClean="0">
                <a:latin typeface="Gabriola" panose="04040605051002020D02" pitchFamily="82" charset="0"/>
              </a:rPr>
              <a:t>75 </a:t>
            </a:r>
            <a:r>
              <a:rPr lang="ru-RU" sz="1600" b="1" dirty="0">
                <a:latin typeface="Gabriola" panose="04040605051002020D02" pitchFamily="82" charset="0"/>
              </a:rPr>
              <a:t>лет</a:t>
            </a:r>
            <a:r>
              <a:rPr lang="ru-RU" sz="1600" dirty="0">
                <a:latin typeface="Gabriola" panose="04040605051002020D02" pitchFamily="82" charset="0"/>
              </a:rPr>
              <a:t> назад (</a:t>
            </a:r>
            <a:r>
              <a:rPr lang="ru-RU" sz="1600" dirty="0" smtClean="0">
                <a:latin typeface="Gabriola" panose="04040605051002020D02" pitchFamily="82" charset="0"/>
              </a:rPr>
              <a:t>1949) </a:t>
            </a:r>
            <a:r>
              <a:rPr lang="ru-RU" sz="1600" dirty="0">
                <a:latin typeface="Gabriola" panose="04040605051002020D02" pitchFamily="82" charset="0"/>
              </a:rPr>
              <a:t>родился </a:t>
            </a:r>
            <a:endParaRPr lang="ru-RU" sz="1600" dirty="0" smtClean="0">
              <a:latin typeface="Gabriola" panose="04040605051002020D02" pitchFamily="82" charset="0"/>
            </a:endParaRPr>
          </a:p>
          <a:p>
            <a:pPr algn="ctr"/>
            <a:r>
              <a:rPr lang="ru-RU" sz="1600" b="1" dirty="0" err="1" smtClean="0">
                <a:latin typeface="Gabriola" panose="04040605051002020D02" pitchFamily="82" charset="0"/>
              </a:rPr>
              <a:t>Молостов</a:t>
            </a:r>
            <a:r>
              <a:rPr lang="ru-RU" sz="1600" b="1" dirty="0" smtClean="0">
                <a:latin typeface="Gabriola" panose="04040605051002020D02" pitchFamily="82" charset="0"/>
              </a:rPr>
              <a:t> Александр Михайлович</a:t>
            </a:r>
            <a:r>
              <a:rPr lang="ru-RU" sz="1600" dirty="0" smtClean="0">
                <a:latin typeface="Gabriola" panose="04040605051002020D02" pitchFamily="82" charset="0"/>
              </a:rPr>
              <a:t>, </a:t>
            </a:r>
          </a:p>
          <a:p>
            <a:pPr algn="ctr"/>
            <a:r>
              <a:rPr lang="ru-RU" sz="1600" dirty="0" smtClean="0">
                <a:latin typeface="Gabriola" panose="04040605051002020D02" pitchFamily="82" charset="0"/>
              </a:rPr>
              <a:t>Заслуженный </a:t>
            </a:r>
            <a:r>
              <a:rPr lang="ru-RU" sz="1600" dirty="0">
                <a:latin typeface="Gabriola" panose="04040605051002020D02" pitchFamily="82" charset="0"/>
              </a:rPr>
              <a:t>работник </a:t>
            </a:r>
            <a:r>
              <a:rPr lang="ru-RU" sz="1600" dirty="0" smtClean="0">
                <a:latin typeface="Gabriola" panose="04040605051002020D02" pitchFamily="82" charset="0"/>
              </a:rPr>
              <a:t>здравоохранения Ханты-Мансийского </a:t>
            </a:r>
            <a:r>
              <a:rPr lang="ru-RU" sz="1600" dirty="0">
                <a:latin typeface="Gabriola" panose="04040605051002020D02" pitchFamily="82" charset="0"/>
              </a:rPr>
              <a:t>автономного округа-Югры (2004), Почетный гражданин Ханты-Мансийского района (2009).</a:t>
            </a:r>
            <a:endParaRPr lang="ru-RU" sz="1600" dirty="0">
              <a:solidFill>
                <a:schemeClr val="tx1">
                  <a:lumMod val="75000"/>
                  <a:lumOff val="25000"/>
                </a:schemeClr>
              </a:solidFill>
              <a:latin typeface="Gabriola" panose="04040605051002020D02" pitchFamily="82" charset="0"/>
            </a:endParaRPr>
          </a:p>
        </p:txBody>
      </p:sp>
      <p:pic>
        <p:nvPicPr>
          <p:cNvPr id="13" name="Рисунок 12" descr="C:\Users\Arhiv\Desktop\для календаря 2019\фото для календ 14\Молостов Александр Михайлович.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7281" y="1528823"/>
            <a:ext cx="2571562" cy="3004946"/>
          </a:xfrm>
          <a:prstGeom prst="rect">
            <a:avLst/>
          </a:prstGeom>
          <a:noFill/>
          <a:ln>
            <a:noFill/>
          </a:ln>
          <a:effectLst>
            <a:softEdge rad="63500"/>
          </a:effectLst>
        </p:spPr>
      </p:pic>
    </p:spTree>
    <p:extLst>
      <p:ext uri="{BB962C8B-B14F-4D97-AF65-F5344CB8AC3E}">
        <p14:creationId xmlns:p14="http://schemas.microsoft.com/office/powerpoint/2010/main" val="2616847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86965" y="1412776"/>
            <a:ext cx="794547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33</a:t>
            </a:fld>
            <a:endParaRPr lang="ru-RU" dirty="0"/>
          </a:p>
        </p:txBody>
      </p:sp>
      <p:sp>
        <p:nvSpPr>
          <p:cNvPr id="5" name="Заголовок 4"/>
          <p:cNvSpPr>
            <a:spLocks noGrp="1"/>
          </p:cNvSpPr>
          <p:nvPr>
            <p:ph type="title"/>
          </p:nvPr>
        </p:nvSpPr>
        <p:spPr>
          <a:xfrm>
            <a:off x="467544" y="182320"/>
            <a:ext cx="8219256" cy="102944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a:solidFill>
                  <a:schemeClr val="tx1"/>
                </a:solidFill>
                <a:latin typeface="Gabriola" panose="04040605051002020D02" pitchFamily="82" charset="0"/>
              </a:rPr>
              <a:t> </a:t>
            </a:r>
            <a:r>
              <a:rPr lang="ru-RU" b="1" i="1" dirty="0" smtClean="0">
                <a:solidFill>
                  <a:schemeClr val="tx1"/>
                </a:solidFill>
                <a:latin typeface="Gabriola" panose="04040605051002020D02" pitchFamily="82" charset="0"/>
              </a:rPr>
              <a:t> 15 сентября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740352" y="6082958"/>
            <a:ext cx="946448" cy="55614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32</a:t>
            </a:r>
            <a:endParaRPr lang="ru-RU" sz="1600" dirty="0"/>
          </a:p>
        </p:txBody>
      </p:sp>
      <p:sp>
        <p:nvSpPr>
          <p:cNvPr id="12" name="Объект 2"/>
          <p:cNvSpPr txBox="1">
            <a:spLocks/>
          </p:cNvSpPr>
          <p:nvPr/>
        </p:nvSpPr>
        <p:spPr>
          <a:xfrm>
            <a:off x="4721328" y="1772816"/>
            <a:ext cx="3681613" cy="9320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600" b="1" dirty="0">
                <a:latin typeface="Gabriola" panose="04040605051002020D02" pitchFamily="82" charset="0"/>
              </a:rPr>
              <a:t>5 лет </a:t>
            </a:r>
            <a:r>
              <a:rPr lang="ru-RU" sz="1600" dirty="0">
                <a:latin typeface="Gabriola" panose="04040605051002020D02" pitchFamily="82" charset="0"/>
              </a:rPr>
              <a:t>назад (2019) </a:t>
            </a:r>
            <a:r>
              <a:rPr lang="ru-RU" sz="1600" dirty="0" smtClean="0">
                <a:latin typeface="Gabriola" panose="04040605051002020D02" pitchFamily="82" charset="0"/>
              </a:rPr>
              <a:t>открыт </a:t>
            </a:r>
            <a:r>
              <a:rPr lang="ru-RU" sz="1600" b="1" dirty="0">
                <a:latin typeface="Gabriola" panose="04040605051002020D02" pitchFamily="82" charset="0"/>
              </a:rPr>
              <a:t>Мемориал памяти воинам-освободителям в Великой Отечественной войне 1941-1945гг. в селе </a:t>
            </a:r>
            <a:r>
              <a:rPr lang="ru-RU" sz="1600" b="1" dirty="0" err="1">
                <a:latin typeface="Gabriola" panose="04040605051002020D02" pitchFamily="82" charset="0"/>
              </a:rPr>
              <a:t>Батово</a:t>
            </a:r>
            <a:r>
              <a:rPr lang="ru-RU" sz="1600" b="1" dirty="0">
                <a:latin typeface="Gabriola" panose="04040605051002020D02" pitchFamily="82" charset="0"/>
              </a:rPr>
              <a:t> Ханты-Мансийского района</a:t>
            </a:r>
            <a:endParaRPr lang="ru-RU" sz="1100" dirty="0">
              <a:latin typeface="Gabriola" panose="04040605051002020D02" pitchFamily="82"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916832"/>
            <a:ext cx="3162425" cy="2440457"/>
          </a:xfrm>
          <a:prstGeom prst="rect">
            <a:avLst/>
          </a:prstGeom>
        </p:spPr>
      </p:pic>
    </p:spTree>
    <p:extLst>
      <p:ext uri="{BB962C8B-B14F-4D97-AF65-F5344CB8AC3E}">
        <p14:creationId xmlns:p14="http://schemas.microsoft.com/office/powerpoint/2010/main" val="1195569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34</a:t>
            </a:fld>
            <a:endParaRPr lang="ru-RU"/>
          </a:p>
        </p:txBody>
      </p:sp>
      <p:sp>
        <p:nvSpPr>
          <p:cNvPr id="4" name="Блок-схема: ручной ввод 3"/>
          <p:cNvSpPr/>
          <p:nvPr/>
        </p:nvSpPr>
        <p:spPr>
          <a:xfrm>
            <a:off x="467543" y="178412"/>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17 сентября</a:t>
            </a:r>
            <a:endParaRPr lang="ru-RU" sz="4400" b="1" i="1" dirty="0">
              <a:latin typeface="Gabriola" panose="04040605051002020D02" pitchFamily="82" charset="0"/>
            </a:endParaRPr>
          </a:p>
        </p:txBody>
      </p:sp>
      <p:sp>
        <p:nvSpPr>
          <p:cNvPr id="9" name="Блок-схема: ручной ввод 8"/>
          <p:cNvSpPr/>
          <p:nvPr/>
        </p:nvSpPr>
        <p:spPr>
          <a:xfrm>
            <a:off x="7884368" y="6209350"/>
            <a:ext cx="802432" cy="450262"/>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248341"/>
            <a:ext cx="405408" cy="199742"/>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33</a:t>
            </a:r>
            <a:endParaRPr lang="ru-RU" sz="1600" dirty="0"/>
          </a:p>
        </p:txBody>
      </p:sp>
      <p:sp>
        <p:nvSpPr>
          <p:cNvPr id="11" name="TextBox 10"/>
          <p:cNvSpPr txBox="1"/>
          <p:nvPr/>
        </p:nvSpPr>
        <p:spPr>
          <a:xfrm>
            <a:off x="4558576" y="1331070"/>
            <a:ext cx="3973787" cy="5201424"/>
          </a:xfrm>
          <a:prstGeom prst="rect">
            <a:avLst/>
          </a:prstGeom>
          <a:noFill/>
        </p:spPr>
        <p:txBody>
          <a:bodyPr wrap="square" rtlCol="0">
            <a:spAutoFit/>
          </a:bodyPr>
          <a:lstStyle/>
          <a:p>
            <a:pPr algn="just"/>
            <a:r>
              <a:rPr lang="ru-RU" sz="1600" b="1" dirty="0" smtClean="0">
                <a:latin typeface="Gabriola" panose="04040605051002020D02" pitchFamily="82" charset="0"/>
              </a:rPr>
              <a:t>60</a:t>
            </a:r>
            <a:r>
              <a:rPr lang="ru-RU" sz="1600" b="1" dirty="0" smtClean="0"/>
              <a:t> </a:t>
            </a:r>
            <a:r>
              <a:rPr lang="ru-RU" sz="1600" b="1" dirty="0">
                <a:latin typeface="Gabriola" panose="04040605051002020D02" pitchFamily="82" charset="0"/>
              </a:rPr>
              <a:t>лет </a:t>
            </a:r>
            <a:r>
              <a:rPr lang="ru-RU" sz="1600" dirty="0">
                <a:latin typeface="Gabriola" panose="04040605051002020D02" pitchFamily="82" charset="0"/>
              </a:rPr>
              <a:t>назад (1964) приказом №62 по Государственному  производственному геологическому комитету РСФСР для проведения разведочных работ в </a:t>
            </a:r>
            <a:r>
              <a:rPr lang="ru-RU" sz="1600" dirty="0" err="1">
                <a:latin typeface="Gabriola" panose="04040605051002020D02" pitchFamily="82" charset="0"/>
              </a:rPr>
              <a:t>Салымском</a:t>
            </a:r>
            <a:r>
              <a:rPr lang="ru-RU" sz="1600" dirty="0">
                <a:latin typeface="Gabriola" panose="04040605051002020D02" pitchFamily="82" charset="0"/>
              </a:rPr>
              <a:t> нефтяном районе организована </a:t>
            </a:r>
            <a:r>
              <a:rPr lang="ru-RU" sz="1600" b="1" dirty="0" err="1">
                <a:latin typeface="Gabriola" panose="04040605051002020D02" pitchFamily="82" charset="0"/>
              </a:rPr>
              <a:t>Правдинская</a:t>
            </a:r>
            <a:r>
              <a:rPr lang="ru-RU" sz="1600" b="1" dirty="0">
                <a:latin typeface="Gabriola" panose="04040605051002020D02" pitchFamily="82" charset="0"/>
              </a:rPr>
              <a:t> </a:t>
            </a:r>
            <a:r>
              <a:rPr lang="ru-RU" sz="1600" b="1" dirty="0" err="1">
                <a:latin typeface="Gabriola" panose="04040605051002020D02" pitchFamily="82" charset="0"/>
              </a:rPr>
              <a:t>нефтеразведочная</a:t>
            </a:r>
            <a:r>
              <a:rPr lang="ru-RU" sz="1600" b="1" dirty="0">
                <a:latin typeface="Gabriola" panose="04040605051002020D02" pitchFamily="82" charset="0"/>
              </a:rPr>
              <a:t> экспедиция</a:t>
            </a:r>
            <a:r>
              <a:rPr lang="ru-RU" sz="1600" dirty="0">
                <a:latin typeface="Gabriola" panose="04040605051002020D02" pitchFamily="82" charset="0"/>
              </a:rPr>
              <a:t> глубокого бурения. </a:t>
            </a:r>
            <a:r>
              <a:rPr lang="ru-RU" sz="1600" dirty="0" smtClean="0">
                <a:latin typeface="Gabriola" panose="04040605051002020D02" pitchFamily="82" charset="0"/>
              </a:rPr>
              <a:t>В 1984г. преобразована в </a:t>
            </a:r>
            <a:r>
              <a:rPr lang="ru-RU" sz="1600" dirty="0" err="1" smtClean="0">
                <a:latin typeface="Gabriola" panose="04040605051002020D02" pitchFamily="82" charset="0"/>
              </a:rPr>
              <a:t>Правдинскую</a:t>
            </a:r>
            <a:r>
              <a:rPr lang="ru-RU" sz="1600" dirty="0" smtClean="0">
                <a:latin typeface="Gabriola" panose="04040605051002020D02" pitchFamily="82" charset="0"/>
              </a:rPr>
              <a:t> </a:t>
            </a:r>
            <a:r>
              <a:rPr lang="ru-RU" sz="1600" dirty="0" err="1" smtClean="0">
                <a:latin typeface="Gabriola" panose="04040605051002020D02" pitchFamily="82" charset="0"/>
              </a:rPr>
              <a:t>нефтегазоразведочную</a:t>
            </a:r>
            <a:r>
              <a:rPr lang="ru-RU" sz="1600" dirty="0" smtClean="0">
                <a:latin typeface="Gabriola" panose="04040605051002020D02" pitchFamily="82" charset="0"/>
              </a:rPr>
              <a:t> экспедицию, в 1997г. В ЗАО «</a:t>
            </a:r>
            <a:r>
              <a:rPr lang="ru-RU" sz="1600" dirty="0" err="1" smtClean="0">
                <a:latin typeface="Gabriola" panose="04040605051002020D02" pitchFamily="82" charset="0"/>
              </a:rPr>
              <a:t>Правдинская</a:t>
            </a:r>
            <a:r>
              <a:rPr lang="ru-RU" sz="1600" dirty="0" smtClean="0">
                <a:latin typeface="Gabriola" panose="04040605051002020D02" pitchFamily="82" charset="0"/>
              </a:rPr>
              <a:t> </a:t>
            </a:r>
            <a:r>
              <a:rPr lang="ru-RU" sz="1600" dirty="0" err="1" smtClean="0">
                <a:latin typeface="Gabriola" panose="04040605051002020D02" pitchFamily="82" charset="0"/>
              </a:rPr>
              <a:t>нефтегазоразведочная</a:t>
            </a:r>
            <a:r>
              <a:rPr lang="ru-RU" sz="1600" dirty="0" smtClean="0">
                <a:latin typeface="Gabriola" panose="04040605051002020D02" pitchFamily="82" charset="0"/>
              </a:rPr>
              <a:t> экспедиция», которое ликвидировано 02.12.2005г. За </a:t>
            </a:r>
            <a:r>
              <a:rPr lang="ru-RU" sz="1600" dirty="0">
                <a:latin typeface="Gabriola" panose="04040605051002020D02" pitchFamily="82" charset="0"/>
              </a:rPr>
              <a:t>время существования экспедиции её коллективом открыты такие известнейшие месторождения нефти: </a:t>
            </a:r>
            <a:r>
              <a:rPr lang="ru-RU" sz="1600" dirty="0" err="1">
                <a:latin typeface="Gabriola" panose="04040605051002020D02" pitchFamily="82" charset="0"/>
              </a:rPr>
              <a:t>Салымское</a:t>
            </a:r>
            <a:r>
              <a:rPr lang="ru-RU" sz="1600" dirty="0">
                <a:latin typeface="Gabriola" panose="04040605051002020D02" pitchFamily="82" charset="0"/>
              </a:rPr>
              <a:t>, Приобское, </a:t>
            </a:r>
            <a:r>
              <a:rPr lang="ru-RU" sz="1600" dirty="0" err="1">
                <a:latin typeface="Gabriola" panose="04040605051002020D02" pitchFamily="82" charset="0"/>
              </a:rPr>
              <a:t>Приразломное</a:t>
            </a:r>
            <a:r>
              <a:rPr lang="ru-RU" sz="1600" dirty="0">
                <a:latin typeface="Gabriola" panose="04040605051002020D02" pitchFamily="82" charset="0"/>
              </a:rPr>
              <a:t>, Нижнее-</a:t>
            </a:r>
            <a:r>
              <a:rPr lang="ru-RU" sz="1600" dirty="0" err="1">
                <a:latin typeface="Gabriola" panose="04040605051002020D02" pitchFamily="82" charset="0"/>
              </a:rPr>
              <a:t>Шапшинское</a:t>
            </a:r>
            <a:r>
              <a:rPr lang="ru-RU" sz="1600" dirty="0">
                <a:latin typeface="Gabriola" panose="04040605051002020D02" pitchFamily="82" charset="0"/>
              </a:rPr>
              <a:t>, </a:t>
            </a:r>
            <a:r>
              <a:rPr lang="ru-RU" sz="1600" dirty="0" err="1">
                <a:latin typeface="Gabriola" panose="04040605051002020D02" pitchFamily="82" charset="0"/>
              </a:rPr>
              <a:t>Талинское</a:t>
            </a:r>
            <a:r>
              <a:rPr lang="ru-RU" sz="1600" dirty="0">
                <a:latin typeface="Gabriola" panose="04040605051002020D02" pitchFamily="82" charset="0"/>
              </a:rPr>
              <a:t>, </a:t>
            </a:r>
            <a:r>
              <a:rPr lang="ru-RU" sz="1600" dirty="0" err="1">
                <a:latin typeface="Gabriola" panose="04040605051002020D02" pitchFamily="82" charset="0"/>
              </a:rPr>
              <a:t>Косухинское</a:t>
            </a:r>
            <a:r>
              <a:rPr lang="ru-RU" sz="1600" dirty="0">
                <a:latin typeface="Gabriola" panose="04040605051002020D02" pitchFamily="82" charset="0"/>
              </a:rPr>
              <a:t>. Приказом №1 от 12.10.1964г. начальником </a:t>
            </a:r>
            <a:r>
              <a:rPr lang="ru-RU" sz="1600" dirty="0" err="1">
                <a:latin typeface="Gabriola" panose="04040605051002020D02" pitchFamily="82" charset="0"/>
              </a:rPr>
              <a:t>Правдинской</a:t>
            </a:r>
            <a:r>
              <a:rPr lang="ru-RU" sz="1600" dirty="0">
                <a:latin typeface="Gabriola" panose="04040605051002020D02" pitchFamily="82" charset="0"/>
              </a:rPr>
              <a:t> экспедиции назначен Салманов Фарман </a:t>
            </a:r>
            <a:r>
              <a:rPr lang="ru-RU" sz="1600" dirty="0" err="1">
                <a:latin typeface="Gabriola" panose="04040605051002020D02" pitchFamily="82" charset="0"/>
              </a:rPr>
              <a:t>Курбанович</a:t>
            </a:r>
            <a:r>
              <a:rPr lang="ru-RU" sz="1600" dirty="0">
                <a:latin typeface="Gabriola" panose="04040605051002020D02" pitchFamily="82" charset="0"/>
              </a:rPr>
              <a:t>. </a:t>
            </a:r>
          </a:p>
          <a:p>
            <a:r>
              <a:rPr lang="ru-RU" sz="1600" dirty="0">
                <a:latin typeface="Gabriola" panose="04040605051002020D02" pitchFamily="82" charset="0"/>
              </a:rPr>
              <a:t> </a:t>
            </a:r>
            <a:endParaRPr lang="ru-RU" sz="1600" dirty="0" smtClean="0">
              <a:latin typeface="Gabriola" panose="04040605051002020D02" pitchFamily="82" charset="0"/>
            </a:endParaRPr>
          </a:p>
          <a:p>
            <a:endParaRPr lang="ru-RU" sz="1600" dirty="0">
              <a:latin typeface="Gabriola" panose="04040605051002020D02" pitchFamily="82" charset="0"/>
            </a:endParaRPr>
          </a:p>
          <a:p>
            <a:r>
              <a:rPr lang="ru-RU" sz="1200" dirty="0">
                <a:latin typeface="Gabriola" panose="04040605051002020D02" pitchFamily="82" charset="0"/>
              </a:rPr>
              <a:t>1.Салмин В.Д.  Гордость Югры.- Тюмень, 2000.-С.51.</a:t>
            </a:r>
          </a:p>
          <a:p>
            <a:r>
              <a:rPr lang="ru-RU" sz="1200" dirty="0">
                <a:latin typeface="Gabriola" panose="04040605051002020D02" pitchFamily="82" charset="0"/>
              </a:rPr>
              <a:t>2. Ленинская правда.-1974.-12 </a:t>
            </a:r>
            <a:r>
              <a:rPr lang="ru-RU" sz="1200" dirty="0" err="1">
                <a:latin typeface="Gabriola" panose="04040605051002020D02" pitchFamily="82" charset="0"/>
              </a:rPr>
              <a:t>окт</a:t>
            </a:r>
            <a:r>
              <a:rPr lang="ru-RU" sz="1200" dirty="0">
                <a:latin typeface="Gabriola" panose="04040605051002020D02" pitchFamily="82" charset="0"/>
              </a:rPr>
              <a:t>; 1984.-21сент.; 1988.-30янв.</a:t>
            </a:r>
          </a:p>
          <a:p>
            <a:r>
              <a:rPr lang="ru-RU" sz="1200" dirty="0">
                <a:latin typeface="Gabriola" panose="04040605051002020D02" pitchFamily="82" charset="0"/>
              </a:rPr>
              <a:t>3. Новости Югры.-1991.-10окт.; 1994.-21янв.; 1998.- 5мая.</a:t>
            </a:r>
          </a:p>
          <a:p>
            <a:r>
              <a:rPr lang="ru-RU" sz="1200" dirty="0">
                <a:latin typeface="Gabriola" panose="04040605051002020D02" pitchFamily="82" charset="0"/>
              </a:rPr>
              <a:t>Архивный отдел администрации Ханты-Мансийского района. Ф. Р-35. Оп.1. Д. 3. Л.1</a:t>
            </a:r>
            <a:r>
              <a:rPr lang="ru-RU" sz="1200" dirty="0"/>
              <a:t>. </a:t>
            </a:r>
            <a:endParaRPr lang="ru-RU" sz="1200" dirty="0">
              <a:latin typeface="Gabriola" panose="04040605051002020D02" pitchFamily="82" charset="0"/>
            </a:endParaRPr>
          </a:p>
        </p:txBody>
      </p:sp>
      <p:pic>
        <p:nvPicPr>
          <p:cNvPr id="13" name="Рисунок 12" descr="C:\Users\Arhiv\Desktop\для календаря 2019\фото для календ 14\DSC_069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470" y="1536134"/>
            <a:ext cx="3341498" cy="2612945"/>
          </a:xfrm>
          <a:prstGeom prst="rect">
            <a:avLst/>
          </a:prstGeom>
          <a:noFill/>
          <a:ln>
            <a:noFill/>
          </a:ln>
          <a:effectLst>
            <a:softEdge rad="63500"/>
          </a:effectLst>
        </p:spPr>
      </p:pic>
      <p:pic>
        <p:nvPicPr>
          <p:cNvPr id="12" name="Рисунок 11" descr="C:\Users\Arhiv\Desktop\для календаря 2019\фото для календ 19\ПНГРЭ.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4185810"/>
            <a:ext cx="1597676" cy="2170540"/>
          </a:xfrm>
          <a:prstGeom prst="rect">
            <a:avLst/>
          </a:prstGeom>
          <a:noFill/>
          <a:ln>
            <a:noFill/>
          </a:ln>
          <a:effectLst>
            <a:softEdge rad="63500"/>
          </a:effectLst>
        </p:spPr>
      </p:pic>
    </p:spTree>
    <p:extLst>
      <p:ext uri="{BB962C8B-B14F-4D97-AF65-F5344CB8AC3E}">
        <p14:creationId xmlns:p14="http://schemas.microsoft.com/office/powerpoint/2010/main" val="2803011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35</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196440"/>
            <a:ext cx="7944482" cy="5463173"/>
          </a:xfrm>
          <a:prstGeom prst="snip2DiagRect">
            <a:avLst>
              <a:gd name="adj1" fmla="val 0"/>
              <a:gd name="adj2" fmla="val 7785"/>
            </a:avLst>
          </a:prstGeom>
          <a:solidFill>
            <a:schemeClr val="lt1">
              <a:alpha val="67000"/>
            </a:schemeClr>
          </a:solidFill>
          <a:ln>
            <a:noFill/>
          </a:ln>
          <a:effectLst>
            <a:softEdge rad="0"/>
          </a:effectLst>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11 октября</a:t>
            </a:r>
            <a:endParaRPr lang="ru-RU" sz="4400" b="1" i="1" dirty="0">
              <a:latin typeface="Gabriola" panose="04040605051002020D02" pitchFamily="82" charset="0"/>
            </a:endParaRPr>
          </a:p>
        </p:txBody>
      </p:sp>
      <p:sp>
        <p:nvSpPr>
          <p:cNvPr id="9" name="Блок-схема: ручной ввод 8"/>
          <p:cNvSpPr/>
          <p:nvPr/>
        </p:nvSpPr>
        <p:spPr>
          <a:xfrm>
            <a:off x="7884368" y="6082958"/>
            <a:ext cx="806662" cy="56283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34</a:t>
            </a:r>
            <a:endParaRPr lang="ru-RU" sz="1600" dirty="0"/>
          </a:p>
        </p:txBody>
      </p:sp>
      <p:sp>
        <p:nvSpPr>
          <p:cNvPr id="11" name="TextBox 10"/>
          <p:cNvSpPr txBox="1"/>
          <p:nvPr/>
        </p:nvSpPr>
        <p:spPr>
          <a:xfrm>
            <a:off x="4684939" y="6260735"/>
            <a:ext cx="3831090" cy="492443"/>
          </a:xfrm>
          <a:prstGeom prst="rect">
            <a:avLst/>
          </a:prstGeom>
          <a:noFill/>
        </p:spPr>
        <p:txBody>
          <a:bodyPr wrap="square" rtlCol="0">
            <a:spAutoFit/>
          </a:bodyPr>
          <a:lstStyle/>
          <a:p>
            <a:r>
              <a:rPr lang="ru-RU" sz="1200" dirty="0">
                <a:solidFill>
                  <a:schemeClr val="tx1">
                    <a:lumMod val="75000"/>
                    <a:lumOff val="25000"/>
                  </a:schemeClr>
                </a:solidFill>
                <a:latin typeface="Gabriola" panose="04040605051002020D02" pitchFamily="82" charset="0"/>
              </a:rPr>
              <a:t>Салманов вернулся в </a:t>
            </a:r>
            <a:r>
              <a:rPr lang="ru-RU" sz="1200" dirty="0" err="1">
                <a:solidFill>
                  <a:schemeClr val="tx1">
                    <a:lumMod val="75000"/>
                    <a:lumOff val="25000"/>
                  </a:schemeClr>
                </a:solidFill>
                <a:latin typeface="Gabriola" panose="04040605051002020D02" pitchFamily="82" charset="0"/>
              </a:rPr>
              <a:t>Горноправдинск</a:t>
            </a:r>
            <a:r>
              <a:rPr lang="ru-RU" sz="1200" dirty="0">
                <a:solidFill>
                  <a:schemeClr val="tx1">
                    <a:lumMod val="75000"/>
                    <a:lumOff val="25000"/>
                  </a:schemeClr>
                </a:solidFill>
                <a:latin typeface="Gabriola" panose="04040605051002020D02" pitchFamily="82" charset="0"/>
              </a:rPr>
              <a:t> //Наш р-н. – 2014. – 16 окт.</a:t>
            </a:r>
          </a:p>
          <a:p>
            <a:endParaRPr lang="ru-RU" sz="1400" dirty="0">
              <a:solidFill>
                <a:schemeClr val="tx1">
                  <a:lumMod val="75000"/>
                  <a:lumOff val="25000"/>
                </a:schemeClr>
              </a:solidFill>
              <a:latin typeface="Gabriola" panose="04040605051002020D02" pitchFamily="82" charset="0"/>
            </a:endParaRPr>
          </a:p>
        </p:txBody>
      </p:sp>
      <p:sp>
        <p:nvSpPr>
          <p:cNvPr id="13" name="TextBox 12"/>
          <p:cNvSpPr txBox="1"/>
          <p:nvPr/>
        </p:nvSpPr>
        <p:spPr>
          <a:xfrm>
            <a:off x="4753199" y="1299734"/>
            <a:ext cx="3600001" cy="3724096"/>
          </a:xfrm>
          <a:prstGeom prst="rect">
            <a:avLst/>
          </a:prstGeom>
          <a:noFill/>
        </p:spPr>
        <p:txBody>
          <a:bodyPr wrap="square" rtlCol="0">
            <a:spAutoFit/>
          </a:bodyPr>
          <a:lstStyle/>
          <a:p>
            <a:pPr algn="just"/>
            <a:r>
              <a:rPr lang="ru-RU" sz="1400" dirty="0">
                <a:solidFill>
                  <a:schemeClr val="tx1">
                    <a:lumMod val="75000"/>
                    <a:lumOff val="25000"/>
                  </a:schemeClr>
                </a:solidFill>
                <a:latin typeface="Gabriola" panose="04040605051002020D02" pitchFamily="82" charset="0"/>
              </a:rPr>
              <a:t> </a:t>
            </a:r>
            <a:r>
              <a:rPr lang="ru-RU" sz="1600" b="1" dirty="0" smtClean="0">
                <a:latin typeface="Gabriola" panose="04040605051002020D02" pitchFamily="82" charset="0"/>
              </a:rPr>
              <a:t>10 </a:t>
            </a:r>
            <a:r>
              <a:rPr lang="ru-RU" sz="1600" b="1" dirty="0">
                <a:latin typeface="Gabriola" panose="04040605051002020D02" pitchFamily="82" charset="0"/>
              </a:rPr>
              <a:t>лет </a:t>
            </a:r>
            <a:r>
              <a:rPr lang="ru-RU" sz="1600" dirty="0">
                <a:latin typeface="Gabriola" panose="04040605051002020D02" pitchFamily="82" charset="0"/>
              </a:rPr>
              <a:t>назад (2014) в посёлке </a:t>
            </a:r>
            <a:r>
              <a:rPr lang="ru-RU" sz="1600" dirty="0" err="1">
                <a:latin typeface="Gabriola" panose="04040605051002020D02" pitchFamily="82" charset="0"/>
              </a:rPr>
              <a:t>Горноправдинск</a:t>
            </a:r>
            <a:r>
              <a:rPr lang="ru-RU" sz="1600" dirty="0">
                <a:latin typeface="Gabriola" panose="04040605051002020D02" pitchFamily="82" charset="0"/>
              </a:rPr>
              <a:t> открыли </a:t>
            </a:r>
            <a:r>
              <a:rPr lang="ru-RU" sz="1600" b="1" dirty="0">
                <a:latin typeface="Gabriola" panose="04040605051002020D02" pitchFamily="82" charset="0"/>
              </a:rPr>
              <a:t>памятник</a:t>
            </a:r>
            <a:r>
              <a:rPr lang="ru-RU" sz="1600" dirty="0">
                <a:latin typeface="Gabriola" panose="04040605051002020D02" pitchFamily="82" charset="0"/>
              </a:rPr>
              <a:t> </a:t>
            </a:r>
            <a:r>
              <a:rPr lang="ru-RU" sz="1600" b="1" dirty="0">
                <a:latin typeface="Gabriola" panose="04040605051002020D02" pitchFamily="82" charset="0"/>
              </a:rPr>
              <a:t>Фарману Салманову</a:t>
            </a:r>
            <a:r>
              <a:rPr lang="ru-RU" sz="1600" dirty="0">
                <a:latin typeface="Gabriola" panose="04040605051002020D02" pitchFamily="82" charset="0"/>
              </a:rPr>
              <a:t>, первооткрывателю нефти в Сибири. </a:t>
            </a:r>
            <a:br>
              <a:rPr lang="ru-RU" sz="1600" dirty="0">
                <a:latin typeface="Gabriola" panose="04040605051002020D02" pitchFamily="82" charset="0"/>
              </a:rPr>
            </a:br>
            <a:r>
              <a:rPr lang="ru-RU" sz="1600" dirty="0">
                <a:latin typeface="Gabriola" panose="04040605051002020D02" pitchFamily="82" charset="0"/>
              </a:rPr>
              <a:t>Автор монумента-известный столичный скульптор, народный художник России Александр Рукавишников. Создание и открытие скульптурной композиции было приурочено к 50-летию </a:t>
            </a:r>
            <a:r>
              <a:rPr lang="ru-RU" sz="1600" dirty="0" err="1">
                <a:latin typeface="Gabriola" panose="04040605051002020D02" pitchFamily="82" charset="0"/>
              </a:rPr>
              <a:t>Правдинской</a:t>
            </a:r>
            <a:r>
              <a:rPr lang="ru-RU" sz="1600" dirty="0">
                <a:latin typeface="Gabriola" panose="04040605051002020D02" pitchFamily="82" charset="0"/>
              </a:rPr>
              <a:t> геологоразведочной экспедиции и самого посёлка, который до появления в нём геологов под предводительством Салманова </a:t>
            </a:r>
            <a:r>
              <a:rPr lang="ru-RU" sz="1600" dirty="0" smtClean="0">
                <a:latin typeface="Gabriola" panose="04040605051002020D02" pitchFamily="82" charset="0"/>
              </a:rPr>
              <a:t>Фармана </a:t>
            </a:r>
            <a:r>
              <a:rPr lang="ru-RU" sz="1600" dirty="0" err="1" smtClean="0">
                <a:latin typeface="Gabriola" panose="04040605051002020D02" pitchFamily="82" charset="0"/>
              </a:rPr>
              <a:t>Курбановича</a:t>
            </a:r>
            <a:r>
              <a:rPr lang="ru-RU" sz="1600" dirty="0" smtClean="0">
                <a:latin typeface="Gabriola" panose="04040605051002020D02" pitchFamily="82" charset="0"/>
              </a:rPr>
              <a:t> </a:t>
            </a:r>
            <a:r>
              <a:rPr lang="ru-RU" sz="1600" dirty="0">
                <a:latin typeface="Gabriola" panose="04040605051002020D02" pitchFamily="82" charset="0"/>
              </a:rPr>
              <a:t>именовался селом </a:t>
            </a:r>
            <a:r>
              <a:rPr lang="ru-RU" sz="1600" dirty="0" err="1">
                <a:latin typeface="Gabriola" panose="04040605051002020D02" pitchFamily="82" charset="0"/>
              </a:rPr>
              <a:t>Горнофилинским</a:t>
            </a:r>
            <a:r>
              <a:rPr lang="ru-RU" sz="1600" dirty="0">
                <a:latin typeface="Gabriola" panose="04040605051002020D02" pitchFamily="82" charset="0"/>
              </a:rPr>
              <a:t>.</a:t>
            </a:r>
          </a:p>
          <a:p>
            <a:r>
              <a:rPr lang="ru-RU" sz="1600" dirty="0">
                <a:latin typeface="Gabriola" panose="04040605051002020D02" pitchFamily="82" charset="0"/>
              </a:rPr>
              <a:t> </a:t>
            </a:r>
          </a:p>
          <a:p>
            <a:pPr algn="just"/>
            <a:endParaRPr lang="ru-RU" sz="1400" dirty="0">
              <a:solidFill>
                <a:schemeClr val="tx1">
                  <a:lumMod val="75000"/>
                  <a:lumOff val="25000"/>
                </a:schemeClr>
              </a:solidFill>
              <a:latin typeface="Gabriola" panose="04040605051002020D02" pitchFamily="82" charset="0"/>
            </a:endParaRPr>
          </a:p>
          <a:p>
            <a:pPr algn="just"/>
            <a:r>
              <a:rPr lang="ru-RU" sz="1400" dirty="0">
                <a:solidFill>
                  <a:schemeClr val="tx1">
                    <a:lumMod val="75000"/>
                    <a:lumOff val="25000"/>
                  </a:schemeClr>
                </a:solidFill>
                <a:latin typeface="Gabriola" panose="04040605051002020D02" pitchFamily="82" charset="0"/>
              </a:rPr>
              <a:t>      </a:t>
            </a:r>
          </a:p>
        </p:txBody>
      </p:sp>
      <p:pic>
        <p:nvPicPr>
          <p:cNvPr id="12" name="Рисунок 11" descr="C:\Users\Arhiv\Desktop\для календаря 2019\фото для календ 14\памятник Салманову.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412776"/>
            <a:ext cx="3465026" cy="2487881"/>
          </a:xfrm>
          <a:prstGeom prst="rect">
            <a:avLst/>
          </a:prstGeom>
          <a:noFill/>
          <a:ln>
            <a:noFill/>
          </a:ln>
          <a:effectLst>
            <a:softEdge rad="88900"/>
          </a:effectLst>
        </p:spPr>
      </p:pic>
    </p:spTree>
    <p:extLst>
      <p:ext uri="{BB962C8B-B14F-4D97-AF65-F5344CB8AC3E}">
        <p14:creationId xmlns:p14="http://schemas.microsoft.com/office/powerpoint/2010/main" val="1975677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36</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196440"/>
            <a:ext cx="7944482" cy="5463173"/>
          </a:xfrm>
          <a:prstGeom prst="snip2DiagRect">
            <a:avLst>
              <a:gd name="adj1" fmla="val 0"/>
              <a:gd name="adj2" fmla="val 7785"/>
            </a:avLst>
          </a:prstGeom>
          <a:solidFill>
            <a:schemeClr val="lt1">
              <a:alpha val="67000"/>
            </a:schemeClr>
          </a:solidFill>
          <a:ln>
            <a:noFill/>
          </a:ln>
          <a:effectLst>
            <a:softEdge rad="0"/>
          </a:effectLst>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16 октября</a:t>
            </a:r>
            <a:endParaRPr lang="ru-RU" sz="4400" b="1" i="1" dirty="0">
              <a:latin typeface="Gabriola" panose="04040605051002020D02" pitchFamily="82" charset="0"/>
            </a:endParaRPr>
          </a:p>
        </p:txBody>
      </p:sp>
      <p:sp>
        <p:nvSpPr>
          <p:cNvPr id="9" name="Блок-схема: ручной ввод 8"/>
          <p:cNvSpPr/>
          <p:nvPr/>
        </p:nvSpPr>
        <p:spPr>
          <a:xfrm>
            <a:off x="7884368" y="6082958"/>
            <a:ext cx="806662" cy="56283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35</a:t>
            </a:r>
            <a:endParaRPr lang="ru-RU" sz="1600" dirty="0"/>
          </a:p>
        </p:txBody>
      </p:sp>
      <p:sp>
        <p:nvSpPr>
          <p:cNvPr id="13" name="TextBox 12"/>
          <p:cNvSpPr txBox="1"/>
          <p:nvPr/>
        </p:nvSpPr>
        <p:spPr>
          <a:xfrm>
            <a:off x="4800303" y="1398136"/>
            <a:ext cx="3600001" cy="2062103"/>
          </a:xfrm>
          <a:prstGeom prst="rect">
            <a:avLst/>
          </a:prstGeom>
          <a:noFill/>
        </p:spPr>
        <p:txBody>
          <a:bodyPr wrap="square" rtlCol="0">
            <a:spAutoFit/>
          </a:bodyPr>
          <a:lstStyle/>
          <a:p>
            <a:pPr algn="just"/>
            <a:r>
              <a:rPr lang="ru-RU" sz="1400" dirty="0">
                <a:solidFill>
                  <a:schemeClr val="tx1">
                    <a:lumMod val="75000"/>
                    <a:lumOff val="25000"/>
                  </a:schemeClr>
                </a:solidFill>
                <a:latin typeface="Gabriola" panose="04040605051002020D02" pitchFamily="82" charset="0"/>
              </a:rPr>
              <a:t> </a:t>
            </a:r>
            <a:r>
              <a:rPr lang="ru-RU" sz="1600" b="1" dirty="0">
                <a:latin typeface="Gabriola" panose="04040605051002020D02" pitchFamily="82" charset="0"/>
              </a:rPr>
              <a:t>5 лет </a:t>
            </a:r>
            <a:r>
              <a:rPr lang="ru-RU" sz="1600" dirty="0">
                <a:latin typeface="Gabriola" panose="04040605051002020D02" pitchFamily="82" charset="0"/>
              </a:rPr>
              <a:t>назад (2019) открыт </a:t>
            </a:r>
            <a:r>
              <a:rPr lang="ru-RU" sz="1600" b="1" dirty="0">
                <a:latin typeface="Gabriola" panose="04040605051002020D02" pitchFamily="82" charset="0"/>
              </a:rPr>
              <a:t>мемориальный комплекс  «Сквер Победы»</a:t>
            </a:r>
            <a:r>
              <a:rPr lang="ru-RU" sz="1600" dirty="0">
                <a:latin typeface="Gabriola" panose="04040605051002020D02" pitchFamily="82" charset="0"/>
              </a:rPr>
              <a:t> в п. Бобровский Ханты-Мансийского района.</a:t>
            </a:r>
          </a:p>
          <a:p>
            <a:pPr algn="just"/>
            <a:r>
              <a:rPr lang="ru-RU" sz="1600" dirty="0">
                <a:latin typeface="Gabriola" panose="04040605051002020D02" pitchFamily="82" charset="0"/>
              </a:rPr>
              <a:t>Инициатором создания сквера выступили жители поселка. Памятник посвящен землякам, участвовавшим и погибшим в годы Великой Отечественной войны. На табличке увековечены имена и фамилии воинов</a:t>
            </a:r>
            <a:r>
              <a:rPr lang="ru-RU" sz="1600" dirty="0" smtClean="0">
                <a:latin typeface="Gabriola" panose="04040605051002020D02" pitchFamily="82" charset="0"/>
              </a:rPr>
              <a:t>.</a:t>
            </a:r>
            <a:r>
              <a:rPr lang="ru-RU" sz="1400" dirty="0" smtClean="0">
                <a:solidFill>
                  <a:schemeClr val="tx1">
                    <a:lumMod val="75000"/>
                    <a:lumOff val="25000"/>
                  </a:schemeClr>
                </a:solidFill>
                <a:latin typeface="Gabriola" panose="04040605051002020D02" pitchFamily="82" charset="0"/>
              </a:rPr>
              <a:t>     </a:t>
            </a:r>
            <a:endParaRPr lang="ru-RU" sz="1400" dirty="0">
              <a:solidFill>
                <a:schemeClr val="tx1">
                  <a:lumMod val="75000"/>
                  <a:lumOff val="25000"/>
                </a:schemeClr>
              </a:solidFill>
              <a:latin typeface="Gabriola" panose="04040605051002020D02" pitchFamily="82"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556792"/>
            <a:ext cx="3182441" cy="3212976"/>
          </a:xfrm>
          <a:prstGeom prst="rect">
            <a:avLst/>
          </a:prstGeom>
        </p:spPr>
      </p:pic>
    </p:spTree>
    <p:extLst>
      <p:ext uri="{BB962C8B-B14F-4D97-AF65-F5344CB8AC3E}">
        <p14:creationId xmlns:p14="http://schemas.microsoft.com/office/powerpoint/2010/main" val="93698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37</a:t>
            </a:fld>
            <a:endParaRPr lang="ru-RU"/>
          </a:p>
        </p:txBody>
      </p:sp>
      <p:sp>
        <p:nvSpPr>
          <p:cNvPr id="4" name="Блок-схема: ручной ввод 3"/>
          <p:cNvSpPr/>
          <p:nvPr/>
        </p:nvSpPr>
        <p:spPr>
          <a:xfrm>
            <a:off x="467543" y="127194"/>
            <a:ext cx="8219257" cy="840902"/>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39552" y="1016405"/>
            <a:ext cx="8066092" cy="5655068"/>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75502"/>
            <a:ext cx="7344816" cy="769441"/>
          </a:xfrm>
          <a:prstGeom prst="rect">
            <a:avLst/>
          </a:prstGeom>
          <a:noFill/>
        </p:spPr>
        <p:txBody>
          <a:bodyPr wrap="square" rtlCol="0">
            <a:spAutoFit/>
          </a:bodyPr>
          <a:lstStyle/>
          <a:p>
            <a:r>
              <a:rPr lang="ru-RU" sz="4400" b="1" i="1" dirty="0" smtClean="0">
                <a:latin typeface="Gabriola" panose="04040605051002020D02" pitchFamily="82" charset="0"/>
              </a:rPr>
              <a:t>23 октября</a:t>
            </a:r>
            <a:endParaRPr lang="ru-RU" sz="4400" b="1" i="1" dirty="0">
              <a:latin typeface="Gabriola" panose="04040605051002020D02" pitchFamily="82" charset="0"/>
            </a:endParaRPr>
          </a:p>
        </p:txBody>
      </p:sp>
      <p:sp>
        <p:nvSpPr>
          <p:cNvPr id="9" name="Блок-схема: ручной ввод 8"/>
          <p:cNvSpPr/>
          <p:nvPr/>
        </p:nvSpPr>
        <p:spPr>
          <a:xfrm>
            <a:off x="7884368" y="6199122"/>
            <a:ext cx="829622" cy="497352"/>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40814" y="6173787"/>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36</a:t>
            </a:r>
            <a:endParaRPr lang="ru-RU" sz="1600" dirty="0"/>
          </a:p>
        </p:txBody>
      </p:sp>
      <p:sp>
        <p:nvSpPr>
          <p:cNvPr id="13" name="TextBox 12"/>
          <p:cNvSpPr txBox="1"/>
          <p:nvPr/>
        </p:nvSpPr>
        <p:spPr>
          <a:xfrm>
            <a:off x="4550498" y="939452"/>
            <a:ext cx="3970368" cy="5262979"/>
          </a:xfrm>
          <a:prstGeom prst="rect">
            <a:avLst/>
          </a:prstGeom>
          <a:noFill/>
        </p:spPr>
        <p:txBody>
          <a:bodyPr wrap="square" rtlCol="0">
            <a:spAutoFit/>
          </a:bodyPr>
          <a:lstStyle/>
          <a:p>
            <a:pPr algn="just"/>
            <a:r>
              <a:rPr lang="ru-RU" sz="1600" dirty="0" smtClean="0">
                <a:latin typeface="Gabriola" panose="04040605051002020D02" pitchFamily="82" charset="0"/>
              </a:rPr>
              <a:t>уважением </a:t>
            </a:r>
            <a:r>
              <a:rPr lang="ru-RU" sz="1600" dirty="0">
                <a:latin typeface="Gabriola" panose="04040605051002020D02" pitchFamily="82" charset="0"/>
              </a:rPr>
              <a:t>и почетом. С </a:t>
            </a:r>
            <a:r>
              <a:rPr lang="ru-RU" sz="1600" dirty="0" smtClean="0">
                <a:latin typeface="Gabriola" panose="04040605051002020D02" pitchFamily="82" charset="0"/>
              </a:rPr>
              <a:t>1939г. </a:t>
            </a:r>
            <a:r>
              <a:rPr lang="ru-RU" sz="1600" dirty="0">
                <a:latin typeface="Gabriola" panose="04040605051002020D02" pitchFamily="82" charset="0"/>
              </a:rPr>
              <a:t>работал рыбаком в колхозе «Сибирь». </a:t>
            </a:r>
            <a:endParaRPr lang="ru-RU" sz="1600" dirty="0" smtClean="0">
              <a:latin typeface="Gabriola" panose="04040605051002020D02" pitchFamily="82" charset="0"/>
            </a:endParaRPr>
          </a:p>
          <a:p>
            <a:pPr algn="just"/>
            <a:r>
              <a:rPr lang="ru-RU" sz="1600" dirty="0" smtClean="0">
                <a:latin typeface="Gabriola" panose="04040605051002020D02" pitchFamily="82" charset="0"/>
              </a:rPr>
              <a:t>             С </a:t>
            </a:r>
            <a:r>
              <a:rPr lang="ru-RU" sz="1600" dirty="0">
                <a:latin typeface="Gabriola" panose="04040605051002020D02" pitchFamily="82" charset="0"/>
              </a:rPr>
              <a:t>началом Великой Отечественной войны все трудности военного времени в семье легли на его плечи. С 1942 года по 1946-й воевал на фронтах Великой Отечественной войны, прошел с боями от Волги до озера Балатон. Участвовал в боях под Курском, форсировал Днепр, с боями прошел Румынию, Венгрию и закончил войну в Австрии. За смелость и находчивость награжден медалями «За отвагу», «За взятие Будапешта», «За победу над Германией в Великой Отечественной войне 1941–1945 гг.». С 1946 года вновь начал работать в колхозе «Сибирь» с. </a:t>
            </a:r>
            <a:r>
              <a:rPr lang="ru-RU" sz="1600" dirty="0" err="1">
                <a:latin typeface="Gabriola" panose="04040605051002020D02" pitchFamily="82" charset="0"/>
              </a:rPr>
              <a:t>Селиярово</a:t>
            </a:r>
            <a:r>
              <a:rPr lang="ru-RU" sz="1600" dirty="0">
                <a:latin typeface="Gabriola" panose="04040605051002020D02" pitchFamily="82" charset="0"/>
              </a:rPr>
              <a:t>. Неоднократно награждался знаками «Победитель социалистического соревнования», почетными грамотами правительства СССР. В 1970 году ему была вручена медаль «За доблестный труд. В ознаменование 100-летия со дня рождения В.И. Ленина». В 1979 году ушел на заслуженный отдых, но продолжал ловить рыбу для колхоза.  Умер 6 октября 1998 года. Похоронен в с. </a:t>
            </a:r>
            <a:r>
              <a:rPr lang="ru-RU" sz="1600" dirty="0" err="1">
                <a:latin typeface="Gabriola" panose="04040605051002020D02" pitchFamily="82" charset="0"/>
              </a:rPr>
              <a:t>Селиярово</a:t>
            </a:r>
            <a:r>
              <a:rPr lang="ru-RU" sz="1600" dirty="0">
                <a:latin typeface="Gabriola" panose="04040605051002020D02" pitchFamily="82" charset="0"/>
              </a:rPr>
              <a:t>.</a:t>
            </a:r>
            <a:endParaRPr lang="ru-RU" sz="1050" dirty="0" smtClean="0">
              <a:latin typeface="Gabriola" panose="04040605051002020D02" pitchFamily="82" charset="0"/>
            </a:endParaRPr>
          </a:p>
        </p:txBody>
      </p:sp>
      <p:sp>
        <p:nvSpPr>
          <p:cNvPr id="12" name="TextBox 11"/>
          <p:cNvSpPr txBox="1"/>
          <p:nvPr/>
        </p:nvSpPr>
        <p:spPr>
          <a:xfrm>
            <a:off x="686561" y="4005064"/>
            <a:ext cx="3792304" cy="1077218"/>
          </a:xfrm>
          <a:prstGeom prst="rect">
            <a:avLst/>
          </a:prstGeom>
          <a:noFill/>
        </p:spPr>
        <p:txBody>
          <a:bodyPr wrap="square" rtlCol="0">
            <a:spAutoFit/>
          </a:bodyPr>
          <a:lstStyle/>
          <a:p>
            <a:pPr algn="ctr"/>
            <a:r>
              <a:rPr lang="ru-RU" sz="1600" b="1" dirty="0" smtClean="0">
                <a:latin typeface="Gabriola" panose="04040605051002020D02" pitchFamily="82" charset="0"/>
              </a:rPr>
              <a:t>100 </a:t>
            </a:r>
            <a:r>
              <a:rPr lang="ru-RU" sz="1600" b="1" dirty="0">
                <a:latin typeface="Gabriola" panose="04040605051002020D02" pitchFamily="82" charset="0"/>
              </a:rPr>
              <a:t>лет</a:t>
            </a:r>
            <a:r>
              <a:rPr lang="ru-RU" sz="1600" b="1" dirty="0" smtClean="0">
                <a:latin typeface="Gabriola" panose="04040605051002020D02" pitchFamily="82" charset="0"/>
              </a:rPr>
              <a:t> </a:t>
            </a:r>
            <a:r>
              <a:rPr lang="ru-RU" sz="1600" dirty="0" smtClean="0">
                <a:latin typeface="Gabriola" panose="04040605051002020D02" pitchFamily="82" charset="0"/>
              </a:rPr>
              <a:t>назад (1924-1998) родился </a:t>
            </a:r>
          </a:p>
          <a:p>
            <a:pPr algn="ctr"/>
            <a:r>
              <a:rPr lang="ru-RU" sz="1600" b="1" dirty="0" smtClean="0">
                <a:latin typeface="Gabriola" panose="04040605051002020D02" pitchFamily="82" charset="0"/>
              </a:rPr>
              <a:t>Горшков </a:t>
            </a:r>
            <a:r>
              <a:rPr lang="ru-RU" sz="1600" b="1" dirty="0">
                <a:latin typeface="Gabriola" panose="04040605051002020D02" pitchFamily="82" charset="0"/>
              </a:rPr>
              <a:t>Михаил Васильевич</a:t>
            </a:r>
            <a:r>
              <a:rPr lang="ru-RU" sz="1600" dirty="0">
                <a:latin typeface="Gabriola" panose="04040605051002020D02" pitchFamily="82" charset="0"/>
              </a:rPr>
              <a:t>, участник Великой Отечественной войны, Почетный гражданин Ханты-Мансийского района (1998</a:t>
            </a:r>
            <a:r>
              <a:rPr lang="ru-RU" sz="1600" dirty="0" smtClean="0">
                <a:latin typeface="Gabriola" panose="04040605051002020D02" pitchFamily="82" charset="0"/>
              </a:rPr>
              <a:t>).</a:t>
            </a:r>
            <a:endParaRPr lang="ru-RU" sz="1600" dirty="0">
              <a:solidFill>
                <a:schemeClr val="tx1">
                  <a:lumMod val="75000"/>
                  <a:lumOff val="25000"/>
                </a:schemeClr>
              </a:solidFill>
              <a:latin typeface="Gabriola" panose="04040605051002020D02" pitchFamily="82" charset="0"/>
            </a:endParaRPr>
          </a:p>
        </p:txBody>
      </p:sp>
      <p:pic>
        <p:nvPicPr>
          <p:cNvPr id="15" name="Рисунок 14" descr="C:\Users\Arhiv\Desktop\для календаря 2019\фото для календ 14\Горшков М.В..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5" y="1124744"/>
            <a:ext cx="2339583" cy="2880320"/>
          </a:xfrm>
          <a:prstGeom prst="rect">
            <a:avLst/>
          </a:prstGeom>
          <a:noFill/>
          <a:ln>
            <a:noFill/>
          </a:ln>
          <a:effectLst>
            <a:softEdge rad="63500"/>
          </a:effectLst>
        </p:spPr>
      </p:pic>
      <p:sp>
        <p:nvSpPr>
          <p:cNvPr id="16" name="TextBox 15"/>
          <p:cNvSpPr txBox="1"/>
          <p:nvPr/>
        </p:nvSpPr>
        <p:spPr>
          <a:xfrm>
            <a:off x="4552641" y="6044385"/>
            <a:ext cx="3836312" cy="738664"/>
          </a:xfrm>
          <a:prstGeom prst="rect">
            <a:avLst/>
          </a:prstGeom>
          <a:noFill/>
        </p:spPr>
        <p:txBody>
          <a:bodyPr wrap="square" rtlCol="0">
            <a:spAutoFit/>
          </a:bodyPr>
          <a:lstStyle/>
          <a:p>
            <a:pPr algn="just"/>
            <a:r>
              <a:rPr lang="ru-RU" sz="1050" dirty="0" smtClean="0">
                <a:latin typeface="Gabriola" panose="04040605051002020D02" pitchFamily="82" charset="0"/>
              </a:rPr>
              <a:t>Яблонских</a:t>
            </a:r>
            <a:r>
              <a:rPr lang="ru-RU" sz="1050" dirty="0">
                <a:latin typeface="Gabriola" panose="04040605051002020D02" pitchFamily="82" charset="0"/>
              </a:rPr>
              <a:t>, Е. Есть полугодовой / Е. Яблонских // Ленин. правда. – 1970. – 21 </a:t>
            </a:r>
            <a:r>
              <a:rPr lang="ru-RU" sz="1050" dirty="0" smtClean="0">
                <a:latin typeface="Gabriola" panose="04040605051002020D02" pitchFamily="82" charset="0"/>
              </a:rPr>
              <a:t>апр. Павлова</a:t>
            </a:r>
            <a:r>
              <a:rPr lang="ru-RU" sz="1050" dirty="0">
                <a:latin typeface="Gabriola" panose="04040605051002020D02" pitchFamily="82" charset="0"/>
              </a:rPr>
              <a:t>, Т. Тридцать лет – любимому делу / Т. Павлова // Ленин. правда. – 1978. – 8 </a:t>
            </a:r>
            <a:r>
              <a:rPr lang="ru-RU" sz="1050" dirty="0" smtClean="0">
                <a:latin typeface="Gabriola" panose="04040605051002020D02" pitchFamily="82" charset="0"/>
              </a:rPr>
              <a:t>июля. Рябов</a:t>
            </a:r>
            <a:r>
              <a:rPr lang="ru-RU" sz="1050" dirty="0">
                <a:latin typeface="Gabriola" panose="04040605051002020D02" pitchFamily="82" charset="0"/>
              </a:rPr>
              <a:t>, А. Возраст осени / А. Рябов // Солдаты Победы : кн. памяти. – Шадринск, 2001. – </a:t>
            </a:r>
            <a:r>
              <a:rPr lang="ru-RU" sz="1050" dirty="0" err="1">
                <a:latin typeface="Gabriola" panose="04040605051002020D02" pitchFamily="82" charset="0"/>
              </a:rPr>
              <a:t>Вып</a:t>
            </a:r>
            <a:r>
              <a:rPr lang="ru-RU" sz="1050" dirty="0">
                <a:latin typeface="Gabriola" panose="04040605051002020D02" pitchFamily="82" charset="0"/>
              </a:rPr>
              <a:t>. 1. – С. 70, 71</a:t>
            </a:r>
            <a:r>
              <a:rPr lang="ru-RU" sz="1050" dirty="0" smtClean="0">
                <a:latin typeface="Gabriola" panose="04040605051002020D02" pitchFamily="82" charset="0"/>
              </a:rPr>
              <a:t>.</a:t>
            </a:r>
          </a:p>
        </p:txBody>
      </p:sp>
      <p:sp>
        <p:nvSpPr>
          <p:cNvPr id="14" name="TextBox 13"/>
          <p:cNvSpPr txBox="1"/>
          <p:nvPr/>
        </p:nvSpPr>
        <p:spPr>
          <a:xfrm>
            <a:off x="514505" y="5031515"/>
            <a:ext cx="4010946" cy="1569660"/>
          </a:xfrm>
          <a:prstGeom prst="rect">
            <a:avLst/>
          </a:prstGeom>
          <a:noFill/>
        </p:spPr>
        <p:txBody>
          <a:bodyPr wrap="square" rtlCol="0">
            <a:spAutoFit/>
          </a:bodyPr>
          <a:lstStyle/>
          <a:p>
            <a:pPr algn="just"/>
            <a:r>
              <a:rPr lang="ru-RU" sz="1600" b="1" dirty="0" smtClean="0">
                <a:latin typeface="Gabriola" panose="04040605051002020D02" pitchFamily="82" charset="0"/>
              </a:rPr>
              <a:t>           Горшков </a:t>
            </a:r>
            <a:r>
              <a:rPr lang="ru-RU" sz="1600" b="1" dirty="0">
                <a:latin typeface="Gabriola" panose="04040605051002020D02" pitchFamily="82" charset="0"/>
              </a:rPr>
              <a:t>Михаил Васильевич </a:t>
            </a:r>
            <a:r>
              <a:rPr lang="ru-RU" sz="1600" dirty="0">
                <a:latin typeface="Gabriola" panose="04040605051002020D02" pitchFamily="82" charset="0"/>
              </a:rPr>
              <a:t>родился </a:t>
            </a:r>
            <a:r>
              <a:rPr lang="ru-RU" sz="1600" dirty="0" smtClean="0">
                <a:latin typeface="Gabriola" panose="04040605051002020D02" pitchFamily="82" charset="0"/>
              </a:rPr>
              <a:t>в </a:t>
            </a:r>
            <a:r>
              <a:rPr lang="ru-RU" sz="1600" dirty="0">
                <a:latin typeface="Gabriola" panose="04040605051002020D02" pitchFamily="82" charset="0"/>
              </a:rPr>
              <a:t>с. </a:t>
            </a:r>
            <a:r>
              <a:rPr lang="ru-RU" sz="1600" dirty="0" err="1">
                <a:latin typeface="Gabriola" panose="04040605051002020D02" pitchFamily="82" charset="0"/>
              </a:rPr>
              <a:t>Селиярово</a:t>
            </a:r>
            <a:r>
              <a:rPr lang="ru-RU" sz="1600" dirty="0">
                <a:latin typeface="Gabriola" panose="04040605051002020D02" pitchFamily="82" charset="0"/>
              </a:rPr>
              <a:t> в семье колхозника-рыбака. Окончив четыре класса, стал заниматься традиционными видами деятельности – охотой, рыбалкой, помогая отцу содержать большую семью. Трудолюбивый, настойчивый, справедливый, </a:t>
            </a:r>
            <a:r>
              <a:rPr lang="ru-RU" sz="1600" dirty="0" smtClean="0">
                <a:latin typeface="Gabriola" panose="04040605051002020D02" pitchFamily="82" charset="0"/>
              </a:rPr>
              <a:t>    он </a:t>
            </a:r>
            <a:r>
              <a:rPr lang="ru-RU" sz="1600" dirty="0">
                <a:latin typeface="Gabriola" panose="04040605051002020D02" pitchFamily="82" charset="0"/>
              </a:rPr>
              <a:t>постоянно был впереди многих и </a:t>
            </a:r>
            <a:r>
              <a:rPr lang="ru-RU" sz="1600" dirty="0" smtClean="0">
                <a:latin typeface="Gabriola" panose="04040605051002020D02" pitchFamily="82" charset="0"/>
              </a:rPr>
              <a:t>заслуженно пользовался</a:t>
            </a:r>
            <a:endParaRPr lang="ru-RU" sz="1050" dirty="0" smtClean="0">
              <a:latin typeface="Gabriola" panose="04040605051002020D02" pitchFamily="82" charset="0"/>
            </a:endParaRPr>
          </a:p>
        </p:txBody>
      </p:sp>
    </p:spTree>
    <p:extLst>
      <p:ext uri="{BB962C8B-B14F-4D97-AF65-F5344CB8AC3E}">
        <p14:creationId xmlns:p14="http://schemas.microsoft.com/office/powerpoint/2010/main" val="761580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38</a:t>
            </a:fld>
            <a:endParaRPr lang="ru-RU"/>
          </a:p>
        </p:txBody>
      </p:sp>
      <p:sp>
        <p:nvSpPr>
          <p:cNvPr id="4" name="Блок-схема: ручной ввод 3"/>
          <p:cNvSpPr/>
          <p:nvPr/>
        </p:nvSpPr>
        <p:spPr>
          <a:xfrm>
            <a:off x="395535" y="188640"/>
            <a:ext cx="8726693"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196440"/>
            <a:ext cx="7944482" cy="5463173"/>
          </a:xfrm>
          <a:prstGeom prst="snip2DiagRect">
            <a:avLst>
              <a:gd name="adj1" fmla="val 0"/>
              <a:gd name="adj2" fmla="val 7785"/>
            </a:avLst>
          </a:prstGeom>
          <a:solidFill>
            <a:schemeClr val="lt1">
              <a:alpha val="67000"/>
            </a:schemeClr>
          </a:solidFill>
          <a:ln>
            <a:noFill/>
          </a:ln>
          <a:effectLst>
            <a:softEdge rad="0"/>
          </a:effectLst>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27 октября</a:t>
            </a:r>
            <a:endParaRPr lang="ru-RU" sz="4400" b="1" i="1" dirty="0">
              <a:latin typeface="Gabriola" panose="04040605051002020D02" pitchFamily="82" charset="0"/>
            </a:endParaRPr>
          </a:p>
        </p:txBody>
      </p:sp>
      <p:sp>
        <p:nvSpPr>
          <p:cNvPr id="9" name="Блок-схема: ручной ввод 8"/>
          <p:cNvSpPr/>
          <p:nvPr/>
        </p:nvSpPr>
        <p:spPr>
          <a:xfrm>
            <a:off x="7740352" y="6105981"/>
            <a:ext cx="946520" cy="553631"/>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28116" y="6105982"/>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37</a:t>
            </a:r>
            <a:endParaRPr lang="ru-RU" sz="1600" dirty="0"/>
          </a:p>
        </p:txBody>
      </p:sp>
      <p:sp>
        <p:nvSpPr>
          <p:cNvPr id="12" name="TextBox 11"/>
          <p:cNvSpPr txBox="1"/>
          <p:nvPr/>
        </p:nvSpPr>
        <p:spPr>
          <a:xfrm>
            <a:off x="4771408" y="5824776"/>
            <a:ext cx="3672408" cy="646331"/>
          </a:xfrm>
          <a:prstGeom prst="rect">
            <a:avLst/>
          </a:prstGeom>
          <a:noFill/>
        </p:spPr>
        <p:txBody>
          <a:bodyPr wrap="square" rtlCol="0">
            <a:spAutoFit/>
          </a:bodyPr>
          <a:lstStyle/>
          <a:p>
            <a:pPr algn="just"/>
            <a:r>
              <a:rPr lang="ru-RU" sz="1200" dirty="0" smtClean="0">
                <a:latin typeface="Gabriola" panose="04040605051002020D02" pitchFamily="82" charset="0"/>
              </a:rPr>
              <a:t>Краткий </a:t>
            </a:r>
            <a:r>
              <a:rPr lang="ru-RU" sz="1200" dirty="0">
                <a:latin typeface="Gabriola" panose="04040605051002020D02" pitchFamily="82" charset="0"/>
              </a:rPr>
              <a:t>справочник по фондам архивных отделов районов Ханты-Мансийского автономного округа-Югры.- Ханты-Мансийск, 2010. – Т. 4.-С. 294</a:t>
            </a:r>
          </a:p>
        </p:txBody>
      </p:sp>
      <p:sp>
        <p:nvSpPr>
          <p:cNvPr id="15" name="TextBox 14"/>
          <p:cNvSpPr txBox="1"/>
          <p:nvPr/>
        </p:nvSpPr>
        <p:spPr>
          <a:xfrm>
            <a:off x="4753000" y="1302368"/>
            <a:ext cx="3600400" cy="1569660"/>
          </a:xfrm>
          <a:prstGeom prst="rect">
            <a:avLst/>
          </a:prstGeom>
          <a:noFill/>
        </p:spPr>
        <p:txBody>
          <a:bodyPr wrap="square" rtlCol="0">
            <a:spAutoFit/>
          </a:bodyPr>
          <a:lstStyle/>
          <a:p>
            <a:pPr algn="just"/>
            <a:r>
              <a:rPr lang="ru-RU" sz="1600" b="1" dirty="0" smtClean="0">
                <a:latin typeface="Gabriola" panose="04040605051002020D02" pitchFamily="82" charset="0"/>
              </a:rPr>
              <a:t>35 </a:t>
            </a:r>
            <a:r>
              <a:rPr lang="ru-RU" sz="1600" b="1" dirty="0">
                <a:latin typeface="Gabriola" panose="04040605051002020D02" pitchFamily="82" charset="0"/>
              </a:rPr>
              <a:t>лет </a:t>
            </a:r>
            <a:r>
              <a:rPr lang="ru-RU" sz="1600" dirty="0">
                <a:latin typeface="Gabriola" panose="04040605051002020D02" pitchFamily="82" charset="0"/>
              </a:rPr>
              <a:t>назад (1989) решением облисполкома образован </a:t>
            </a:r>
            <a:r>
              <a:rPr lang="ru-RU" sz="1600" dirty="0" err="1">
                <a:latin typeface="Gabriola" panose="04040605051002020D02" pitchFamily="82" charset="0"/>
              </a:rPr>
              <a:t>Согомский</a:t>
            </a:r>
            <a:r>
              <a:rPr lang="ru-RU" sz="1600" dirty="0">
                <a:latin typeface="Gabriola" panose="04040605051002020D02" pitchFamily="82" charset="0"/>
              </a:rPr>
              <a:t> сельсовет.</a:t>
            </a:r>
          </a:p>
          <a:p>
            <a:pPr lvl="0" algn="just"/>
            <a:endParaRPr lang="ru-RU" sz="1600" dirty="0">
              <a:latin typeface="Gabriola" panose="04040605051002020D02" pitchFamily="82" charset="0"/>
            </a:endParaRPr>
          </a:p>
          <a:p>
            <a:pPr algn="just"/>
            <a:endParaRPr lang="ru-RU" sz="1600" dirty="0">
              <a:latin typeface="Gabriola" panose="04040605051002020D02" pitchFamily="82" charset="0"/>
            </a:endParaRPr>
          </a:p>
          <a:p>
            <a:pPr algn="just"/>
            <a:endParaRPr lang="ru-RU" sz="1600" dirty="0">
              <a:latin typeface="Gabriola" panose="04040605051002020D02" pitchFamily="82" charset="0"/>
            </a:endParaRPr>
          </a:p>
          <a:p>
            <a:pPr algn="just"/>
            <a:endParaRPr lang="ru-RU" sz="1600" dirty="0">
              <a:latin typeface="Gabriola" panose="04040605051002020D02" pitchFamily="82" charset="0"/>
            </a:endParaRPr>
          </a:p>
        </p:txBody>
      </p:sp>
      <p:pic>
        <p:nvPicPr>
          <p:cNvPr id="11" name="Рисунок 10" descr="C:\Users\Arhiv\Desktop\-P7TlX74l8M.jpg"/>
          <p:cNvPicPr/>
          <p:nvPr/>
        </p:nvPicPr>
        <p:blipFill>
          <a:blip r:embed="rId3">
            <a:extLst>
              <a:ext uri="{28A0092B-C50C-407E-A947-70E740481C1C}">
                <a14:useLocalDpi xmlns:a14="http://schemas.microsoft.com/office/drawing/2010/main" val="0"/>
              </a:ext>
            </a:extLst>
          </a:blip>
          <a:srcRect/>
          <a:stretch>
            <a:fillRect/>
          </a:stretch>
        </p:blipFill>
        <p:spPr bwMode="auto">
          <a:xfrm>
            <a:off x="1060463" y="1412776"/>
            <a:ext cx="3168352" cy="2304256"/>
          </a:xfrm>
          <a:prstGeom prst="rect">
            <a:avLst/>
          </a:prstGeom>
          <a:noFill/>
          <a:ln>
            <a:noFill/>
          </a:ln>
          <a:effectLst>
            <a:softEdge rad="63500"/>
          </a:effectLst>
        </p:spPr>
      </p:pic>
    </p:spTree>
    <p:extLst>
      <p:ext uri="{BB962C8B-B14F-4D97-AF65-F5344CB8AC3E}">
        <p14:creationId xmlns:p14="http://schemas.microsoft.com/office/powerpoint/2010/main" val="1149058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39</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27169"/>
            <a:ext cx="7944482" cy="5463173"/>
          </a:xfrm>
          <a:prstGeom prst="snip2DiagRect">
            <a:avLst>
              <a:gd name="adj1" fmla="val 0"/>
              <a:gd name="adj2" fmla="val 7785"/>
            </a:avLst>
          </a:prstGeom>
          <a:solidFill>
            <a:schemeClr val="lt1">
              <a:alpha val="67000"/>
            </a:schemeClr>
          </a:solidFill>
          <a:ln>
            <a:noFill/>
          </a:ln>
          <a:effectLst>
            <a:softEdge rad="0"/>
          </a:effectLst>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30 октября</a:t>
            </a:r>
            <a:endParaRPr lang="ru-RU" sz="4400" b="1" i="1" dirty="0">
              <a:latin typeface="Gabriola" panose="04040605051002020D02" pitchFamily="82" charset="0"/>
            </a:endParaRPr>
          </a:p>
        </p:txBody>
      </p:sp>
      <p:sp>
        <p:nvSpPr>
          <p:cNvPr id="9" name="Блок-схема: ручной ввод 8"/>
          <p:cNvSpPr/>
          <p:nvPr/>
        </p:nvSpPr>
        <p:spPr>
          <a:xfrm>
            <a:off x="7812360" y="6199122"/>
            <a:ext cx="874440" cy="49265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265520"/>
            <a:ext cx="405408" cy="182563"/>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38</a:t>
            </a:r>
            <a:endParaRPr lang="ru-RU" sz="1600" dirty="0"/>
          </a:p>
        </p:txBody>
      </p:sp>
      <p:sp>
        <p:nvSpPr>
          <p:cNvPr id="12" name="TextBox 11"/>
          <p:cNvSpPr txBox="1"/>
          <p:nvPr/>
        </p:nvSpPr>
        <p:spPr>
          <a:xfrm>
            <a:off x="4665370" y="5706551"/>
            <a:ext cx="3672408" cy="738664"/>
          </a:xfrm>
          <a:prstGeom prst="rect">
            <a:avLst/>
          </a:prstGeom>
          <a:noFill/>
        </p:spPr>
        <p:txBody>
          <a:bodyPr wrap="square" rtlCol="0">
            <a:spAutoFit/>
          </a:bodyPr>
          <a:lstStyle/>
          <a:p>
            <a:pPr algn="just"/>
            <a:r>
              <a:rPr lang="ru-RU" sz="1050" dirty="0">
                <a:latin typeface="Gabriola" panose="04040605051002020D02" pitchFamily="82" charset="0"/>
              </a:rPr>
              <a:t>Белобородов, В.  К.  Котов Гелий Николаевич /В.К. Белобородов //Ученые и краеведы Югры/В.К.  Белобородов, </a:t>
            </a:r>
            <a:r>
              <a:rPr lang="ru-RU" sz="1050" dirty="0" err="1">
                <a:latin typeface="Gabriola" panose="04040605051002020D02" pitchFamily="82" charset="0"/>
              </a:rPr>
              <a:t>Т.В.Пуртова</a:t>
            </a:r>
            <a:r>
              <a:rPr lang="ru-RU" sz="1050" dirty="0">
                <a:latin typeface="Gabriola" panose="04040605051002020D02" pitchFamily="82" charset="0"/>
              </a:rPr>
              <a:t>.-Тюмень, 1997. – С. 148–149</a:t>
            </a:r>
            <a:r>
              <a:rPr lang="ru-RU" sz="1050" dirty="0" smtClean="0">
                <a:latin typeface="Gabriola" panose="04040605051002020D02" pitchFamily="82" charset="0"/>
              </a:rPr>
              <a:t>.</a:t>
            </a:r>
          </a:p>
          <a:p>
            <a:pPr algn="just"/>
            <a:r>
              <a:rPr lang="ru-RU" sz="1050" dirty="0" smtClean="0">
                <a:latin typeface="Gabriola" panose="04040605051002020D02" pitchFamily="82" charset="0"/>
              </a:rPr>
              <a:t>Архивный отдел администрации Ханты-Мансийского района Ф.29-л оп.1, д.1. Личное дело Котова Г.Н.  </a:t>
            </a:r>
            <a:endParaRPr lang="ru-RU" sz="1050" dirty="0">
              <a:latin typeface="Gabriola" panose="04040605051002020D02" pitchFamily="82" charset="0"/>
            </a:endParaRPr>
          </a:p>
        </p:txBody>
      </p:sp>
      <p:sp>
        <p:nvSpPr>
          <p:cNvPr id="15" name="TextBox 14"/>
          <p:cNvSpPr txBox="1"/>
          <p:nvPr/>
        </p:nvSpPr>
        <p:spPr>
          <a:xfrm>
            <a:off x="4639437" y="1223887"/>
            <a:ext cx="3778447" cy="4524315"/>
          </a:xfrm>
          <a:prstGeom prst="rect">
            <a:avLst/>
          </a:prstGeom>
          <a:noFill/>
        </p:spPr>
        <p:txBody>
          <a:bodyPr wrap="square" rtlCol="0">
            <a:spAutoFit/>
          </a:bodyPr>
          <a:lstStyle/>
          <a:p>
            <a:pPr algn="just"/>
            <a:r>
              <a:rPr lang="ru-RU" sz="1600" b="1" dirty="0" smtClean="0">
                <a:latin typeface="Gabriola" panose="04040605051002020D02" pitchFamily="82" charset="0"/>
              </a:rPr>
              <a:t>Котов Гелий Николаевич </a:t>
            </a:r>
            <a:r>
              <a:rPr lang="ru-RU" sz="1600" dirty="0" smtClean="0">
                <a:latin typeface="Gabriola" panose="04040605051002020D02" pitchFamily="82" charset="0"/>
              </a:rPr>
              <a:t>родился </a:t>
            </a:r>
            <a:r>
              <a:rPr lang="ru-RU" sz="1600" dirty="0">
                <a:latin typeface="Gabriola" panose="04040605051002020D02" pitchFamily="82" charset="0"/>
              </a:rPr>
              <a:t>в с. </a:t>
            </a:r>
            <a:r>
              <a:rPr lang="ru-RU" sz="1600" dirty="0" err="1">
                <a:latin typeface="Gabriola" panose="04040605051002020D02" pitchFamily="82" charset="0"/>
              </a:rPr>
              <a:t>Батово</a:t>
            </a:r>
            <a:r>
              <a:rPr lang="ru-RU" sz="1600" dirty="0">
                <a:latin typeface="Gabriola" panose="04040605051002020D02" pitchFamily="82" charset="0"/>
              </a:rPr>
              <a:t> </a:t>
            </a:r>
            <a:r>
              <a:rPr lang="ru-RU" sz="1600" dirty="0" err="1">
                <a:latin typeface="Gabriola" panose="04040605051002020D02" pitchFamily="82" charset="0"/>
              </a:rPr>
              <a:t>Самаровского</a:t>
            </a:r>
            <a:r>
              <a:rPr lang="ru-RU" sz="1600" dirty="0">
                <a:latin typeface="Gabriola" panose="04040605051002020D02" pitchFamily="82" charset="0"/>
              </a:rPr>
              <a:t> района в семье служащих. Окончил школу ФЗО в 1958г. С мая 1959г. по ноябрь 1968г. работал слесарем-бригадиром в центральных ремонтно-механических мастерских г. Ханты-Мансийска. Без отрыва от производства окончил 11 классов в школе рабочей молодежи. </a:t>
            </a:r>
            <a:r>
              <a:rPr lang="ru-RU" sz="1600" dirty="0" smtClean="0">
                <a:latin typeface="Gabriola" panose="04040605051002020D02" pitchFamily="82" charset="0"/>
              </a:rPr>
              <a:t>С </a:t>
            </a:r>
            <a:r>
              <a:rPr lang="ru-RU" sz="1600" dirty="0">
                <a:latin typeface="Gabriola" panose="04040605051002020D02" pitchFamily="82" charset="0"/>
              </a:rPr>
              <a:t>ноября 1968г. районный охотовед, старший охотовед в Ханты-Мансийской </a:t>
            </a:r>
            <a:r>
              <a:rPr lang="ru-RU" sz="1600" dirty="0" err="1">
                <a:latin typeface="Gabriola" panose="04040605051002020D02" pitchFamily="82" charset="0"/>
              </a:rPr>
              <a:t>райохотинспекции</a:t>
            </a:r>
            <a:r>
              <a:rPr lang="ru-RU" sz="1600" dirty="0">
                <a:latin typeface="Gabriola" panose="04040605051002020D02" pitchFamily="82" charset="0"/>
              </a:rPr>
              <a:t>. С 1976г. начальник Ханты-Мансийской окружной </a:t>
            </a:r>
            <a:r>
              <a:rPr lang="ru-RU" sz="1600" dirty="0" err="1">
                <a:latin typeface="Gabriola" panose="04040605051002020D02" pitchFamily="82" charset="0"/>
              </a:rPr>
              <a:t>госохотинспекции</a:t>
            </a:r>
            <a:r>
              <a:rPr lang="ru-RU" sz="1600" dirty="0">
                <a:latin typeface="Gabriola" panose="04040605051002020D02" pitchFamily="82" charset="0"/>
              </a:rPr>
              <a:t>. С 1983г. руководитель республиканского заказника «</a:t>
            </a:r>
            <a:r>
              <a:rPr lang="ru-RU" sz="1600" dirty="0" err="1">
                <a:latin typeface="Gabriola" panose="04040605051002020D02" pitchFamily="82" charset="0"/>
              </a:rPr>
              <a:t>Елизаровский</a:t>
            </a:r>
            <a:r>
              <a:rPr lang="ru-RU" sz="1600" dirty="0" smtClean="0">
                <a:latin typeface="Gabriola" panose="04040605051002020D02" pitchFamily="82" charset="0"/>
              </a:rPr>
              <a:t>», учрежденного для охраны и воспроизводства диких зверей, птиц, ценных промысловых рыб, а также охраны среды обитания диких животных, редких и ценных видов растений, занесенных в Красную книгу. Вел </a:t>
            </a:r>
            <a:r>
              <a:rPr lang="ru-RU" sz="1600" dirty="0">
                <a:latin typeface="Gabriola" panose="04040605051002020D02" pitchFamily="82" charset="0"/>
              </a:rPr>
              <a:t>«Летопись природы». Создал музей, в котором </a:t>
            </a:r>
            <a:r>
              <a:rPr lang="ru-RU" sz="1600" dirty="0" smtClean="0">
                <a:latin typeface="Gabriola" panose="04040605051002020D02" pitchFamily="82" charset="0"/>
              </a:rPr>
              <a:t>представлены </a:t>
            </a:r>
            <a:r>
              <a:rPr lang="ru-RU" sz="1600" dirty="0">
                <a:latin typeface="Gabriola" panose="04040605051002020D02" pitchFamily="82" charset="0"/>
              </a:rPr>
              <a:t>почти все виды птиц, обитающих в заказнике. </a:t>
            </a:r>
          </a:p>
        </p:txBody>
      </p:sp>
      <p:pic>
        <p:nvPicPr>
          <p:cNvPr id="11" name="Рисунок 10" descr="C:\Users\Arhiv\Desktop\котов.jpg"/>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311888"/>
            <a:ext cx="2448272" cy="3528392"/>
          </a:xfrm>
          <a:prstGeom prst="rect">
            <a:avLst/>
          </a:prstGeom>
          <a:noFill/>
          <a:ln>
            <a:noFill/>
          </a:ln>
          <a:effectLst>
            <a:softEdge rad="63500"/>
          </a:effectLst>
        </p:spPr>
      </p:pic>
      <p:sp>
        <p:nvSpPr>
          <p:cNvPr id="13" name="TextBox 12"/>
          <p:cNvSpPr txBox="1"/>
          <p:nvPr/>
        </p:nvSpPr>
        <p:spPr>
          <a:xfrm>
            <a:off x="797104" y="4942081"/>
            <a:ext cx="3600400" cy="1323439"/>
          </a:xfrm>
          <a:prstGeom prst="rect">
            <a:avLst/>
          </a:prstGeom>
          <a:noFill/>
        </p:spPr>
        <p:txBody>
          <a:bodyPr wrap="square" rtlCol="0">
            <a:spAutoFit/>
          </a:bodyPr>
          <a:lstStyle/>
          <a:p>
            <a:pPr algn="just"/>
            <a:r>
              <a:rPr lang="ru-RU" sz="1600" b="1" dirty="0" smtClean="0">
                <a:latin typeface="Gabriola" panose="04040605051002020D02" pitchFamily="82" charset="0"/>
              </a:rPr>
              <a:t>85 лет </a:t>
            </a:r>
            <a:r>
              <a:rPr lang="ru-RU" sz="1600" dirty="0" smtClean="0">
                <a:latin typeface="Gabriola" panose="04040605051002020D02" pitchFamily="82" charset="0"/>
              </a:rPr>
              <a:t>назад (1939-2009) родился </a:t>
            </a:r>
            <a:r>
              <a:rPr lang="ru-RU" sz="1600" b="1" dirty="0" smtClean="0">
                <a:latin typeface="Gabriola" panose="04040605051002020D02" pitchFamily="82" charset="0"/>
              </a:rPr>
              <a:t>Котов Гелий Николаевич</a:t>
            </a:r>
            <a:r>
              <a:rPr lang="ru-RU" sz="1600" dirty="0" smtClean="0">
                <a:latin typeface="Gabriola" panose="04040605051002020D02" pitchFamily="82" charset="0"/>
              </a:rPr>
              <a:t>, </a:t>
            </a:r>
            <a:r>
              <a:rPr lang="ru-RU" sz="1600" dirty="0">
                <a:latin typeface="Gabriola" panose="04040605051002020D02" pitchFamily="82" charset="0"/>
              </a:rPr>
              <a:t>охотовед, первый руководитель республиканского заказника «</a:t>
            </a:r>
            <a:r>
              <a:rPr lang="ru-RU" sz="1600" dirty="0" err="1">
                <a:latin typeface="Gabriola" panose="04040605051002020D02" pitchFamily="82" charset="0"/>
              </a:rPr>
              <a:t>Елизаровский</a:t>
            </a:r>
            <a:r>
              <a:rPr lang="ru-RU" sz="1600" dirty="0" smtClean="0">
                <a:latin typeface="Gabriola" panose="04040605051002020D02" pitchFamily="82" charset="0"/>
              </a:rPr>
              <a:t>», Заслуженный эколог </a:t>
            </a:r>
            <a:r>
              <a:rPr lang="ru-RU" sz="1600" dirty="0">
                <a:latin typeface="Gabriola" panose="04040605051002020D02" pitchFamily="82" charset="0"/>
              </a:rPr>
              <a:t>Ханты-Мансийского автономного округа – Югры.</a:t>
            </a:r>
          </a:p>
        </p:txBody>
      </p:sp>
    </p:spTree>
    <p:extLst>
      <p:ext uri="{BB962C8B-B14F-4D97-AF65-F5344CB8AC3E}">
        <p14:creationId xmlns:p14="http://schemas.microsoft.com/office/powerpoint/2010/main" val="4235070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4</a:t>
            </a:fld>
            <a:endParaRPr lang="ru-RU"/>
          </a:p>
        </p:txBody>
      </p:sp>
      <p:sp>
        <p:nvSpPr>
          <p:cNvPr id="4" name="Блок-схема: ручной ввод 3"/>
          <p:cNvSpPr/>
          <p:nvPr/>
        </p:nvSpPr>
        <p:spPr>
          <a:xfrm>
            <a:off x="395535" y="188640"/>
            <a:ext cx="830054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871278"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5 января</a:t>
            </a:r>
            <a:endParaRPr lang="ru-RU" sz="4400" b="1" i="1" dirty="0">
              <a:latin typeface="Gabriola" panose="04040605051002020D02" pitchFamily="82" charset="0"/>
            </a:endParaRPr>
          </a:p>
        </p:txBody>
      </p:sp>
      <p:sp>
        <p:nvSpPr>
          <p:cNvPr id="8" name="TextBox 7"/>
          <p:cNvSpPr txBox="1"/>
          <p:nvPr/>
        </p:nvSpPr>
        <p:spPr>
          <a:xfrm>
            <a:off x="4688792" y="1275933"/>
            <a:ext cx="3843647" cy="5262979"/>
          </a:xfrm>
          <a:prstGeom prst="rect">
            <a:avLst/>
          </a:prstGeom>
          <a:noFill/>
        </p:spPr>
        <p:txBody>
          <a:bodyPr wrap="square" rtlCol="0">
            <a:spAutoFit/>
          </a:bodyPr>
          <a:lstStyle/>
          <a:p>
            <a:pPr algn="just"/>
            <a:r>
              <a:rPr lang="ru-RU" sz="1600" b="1" dirty="0">
                <a:latin typeface="Gabriola" panose="04040605051002020D02" pitchFamily="82" charset="0"/>
              </a:rPr>
              <a:t> </a:t>
            </a:r>
            <a:r>
              <a:rPr lang="ru-RU" sz="1600" b="1" dirty="0" smtClean="0">
                <a:latin typeface="Gabriola" panose="04040605051002020D02" pitchFamily="82" charset="0"/>
              </a:rPr>
              <a:t>          </a:t>
            </a:r>
            <a:r>
              <a:rPr lang="ru-RU" sz="1600" b="1" dirty="0" err="1" smtClean="0">
                <a:latin typeface="Gabriola" panose="04040605051002020D02" pitchFamily="82" charset="0"/>
              </a:rPr>
              <a:t>Пачганова</a:t>
            </a:r>
            <a:r>
              <a:rPr lang="ru-RU" sz="1600" b="1" dirty="0" smtClean="0">
                <a:latin typeface="Gabriola" panose="04040605051002020D02" pitchFamily="82" charset="0"/>
              </a:rPr>
              <a:t> </a:t>
            </a:r>
            <a:r>
              <a:rPr lang="ru-RU" sz="1600" b="1" dirty="0">
                <a:latin typeface="Gabriola" panose="04040605051002020D02" pitchFamily="82" charset="0"/>
              </a:rPr>
              <a:t>Идея </a:t>
            </a:r>
            <a:r>
              <a:rPr lang="ru-RU" sz="1600" b="1" dirty="0" smtClean="0">
                <a:latin typeface="Gabriola" panose="04040605051002020D02" pitchFamily="82" charset="0"/>
              </a:rPr>
              <a:t>Александровна </a:t>
            </a:r>
            <a:r>
              <a:rPr lang="ru-RU" sz="1600" dirty="0" smtClean="0">
                <a:latin typeface="Gabriola" panose="04040605051002020D02" pitchFamily="82" charset="0"/>
              </a:rPr>
              <a:t>родилась </a:t>
            </a:r>
            <a:r>
              <a:rPr lang="ru-RU" sz="1600" dirty="0">
                <a:latin typeface="Gabriola" panose="04040605051002020D02" pitchFamily="82" charset="0"/>
              </a:rPr>
              <a:t>в селе Больше - </a:t>
            </a:r>
            <a:r>
              <a:rPr lang="ru-RU" sz="1600" dirty="0" err="1">
                <a:latin typeface="Gabriola" panose="04040605051002020D02" pitchFamily="82" charset="0"/>
              </a:rPr>
              <a:t>Тархово</a:t>
            </a:r>
            <a:r>
              <a:rPr lang="ru-RU" sz="1600" dirty="0">
                <a:latin typeface="Gabriola" panose="04040605051002020D02" pitchFamily="82" charset="0"/>
              </a:rPr>
              <a:t> </a:t>
            </a:r>
            <a:r>
              <a:rPr lang="ru-RU" sz="1600" dirty="0" err="1">
                <a:latin typeface="Gabriola" panose="04040605051002020D02" pitchFamily="82" charset="0"/>
              </a:rPr>
              <a:t>Нижневартовского</a:t>
            </a:r>
            <a:r>
              <a:rPr lang="ru-RU" sz="1600" dirty="0">
                <a:latin typeface="Gabriola" panose="04040605051002020D02" pitchFamily="82" charset="0"/>
              </a:rPr>
              <a:t> района. </a:t>
            </a:r>
            <a:r>
              <a:rPr lang="ru-RU" sz="1600" dirty="0" smtClean="0">
                <a:latin typeface="Gabriola" panose="04040605051002020D02" pitchFamily="82" charset="0"/>
              </a:rPr>
              <a:t>В </a:t>
            </a:r>
            <a:r>
              <a:rPr lang="ru-RU" sz="1600" dirty="0">
                <a:latin typeface="Gabriola" panose="04040605051002020D02" pitchFamily="82" charset="0"/>
              </a:rPr>
              <a:t>1960 году закончила Тюменское областное </a:t>
            </a:r>
            <a:r>
              <a:rPr lang="ru-RU" sz="1600" dirty="0" smtClean="0">
                <a:latin typeface="Gabriola" panose="04040605051002020D02" pitchFamily="82" charset="0"/>
              </a:rPr>
              <a:t>культпросветучилище </a:t>
            </a:r>
            <a:r>
              <a:rPr lang="ru-RU" sz="1600" dirty="0" err="1" smtClean="0">
                <a:latin typeface="Gabriola" panose="04040605051002020D02" pitchFamily="82" charset="0"/>
              </a:rPr>
              <a:t>г.Тобольска</a:t>
            </a:r>
            <a:r>
              <a:rPr lang="ru-RU" sz="1600" dirty="0">
                <a:latin typeface="Gabriola" panose="04040605051002020D02" pitchFamily="82" charset="0"/>
              </a:rPr>
              <a:t> </a:t>
            </a:r>
            <a:r>
              <a:rPr lang="ru-RU" sz="1600" dirty="0" smtClean="0">
                <a:latin typeface="Gabriola" panose="04040605051002020D02" pitchFamily="82" charset="0"/>
              </a:rPr>
              <a:t>по </a:t>
            </a:r>
            <a:r>
              <a:rPr lang="ru-RU" sz="1600" dirty="0">
                <a:latin typeface="Gabriola" panose="04040605051002020D02" pitchFamily="82" charset="0"/>
              </a:rPr>
              <a:t>специальности «библиотекарь». С 1960 года по 1976 год работала библиотекарем в </a:t>
            </a:r>
            <a:r>
              <a:rPr lang="ru-RU" sz="1600" dirty="0" err="1">
                <a:latin typeface="Gabriola" panose="04040605051002020D02" pitchFamily="82" charset="0"/>
              </a:rPr>
              <a:t>Зенковской</a:t>
            </a:r>
            <a:r>
              <a:rPr lang="ru-RU" sz="1600" dirty="0">
                <a:latin typeface="Gabriola" panose="04040605051002020D02" pitchFamily="82" charset="0"/>
              </a:rPr>
              <a:t> библиотеке, с 1990 по 2005 год библиотекарем </a:t>
            </a:r>
            <a:r>
              <a:rPr lang="ru-RU" sz="1600" dirty="0" err="1">
                <a:latin typeface="Gabriola" panose="04040605051002020D02" pitchFamily="82" charset="0"/>
              </a:rPr>
              <a:t>Шапшинской</a:t>
            </a:r>
            <a:r>
              <a:rPr lang="ru-RU" sz="1600" dirty="0">
                <a:latin typeface="Gabriola" panose="04040605051002020D02" pitchFamily="82" charset="0"/>
              </a:rPr>
              <a:t> библиотеки. С 1976 года по 1990 год работала председателем исполкома </a:t>
            </a:r>
            <a:r>
              <a:rPr lang="ru-RU" sz="1600" dirty="0" err="1">
                <a:latin typeface="Gabriola" panose="04040605051002020D02" pitchFamily="82" charset="0"/>
              </a:rPr>
              <a:t>Зенковского</a:t>
            </a:r>
            <a:r>
              <a:rPr lang="ru-RU" sz="1600" dirty="0">
                <a:latin typeface="Gabriola" panose="04040605051002020D02" pitchFamily="82" charset="0"/>
              </a:rPr>
              <a:t> сельского совета, </a:t>
            </a:r>
            <a:r>
              <a:rPr lang="ru-RU" sz="1600" dirty="0" err="1">
                <a:latin typeface="Gabriola" panose="04040605051002020D02" pitchFamily="82" charset="0"/>
              </a:rPr>
              <a:t>Шапшинского</a:t>
            </a:r>
            <a:r>
              <a:rPr lang="ru-RU" sz="1600" dirty="0">
                <a:latin typeface="Gabriola" panose="04040605051002020D02" pitchFamily="82" charset="0"/>
              </a:rPr>
              <a:t> сельского </a:t>
            </a:r>
            <a:r>
              <a:rPr lang="ru-RU" sz="1600" dirty="0" smtClean="0">
                <a:latin typeface="Gabriola" panose="04040605051002020D02" pitchFamily="82" charset="0"/>
              </a:rPr>
              <a:t>Совета. </a:t>
            </a:r>
          </a:p>
          <a:p>
            <a:pPr algn="just"/>
            <a:r>
              <a:rPr lang="ru-RU" sz="1600" dirty="0">
                <a:latin typeface="Gabriola" panose="04040605051002020D02" pitchFamily="82" charset="0"/>
              </a:rPr>
              <a:t> </a:t>
            </a:r>
            <a:r>
              <a:rPr lang="ru-RU" sz="1600" dirty="0" smtClean="0">
                <a:latin typeface="Gabriola" panose="04040605051002020D02" pitchFamily="82" charset="0"/>
              </a:rPr>
              <a:t>         C </a:t>
            </a:r>
            <a:r>
              <a:rPr lang="ru-RU" sz="1600" dirty="0">
                <a:latin typeface="Gabriola" panose="04040605051002020D02" pitchFamily="82" charset="0"/>
              </a:rPr>
              <a:t>1990 по 2012гг. возглавляла Совет </a:t>
            </a:r>
            <a:r>
              <a:rPr lang="ru-RU" sz="1600" dirty="0" smtClean="0">
                <a:latin typeface="Gabriola" panose="04040605051002020D02" pitchFamily="82" charset="0"/>
              </a:rPr>
              <a:t>ветеранов д</a:t>
            </a:r>
            <a:r>
              <a:rPr lang="ru-RU" sz="1600" dirty="0">
                <a:latin typeface="Gabriola" panose="04040605051002020D02" pitchFamily="82" charset="0"/>
              </a:rPr>
              <a:t>. </a:t>
            </a:r>
            <a:r>
              <a:rPr lang="ru-RU" sz="1600" dirty="0" err="1">
                <a:latin typeface="Gabriola" panose="04040605051002020D02" pitchFamily="82" charset="0"/>
              </a:rPr>
              <a:t>Шапша</a:t>
            </a:r>
            <a:r>
              <a:rPr lang="ru-RU" sz="1600" dirty="0">
                <a:latin typeface="Gabriola" panose="04040605051002020D02" pitchFamily="82" charset="0"/>
              </a:rPr>
              <a:t>, являлась членом Общественного совета при администрации сельского поселения </a:t>
            </a:r>
            <a:r>
              <a:rPr lang="ru-RU" sz="1600" dirty="0" err="1">
                <a:latin typeface="Gabriola" panose="04040605051002020D02" pitchFamily="82" charset="0"/>
              </a:rPr>
              <a:t>Шапша</a:t>
            </a:r>
            <a:r>
              <a:rPr lang="ru-RU" sz="1600" dirty="0">
                <a:latin typeface="Gabriola" panose="04040605051002020D02" pitchFamily="82" charset="0"/>
              </a:rPr>
              <a:t>. Пользуется заслуженным авторитетом жителей поселения, принимает активное </a:t>
            </a:r>
            <a:r>
              <a:rPr lang="ru-RU" sz="1600" dirty="0" smtClean="0">
                <a:latin typeface="Gabriola" panose="04040605051002020D02" pitchFamily="82" charset="0"/>
              </a:rPr>
              <a:t>участие в </a:t>
            </a:r>
            <a:r>
              <a:rPr lang="ru-RU" sz="1600" dirty="0">
                <a:latin typeface="Gabriola" panose="04040605051002020D02" pitchFamily="82" charset="0"/>
              </a:rPr>
              <a:t>общественной и культурной жизни села. </a:t>
            </a:r>
          </a:p>
          <a:p>
            <a:pPr algn="just"/>
            <a:r>
              <a:rPr lang="ru-RU" sz="1600" dirty="0" smtClean="0">
                <a:latin typeface="Gabriola" panose="04040605051002020D02" pitchFamily="82" charset="0"/>
              </a:rPr>
              <a:t>          Ее </a:t>
            </a:r>
            <a:r>
              <a:rPr lang="ru-RU" sz="1600" dirty="0">
                <a:latin typeface="Gabriola" panose="04040605051002020D02" pitchFamily="82" charset="0"/>
              </a:rPr>
              <a:t>труд отмечен медалями «Ветеран труда», </a:t>
            </a:r>
            <a:r>
              <a:rPr lang="ru-RU" sz="1600" dirty="0" smtClean="0">
                <a:latin typeface="Gabriola" panose="04040605051002020D02" pitchFamily="82" charset="0"/>
              </a:rPr>
              <a:t>       «</a:t>
            </a:r>
            <a:r>
              <a:rPr lang="ru-RU" sz="1600" dirty="0">
                <a:latin typeface="Gabriola" panose="04040605051002020D02" pitchFamily="82" charset="0"/>
              </a:rPr>
              <a:t>За доблестный труд к </a:t>
            </a:r>
            <a:r>
              <a:rPr lang="ru-RU" sz="1600" dirty="0" smtClean="0">
                <a:latin typeface="Gabriola" panose="04040605051002020D02" pitchFamily="82" charset="0"/>
              </a:rPr>
              <a:t>100-летию </a:t>
            </a:r>
            <a:r>
              <a:rPr lang="ru-RU" sz="1600" dirty="0">
                <a:latin typeface="Gabriola" panose="04040605051002020D02" pitchFamily="82" charset="0"/>
              </a:rPr>
              <a:t>со дня рождения В.И. Ленина», многими благодарственными письмами, Почетными грамотами.</a:t>
            </a:r>
          </a:p>
          <a:p>
            <a:pPr algn="just"/>
            <a:endParaRPr lang="ru-RU" sz="1600"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812360" y="6114384"/>
            <a:ext cx="883722" cy="545229"/>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131673" y="6170663"/>
            <a:ext cx="405408" cy="371374"/>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a:t>
            </a:r>
            <a:endParaRPr lang="ru-RU" sz="1600" dirty="0"/>
          </a:p>
        </p:txBody>
      </p:sp>
      <p:pic>
        <p:nvPicPr>
          <p:cNvPr id="2" name="Рисунок 1"/>
          <p:cNvPicPr>
            <a:picLocks noChangeAspect="1"/>
          </p:cNvPicPr>
          <p:nvPr/>
        </p:nvPicPr>
        <p:blipFill>
          <a:blip r:embed="rId2"/>
          <a:stretch>
            <a:fillRect/>
          </a:stretch>
        </p:blipFill>
        <p:spPr>
          <a:xfrm>
            <a:off x="1259632" y="1541870"/>
            <a:ext cx="2520280" cy="3322616"/>
          </a:xfrm>
          <a:prstGeom prst="rect">
            <a:avLst/>
          </a:prstGeom>
        </p:spPr>
      </p:pic>
      <p:sp>
        <p:nvSpPr>
          <p:cNvPr id="11" name="TextBox 10"/>
          <p:cNvSpPr txBox="1"/>
          <p:nvPr/>
        </p:nvSpPr>
        <p:spPr>
          <a:xfrm>
            <a:off x="569171" y="4938686"/>
            <a:ext cx="4027630" cy="830997"/>
          </a:xfrm>
          <a:prstGeom prst="rect">
            <a:avLst/>
          </a:prstGeom>
          <a:noFill/>
        </p:spPr>
        <p:txBody>
          <a:bodyPr wrap="square" rtlCol="0">
            <a:spAutoFit/>
          </a:bodyPr>
          <a:lstStyle/>
          <a:p>
            <a:pPr algn="ctr"/>
            <a:r>
              <a:rPr lang="ru-RU" sz="1600" b="1" dirty="0" smtClean="0">
                <a:latin typeface="Gabriola" panose="04040605051002020D02" pitchFamily="82" charset="0"/>
              </a:rPr>
              <a:t>85 </a:t>
            </a:r>
            <a:r>
              <a:rPr lang="ru-RU" sz="1600" b="1" dirty="0">
                <a:latin typeface="Gabriola" panose="04040605051002020D02" pitchFamily="82" charset="0"/>
              </a:rPr>
              <a:t>лет </a:t>
            </a:r>
            <a:r>
              <a:rPr lang="ru-RU" sz="1600" dirty="0">
                <a:latin typeface="Gabriola" panose="04040605051002020D02" pitchFamily="82" charset="0"/>
              </a:rPr>
              <a:t>назад (</a:t>
            </a:r>
            <a:r>
              <a:rPr lang="ru-RU" sz="1600" dirty="0" smtClean="0">
                <a:latin typeface="Gabriola" panose="04040605051002020D02" pitchFamily="82" charset="0"/>
              </a:rPr>
              <a:t>1939) родилась </a:t>
            </a:r>
          </a:p>
          <a:p>
            <a:pPr algn="ctr"/>
            <a:r>
              <a:rPr lang="ru-RU" sz="1600" b="1" dirty="0" err="1" smtClean="0">
                <a:latin typeface="Gabriola" panose="04040605051002020D02" pitchFamily="82" charset="0"/>
              </a:rPr>
              <a:t>Пачганова</a:t>
            </a:r>
            <a:r>
              <a:rPr lang="ru-RU" sz="1600" b="1" dirty="0" smtClean="0">
                <a:latin typeface="Gabriola" panose="04040605051002020D02" pitchFamily="82" charset="0"/>
              </a:rPr>
              <a:t> Идея Александровна, </a:t>
            </a:r>
          </a:p>
          <a:p>
            <a:pPr algn="ctr"/>
            <a:r>
              <a:rPr lang="ru-RU" sz="1600" dirty="0" smtClean="0">
                <a:latin typeface="Gabriola" panose="04040605051002020D02" pitchFamily="82" charset="0"/>
              </a:rPr>
              <a:t>Почетный гражданин Ханты-Мансийского района (2012)</a:t>
            </a:r>
            <a:endParaRPr lang="ru-RU" sz="1600" dirty="0">
              <a:latin typeface="Gabriola" panose="04040605051002020D02" pitchFamily="82" charset="0"/>
            </a:endParaRPr>
          </a:p>
        </p:txBody>
      </p:sp>
    </p:spTree>
    <p:extLst>
      <p:ext uri="{BB962C8B-B14F-4D97-AF65-F5344CB8AC3E}">
        <p14:creationId xmlns:p14="http://schemas.microsoft.com/office/powerpoint/2010/main" val="3014401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40</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39552" y="1175925"/>
            <a:ext cx="806609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 ноября</a:t>
            </a:r>
            <a:endParaRPr lang="ru-RU" sz="4400" b="1" i="1" dirty="0">
              <a:latin typeface="Gabriola" panose="04040605051002020D02" pitchFamily="82" charset="0"/>
            </a:endParaRPr>
          </a:p>
        </p:txBody>
      </p:sp>
      <p:sp>
        <p:nvSpPr>
          <p:cNvPr id="9" name="Блок-схема: ручной ввод 8"/>
          <p:cNvSpPr/>
          <p:nvPr/>
        </p:nvSpPr>
        <p:spPr>
          <a:xfrm>
            <a:off x="7812360" y="6147940"/>
            <a:ext cx="874440" cy="477619"/>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53169" y="6134401"/>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39</a:t>
            </a:r>
            <a:endParaRPr lang="ru-RU" sz="1600" dirty="0"/>
          </a:p>
        </p:txBody>
      </p:sp>
      <p:sp>
        <p:nvSpPr>
          <p:cNvPr id="12" name="TextBox 11"/>
          <p:cNvSpPr txBox="1"/>
          <p:nvPr/>
        </p:nvSpPr>
        <p:spPr>
          <a:xfrm>
            <a:off x="4973815" y="5843470"/>
            <a:ext cx="2493808" cy="792525"/>
          </a:xfrm>
          <a:prstGeom prst="rect">
            <a:avLst/>
          </a:prstGeom>
          <a:noFill/>
        </p:spPr>
        <p:txBody>
          <a:bodyPr wrap="square" rtlCol="0">
            <a:spAutoFit/>
          </a:bodyPr>
          <a:lstStyle/>
          <a:p>
            <a:pPr algn="just"/>
            <a:endParaRPr lang="ru-RU" sz="1050" dirty="0" smtClean="0"/>
          </a:p>
          <a:p>
            <a:pPr algn="just"/>
            <a:r>
              <a:rPr lang="ru-RU" sz="1100" dirty="0">
                <a:solidFill>
                  <a:schemeClr val="tx1">
                    <a:lumMod val="75000"/>
                    <a:lumOff val="25000"/>
                  </a:schemeClr>
                </a:solidFill>
                <a:latin typeface="Gabriola" panose="04040605051002020D02" pitchFamily="82" charset="0"/>
              </a:rPr>
              <a:t>Наш район.// -2001. 06. ноябрь. </a:t>
            </a:r>
          </a:p>
          <a:p>
            <a:pPr algn="just"/>
            <a:r>
              <a:rPr lang="ru-RU" sz="1200" dirty="0" smtClean="0">
                <a:solidFill>
                  <a:schemeClr val="tx1">
                    <a:lumMod val="75000"/>
                    <a:lumOff val="25000"/>
                  </a:schemeClr>
                </a:solidFill>
                <a:latin typeface="Gabriola" panose="04040605051002020D02" pitchFamily="82" charset="0"/>
              </a:rPr>
              <a:t> </a:t>
            </a:r>
            <a:endParaRPr lang="ru-RU" sz="1200" dirty="0">
              <a:solidFill>
                <a:schemeClr val="tx1">
                  <a:lumMod val="75000"/>
                  <a:lumOff val="25000"/>
                </a:schemeClr>
              </a:solidFill>
              <a:latin typeface="Gabriola" panose="04040605051002020D02" pitchFamily="82" charset="0"/>
            </a:endParaRPr>
          </a:p>
          <a:p>
            <a:pPr algn="just"/>
            <a:endParaRPr lang="ru-RU" sz="1200" dirty="0">
              <a:solidFill>
                <a:schemeClr val="tx1">
                  <a:lumMod val="75000"/>
                  <a:lumOff val="25000"/>
                </a:schemeClr>
              </a:solidFill>
              <a:latin typeface="Gabriola" panose="04040605051002020D02" pitchFamily="82" charset="0"/>
            </a:endParaRPr>
          </a:p>
        </p:txBody>
      </p:sp>
      <p:sp>
        <p:nvSpPr>
          <p:cNvPr id="15" name="TextBox 14"/>
          <p:cNvSpPr txBox="1"/>
          <p:nvPr/>
        </p:nvSpPr>
        <p:spPr>
          <a:xfrm>
            <a:off x="4644707" y="1268169"/>
            <a:ext cx="3815957" cy="1323439"/>
          </a:xfrm>
          <a:prstGeom prst="rect">
            <a:avLst/>
          </a:prstGeom>
          <a:noFill/>
        </p:spPr>
        <p:txBody>
          <a:bodyPr wrap="square" rtlCol="0">
            <a:spAutoFit/>
          </a:bodyPr>
          <a:lstStyle/>
          <a:p>
            <a:pPr algn="just"/>
            <a:r>
              <a:rPr lang="ru-RU" sz="1600" b="1" dirty="0" smtClean="0">
                <a:latin typeface="Gabriola" panose="04040605051002020D02" pitchFamily="82" charset="0"/>
              </a:rPr>
              <a:t>70 </a:t>
            </a:r>
            <a:r>
              <a:rPr lang="ru-RU" sz="1600" b="1" dirty="0">
                <a:latin typeface="Gabriola" panose="04040605051002020D02" pitchFamily="82" charset="0"/>
              </a:rPr>
              <a:t>лет </a:t>
            </a:r>
            <a:r>
              <a:rPr lang="ru-RU" sz="1600" dirty="0">
                <a:latin typeface="Gabriola" panose="04040605051002020D02" pitchFamily="82" charset="0"/>
              </a:rPr>
              <a:t>назад (1954) вышел первый номер первой в истории Ханты-Мансийского района газеты Ханты-Мансийского горкома КПСС и </a:t>
            </a:r>
            <a:r>
              <a:rPr lang="ru-RU" sz="1600" dirty="0" err="1">
                <a:latin typeface="Gabriola" panose="04040605051002020D02" pitchFamily="82" charset="0"/>
              </a:rPr>
              <a:t>Самаровского</a:t>
            </a:r>
            <a:r>
              <a:rPr lang="ru-RU" sz="1600" dirty="0">
                <a:latin typeface="Gabriola" panose="04040605051002020D02" pitchFamily="82" charset="0"/>
              </a:rPr>
              <a:t> районного Совета депутатов трудящихся </a:t>
            </a:r>
            <a:r>
              <a:rPr lang="ru-RU" sz="1600" b="1" dirty="0">
                <a:latin typeface="Gabriola" panose="04040605051002020D02" pitchFamily="82" charset="0"/>
              </a:rPr>
              <a:t>«Знамя коммунизма».</a:t>
            </a:r>
            <a:r>
              <a:rPr lang="ru-RU" sz="1600" dirty="0">
                <a:latin typeface="Gabriola" panose="04040605051002020D02" pitchFamily="82" charset="0"/>
              </a:rPr>
              <a:t> Газета выходила в свет по </a:t>
            </a:r>
            <a:r>
              <a:rPr lang="ru-RU" sz="1600" dirty="0" smtClean="0">
                <a:latin typeface="Gabriola" panose="04040605051002020D02" pitchFamily="82" charset="0"/>
              </a:rPr>
              <a:t>1960 </a:t>
            </a:r>
            <a:r>
              <a:rPr lang="ru-RU" sz="1600" dirty="0">
                <a:latin typeface="Gabriola" panose="04040605051002020D02" pitchFamily="82" charset="0"/>
              </a:rPr>
              <a:t>год</a:t>
            </a:r>
            <a:r>
              <a:rPr lang="ru-RU" sz="1600" dirty="0" smtClean="0">
                <a:latin typeface="Gabriola" panose="04040605051002020D02" pitchFamily="82" charset="0"/>
              </a:rPr>
              <a:t>.</a:t>
            </a:r>
          </a:p>
        </p:txBody>
      </p:sp>
      <p:pic>
        <p:nvPicPr>
          <p:cNvPr id="11" name="Рисунок 10" descr="C:\Users\Arhiv\Desktop\Газета Знамя коммунизма.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7142" y="1340768"/>
            <a:ext cx="2877389" cy="4040277"/>
          </a:xfrm>
          <a:prstGeom prst="rect">
            <a:avLst/>
          </a:prstGeom>
          <a:noFill/>
          <a:ln>
            <a:noFill/>
          </a:ln>
          <a:effectLst>
            <a:softEdge rad="50800"/>
          </a:effectLst>
        </p:spPr>
      </p:pic>
    </p:spTree>
    <p:extLst>
      <p:ext uri="{BB962C8B-B14F-4D97-AF65-F5344CB8AC3E}">
        <p14:creationId xmlns:p14="http://schemas.microsoft.com/office/powerpoint/2010/main" val="3559184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41</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39552" y="1175925"/>
            <a:ext cx="806609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18 ноября</a:t>
            </a:r>
            <a:endParaRPr lang="ru-RU" sz="4400" b="1" i="1" dirty="0">
              <a:latin typeface="Gabriola" panose="04040605051002020D02" pitchFamily="82" charset="0"/>
            </a:endParaRPr>
          </a:p>
        </p:txBody>
      </p:sp>
      <p:sp>
        <p:nvSpPr>
          <p:cNvPr id="9" name="Блок-схема: ручной ввод 8"/>
          <p:cNvSpPr/>
          <p:nvPr/>
        </p:nvSpPr>
        <p:spPr>
          <a:xfrm>
            <a:off x="7812360" y="6147940"/>
            <a:ext cx="874440" cy="477619"/>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53169" y="6134401"/>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40</a:t>
            </a:r>
            <a:endParaRPr lang="ru-RU" sz="1600" dirty="0"/>
          </a:p>
        </p:txBody>
      </p:sp>
      <p:sp>
        <p:nvSpPr>
          <p:cNvPr id="15" name="TextBox 14"/>
          <p:cNvSpPr txBox="1"/>
          <p:nvPr/>
        </p:nvSpPr>
        <p:spPr>
          <a:xfrm>
            <a:off x="659950" y="3566061"/>
            <a:ext cx="3815957" cy="1815882"/>
          </a:xfrm>
          <a:prstGeom prst="rect">
            <a:avLst/>
          </a:prstGeom>
          <a:noFill/>
        </p:spPr>
        <p:txBody>
          <a:bodyPr wrap="square" rtlCol="0">
            <a:spAutoFit/>
          </a:bodyPr>
          <a:lstStyle/>
          <a:p>
            <a:pPr algn="just"/>
            <a:r>
              <a:rPr lang="ru-RU" sz="1600" b="1" dirty="0">
                <a:latin typeface="Gabriola" panose="04040605051002020D02" pitchFamily="82" charset="0"/>
              </a:rPr>
              <a:t>90 лет </a:t>
            </a:r>
            <a:r>
              <a:rPr lang="ru-RU" sz="1600" dirty="0">
                <a:latin typeface="Gabriola" panose="04040605051002020D02" pitchFamily="82" charset="0"/>
              </a:rPr>
              <a:t>назад родился (1934-2020) </a:t>
            </a:r>
            <a:r>
              <a:rPr lang="ru-RU" sz="1600" b="1" dirty="0">
                <a:latin typeface="Gabriola" panose="04040605051002020D02" pitchFamily="82" charset="0"/>
              </a:rPr>
              <a:t>Райшев Геннадий Степанович</a:t>
            </a:r>
            <a:r>
              <a:rPr lang="ru-RU" sz="1600" dirty="0">
                <a:latin typeface="Gabriola" panose="04040605051002020D02" pitchFamily="82" charset="0"/>
              </a:rPr>
              <a:t>, хантыйский художник, член Союза художников России (1974), Заслуженный деятель культуры Ханты-Мансийского автономного округа – Югры (1996), Почетный гражданин Ханты-Мансийского автономного </a:t>
            </a:r>
            <a:r>
              <a:rPr lang="ru-RU" sz="1600" dirty="0" smtClean="0">
                <a:latin typeface="Gabriola" panose="04040605051002020D02" pitchFamily="82" charset="0"/>
              </a:rPr>
              <a:t>округа </a:t>
            </a:r>
            <a:r>
              <a:rPr lang="ru-RU" sz="1600" dirty="0">
                <a:latin typeface="Gabriola" panose="04040605051002020D02" pitchFamily="82" charset="0"/>
              </a:rPr>
              <a:t>– Югры (2004), Заслуженный художник России (2006).</a:t>
            </a:r>
            <a:endParaRPr lang="ru-RU" sz="1600" dirty="0" smtClean="0">
              <a:latin typeface="Gabriola" panose="04040605051002020D02" pitchFamily="82" charset="0"/>
            </a:endParaRPr>
          </a:p>
        </p:txBody>
      </p:sp>
      <p:sp>
        <p:nvSpPr>
          <p:cNvPr id="13" name="TextBox 12"/>
          <p:cNvSpPr txBox="1"/>
          <p:nvPr/>
        </p:nvSpPr>
        <p:spPr>
          <a:xfrm>
            <a:off x="4608544" y="1155276"/>
            <a:ext cx="3815957" cy="5170646"/>
          </a:xfrm>
          <a:prstGeom prst="rect">
            <a:avLst/>
          </a:prstGeom>
          <a:noFill/>
        </p:spPr>
        <p:txBody>
          <a:bodyPr wrap="square" rtlCol="0">
            <a:spAutoFit/>
          </a:bodyPr>
          <a:lstStyle/>
          <a:p>
            <a:pPr algn="just"/>
            <a:r>
              <a:rPr lang="ru-RU" sz="1500" dirty="0" smtClean="0">
                <a:latin typeface="Gabriola" panose="04040605051002020D02" pitchFamily="82" charset="0"/>
              </a:rPr>
              <a:t>            Три </a:t>
            </a:r>
            <a:r>
              <a:rPr lang="ru-RU" sz="1500" dirty="0">
                <a:latin typeface="Gabriola" panose="04040605051002020D02" pitchFamily="82" charset="0"/>
              </a:rPr>
              <a:t>года работал учителем русского языка и литературы в Сургуте и в с. Шугозеро Ленинградской </a:t>
            </a:r>
            <a:r>
              <a:rPr lang="ru-RU" sz="1500" dirty="0" smtClean="0">
                <a:latin typeface="Gabriola" panose="04040605051002020D02" pitchFamily="82" charset="0"/>
              </a:rPr>
              <a:t>области</a:t>
            </a:r>
            <a:r>
              <a:rPr lang="ru-RU" sz="1500" dirty="0">
                <a:latin typeface="Gabriola" panose="04040605051002020D02" pitchFamily="82" charset="0"/>
              </a:rPr>
              <a:t>. Далее перешел на творческую работу. </a:t>
            </a:r>
          </a:p>
          <a:p>
            <a:pPr algn="just"/>
            <a:r>
              <a:rPr lang="ru-RU" sz="1500" dirty="0" smtClean="0">
                <a:latin typeface="Gabriola" panose="04040605051002020D02" pitchFamily="82" charset="0"/>
              </a:rPr>
              <a:t>            Участник </a:t>
            </a:r>
            <a:r>
              <a:rPr lang="ru-RU" sz="1500" dirty="0">
                <a:latin typeface="Gabriola" panose="04040605051002020D02" pitchFamily="82" charset="0"/>
              </a:rPr>
              <a:t>многих выставок как в своей стране, так и за </a:t>
            </a:r>
            <a:r>
              <a:rPr lang="ru-RU" sz="1500" dirty="0" smtClean="0">
                <a:latin typeface="Gabriola" panose="04040605051002020D02" pitchFamily="82" charset="0"/>
              </a:rPr>
              <a:t>рубежом</a:t>
            </a:r>
            <a:r>
              <a:rPr lang="ru-RU" sz="1500" dirty="0">
                <a:latin typeface="Gabriola" panose="04040605051002020D02" pitchFamily="82" charset="0"/>
              </a:rPr>
              <a:t>. Его произведения живописи находятся в Государственной </a:t>
            </a:r>
            <a:r>
              <a:rPr lang="ru-RU" sz="1500" dirty="0" smtClean="0">
                <a:latin typeface="Gabriola" panose="04040605051002020D02" pitchFamily="82" charset="0"/>
              </a:rPr>
              <a:t>Третьяковской </a:t>
            </a:r>
            <a:r>
              <a:rPr lang="ru-RU" sz="1500" dirty="0">
                <a:latin typeface="Gabriola" panose="04040605051002020D02" pitchFamily="82" charset="0"/>
              </a:rPr>
              <a:t>галерее, Екатеринбургском музее, Тюменском, </a:t>
            </a:r>
            <a:r>
              <a:rPr lang="ru-RU" sz="1500" dirty="0" smtClean="0">
                <a:latin typeface="Gabriola" panose="04040605051002020D02" pitchFamily="82" charset="0"/>
              </a:rPr>
              <a:t>Алтайском </a:t>
            </a:r>
            <a:r>
              <a:rPr lang="ru-RU" sz="1500" dirty="0">
                <a:latin typeface="Gabriola" panose="04040605051002020D02" pitchFamily="82" charset="0"/>
              </a:rPr>
              <a:t>музеях изобразительных искусств и других отечественных и зарубежных собраниях. В г. Ханты-Мансийске имеет персональную Галерею-мастерскую, которая открыта 1 октября 1996 г. (до 2001 г. – Мастерская художника Г. С. </a:t>
            </a:r>
            <a:r>
              <a:rPr lang="ru-RU" sz="1500" dirty="0" err="1">
                <a:latin typeface="Gabriola" panose="04040605051002020D02" pitchFamily="82" charset="0"/>
              </a:rPr>
              <a:t>Райшева</a:t>
            </a:r>
            <a:r>
              <a:rPr lang="ru-RU" sz="1500" dirty="0">
                <a:latin typeface="Gabriola" panose="04040605051002020D02" pitchFamily="82" charset="0"/>
              </a:rPr>
              <a:t>, с 2011 г. – филиал </a:t>
            </a:r>
            <a:r>
              <a:rPr lang="ru-RU" sz="1500" dirty="0" smtClean="0">
                <a:latin typeface="Gabriola" panose="04040605051002020D02" pitchFamily="82" charset="0"/>
              </a:rPr>
              <a:t>Государственного </a:t>
            </a:r>
            <a:r>
              <a:rPr lang="ru-RU" sz="1500" dirty="0">
                <a:latin typeface="Gabriola" panose="04040605051002020D02" pitchFamily="82" charset="0"/>
              </a:rPr>
              <a:t>художественного музея Ханты-Мансийского автономного округа – Югры). </a:t>
            </a:r>
          </a:p>
          <a:p>
            <a:pPr algn="just"/>
            <a:r>
              <a:rPr lang="ru-RU" sz="1500" dirty="0" smtClean="0">
                <a:latin typeface="Gabriola" panose="04040605051002020D02" pitchFamily="82" charset="0"/>
              </a:rPr>
              <a:t>           Лауреат </a:t>
            </a:r>
            <a:r>
              <a:rPr lang="ru-RU" sz="1500" dirty="0">
                <a:latin typeface="Gabriola" panose="04040605051002020D02" pitchFamily="82" charset="0"/>
              </a:rPr>
              <a:t>премии «Звезда утренней зари» (1993), почетный </a:t>
            </a:r>
            <a:r>
              <a:rPr lang="ru-RU" sz="1500" dirty="0" smtClean="0">
                <a:latin typeface="Gabriola" panose="04040605051002020D02" pitchFamily="82" charset="0"/>
              </a:rPr>
              <a:t>академик </a:t>
            </a:r>
            <a:r>
              <a:rPr lang="ru-RU" sz="1500" dirty="0">
                <a:latin typeface="Gabriola" panose="04040605051002020D02" pitchFamily="82" charset="0"/>
              </a:rPr>
              <a:t>Академии искусств и художественных ремесел им. Демидовых (1998), лауреат премии Ханты-Мансийского автономного округа – Югры «За развитие культуры малочисленных народов Севера» (2009). </a:t>
            </a:r>
          </a:p>
          <a:p>
            <a:pPr algn="just"/>
            <a:r>
              <a:rPr lang="ru-RU" sz="1500" smtClean="0">
                <a:latin typeface="Gabriola" panose="04040605051002020D02" pitchFamily="82" charset="0"/>
              </a:rPr>
              <a:t>          Награжден </a:t>
            </a:r>
            <a:r>
              <a:rPr lang="ru-RU" sz="1500" dirty="0">
                <a:latin typeface="Gabriola" panose="04040605051002020D02" pitchFamily="82" charset="0"/>
              </a:rPr>
              <a:t>знаком «За заслуги перед округом» (2002), золотой медалью Российской академии художеств (2005). </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762" y="1291314"/>
            <a:ext cx="3300605" cy="2223566"/>
          </a:xfrm>
          <a:prstGeom prst="rect">
            <a:avLst/>
          </a:prstGeom>
        </p:spPr>
      </p:pic>
      <p:sp>
        <p:nvSpPr>
          <p:cNvPr id="14" name="TextBox 13"/>
          <p:cNvSpPr txBox="1"/>
          <p:nvPr/>
        </p:nvSpPr>
        <p:spPr>
          <a:xfrm>
            <a:off x="651239" y="5311148"/>
            <a:ext cx="3815957" cy="1477328"/>
          </a:xfrm>
          <a:prstGeom prst="rect">
            <a:avLst/>
          </a:prstGeom>
          <a:noFill/>
        </p:spPr>
        <p:txBody>
          <a:bodyPr wrap="square" rtlCol="0">
            <a:spAutoFit/>
          </a:bodyPr>
          <a:lstStyle/>
          <a:p>
            <a:pPr algn="just"/>
            <a:r>
              <a:rPr lang="ru-RU" sz="1500" b="1" dirty="0" smtClean="0">
                <a:latin typeface="Gabriola" panose="04040605051002020D02" pitchFamily="82" charset="0"/>
              </a:rPr>
              <a:t>          </a:t>
            </a:r>
            <a:r>
              <a:rPr lang="ru-RU" sz="1500" b="1" dirty="0" err="1" smtClean="0">
                <a:latin typeface="Gabriola" panose="04040605051002020D02" pitchFamily="82" charset="0"/>
              </a:rPr>
              <a:t>Райшев</a:t>
            </a:r>
            <a:r>
              <a:rPr lang="ru-RU" sz="1500" b="1" dirty="0" smtClean="0">
                <a:latin typeface="Gabriola" panose="04040605051002020D02" pitchFamily="82" charset="0"/>
              </a:rPr>
              <a:t> </a:t>
            </a:r>
            <a:r>
              <a:rPr lang="ru-RU" sz="1500" b="1" dirty="0">
                <a:latin typeface="Gabriola" panose="04040605051002020D02" pitchFamily="82" charset="0"/>
              </a:rPr>
              <a:t>Геннадий </a:t>
            </a:r>
            <a:r>
              <a:rPr lang="ru-RU" sz="1500" b="1" dirty="0" smtClean="0">
                <a:latin typeface="Gabriola" panose="04040605051002020D02" pitchFamily="82" charset="0"/>
              </a:rPr>
              <a:t>Степанович </a:t>
            </a:r>
            <a:r>
              <a:rPr lang="ru-RU" sz="1500" dirty="0" smtClean="0">
                <a:latin typeface="Gabriola" panose="04040605051002020D02" pitchFamily="82" charset="0"/>
              </a:rPr>
              <a:t>родился </a:t>
            </a:r>
            <a:r>
              <a:rPr lang="ru-RU" sz="1500" dirty="0">
                <a:latin typeface="Gabriola" panose="04040605051002020D02" pitchFamily="82" charset="0"/>
              </a:rPr>
              <a:t>в д. </a:t>
            </a:r>
            <a:r>
              <a:rPr lang="ru-RU" sz="1500" dirty="0" err="1">
                <a:latin typeface="Gabriola" panose="04040605051002020D02" pitchFamily="82" charset="0"/>
              </a:rPr>
              <a:t>Сивохребт</a:t>
            </a:r>
            <a:r>
              <a:rPr lang="ru-RU" sz="1500" dirty="0">
                <a:latin typeface="Gabriola" panose="04040605051002020D02" pitchFamily="82" charset="0"/>
              </a:rPr>
              <a:t> Ханты-Мансийского района Тюменской области. В 1954 г. окончил </a:t>
            </a:r>
            <a:r>
              <a:rPr lang="ru-RU" sz="1500" dirty="0" err="1">
                <a:latin typeface="Gabriola" panose="04040605051002020D02" pitchFamily="82" charset="0"/>
              </a:rPr>
              <a:t>Сургутскую</a:t>
            </a:r>
            <a:r>
              <a:rPr lang="ru-RU" sz="1500" dirty="0">
                <a:latin typeface="Gabriola" panose="04040605051002020D02" pitchFamily="82" charset="0"/>
              </a:rPr>
              <a:t> среднюю школу, поступил в Ленинградский государственный педагогический институт им. А. Н. Герцена и окончил его в </a:t>
            </a:r>
            <a:r>
              <a:rPr lang="ru-RU" sz="1500" dirty="0" smtClean="0">
                <a:latin typeface="Gabriola" panose="04040605051002020D02" pitchFamily="82" charset="0"/>
              </a:rPr>
              <a:t>1959г</a:t>
            </a:r>
            <a:r>
              <a:rPr lang="ru-RU" sz="1500" dirty="0">
                <a:latin typeface="Gabriola" panose="04040605051002020D02" pitchFamily="82" charset="0"/>
              </a:rPr>
              <a:t>. </a:t>
            </a:r>
            <a:endParaRPr lang="ru-RU" sz="1500" dirty="0" smtClean="0">
              <a:latin typeface="Gabriola" panose="04040605051002020D02" pitchFamily="82" charset="0"/>
            </a:endParaRPr>
          </a:p>
        </p:txBody>
      </p:sp>
    </p:spTree>
    <p:extLst>
      <p:ext uri="{BB962C8B-B14F-4D97-AF65-F5344CB8AC3E}">
        <p14:creationId xmlns:p14="http://schemas.microsoft.com/office/powerpoint/2010/main" val="3503448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42</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86965" y="1175925"/>
            <a:ext cx="8018680"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декабрь</a:t>
            </a:r>
            <a:endParaRPr lang="ru-RU" sz="4400" b="1" i="1" dirty="0">
              <a:latin typeface="Gabriola" panose="04040605051002020D02" pitchFamily="82" charset="0"/>
            </a:endParaRPr>
          </a:p>
        </p:txBody>
      </p:sp>
      <p:sp>
        <p:nvSpPr>
          <p:cNvPr id="9" name="Блок-схема: ручной ввод 8"/>
          <p:cNvSpPr/>
          <p:nvPr/>
        </p:nvSpPr>
        <p:spPr>
          <a:xfrm>
            <a:off x="7884368" y="6073670"/>
            <a:ext cx="802432" cy="55189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40815" y="6073670"/>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a:t>4</a:t>
            </a:r>
            <a:r>
              <a:rPr lang="ru-RU" sz="1600" dirty="0" smtClean="0"/>
              <a:t>1</a:t>
            </a:r>
            <a:endParaRPr lang="ru-RU" sz="1600" dirty="0"/>
          </a:p>
        </p:txBody>
      </p:sp>
      <p:sp>
        <p:nvSpPr>
          <p:cNvPr id="15" name="TextBox 14"/>
          <p:cNvSpPr txBox="1"/>
          <p:nvPr/>
        </p:nvSpPr>
        <p:spPr>
          <a:xfrm>
            <a:off x="4645221" y="1493586"/>
            <a:ext cx="3815957" cy="830997"/>
          </a:xfrm>
          <a:prstGeom prst="rect">
            <a:avLst/>
          </a:prstGeom>
          <a:noFill/>
        </p:spPr>
        <p:txBody>
          <a:bodyPr wrap="square" rtlCol="0">
            <a:spAutoFit/>
          </a:bodyPr>
          <a:lstStyle/>
          <a:p>
            <a:pPr algn="just"/>
            <a:r>
              <a:rPr lang="ru-RU" sz="1600" b="1" dirty="0" smtClean="0">
                <a:latin typeface="Gabriola" panose="04040605051002020D02" pitchFamily="82" charset="0"/>
              </a:rPr>
              <a:t>105 </a:t>
            </a:r>
            <a:r>
              <a:rPr lang="ru-RU" sz="1600" b="1" dirty="0">
                <a:latin typeface="Gabriola" panose="04040605051002020D02" pitchFamily="82" charset="0"/>
              </a:rPr>
              <a:t>лет</a:t>
            </a:r>
            <a:r>
              <a:rPr lang="ru-RU" sz="1600" dirty="0">
                <a:latin typeface="Gabriola" panose="04040605051002020D02" pitchFamily="82" charset="0"/>
              </a:rPr>
              <a:t> назад (1919) в </a:t>
            </a:r>
            <a:r>
              <a:rPr lang="ru-RU" sz="1600" dirty="0" err="1">
                <a:latin typeface="Gabriola" panose="04040605051002020D02" pitchFamily="82" charset="0"/>
              </a:rPr>
              <a:t>Реполовской</a:t>
            </a:r>
            <a:r>
              <a:rPr lang="ru-RU" sz="1600" dirty="0">
                <a:latin typeface="Gabriola" panose="04040605051002020D02" pitchFamily="82" charset="0"/>
              </a:rPr>
              <a:t> волости Тобольского уезда образован </a:t>
            </a:r>
            <a:r>
              <a:rPr lang="ru-RU" sz="1600" b="1" dirty="0" err="1">
                <a:latin typeface="Gabriola" panose="04040605051002020D02" pitchFamily="82" charset="0"/>
              </a:rPr>
              <a:t>Тюлинский</a:t>
            </a:r>
            <a:r>
              <a:rPr lang="ru-RU" sz="1600" b="1" dirty="0">
                <a:latin typeface="Gabriola" panose="04040605051002020D02" pitchFamily="82" charset="0"/>
              </a:rPr>
              <a:t> сельсовет</a:t>
            </a:r>
            <a:r>
              <a:rPr lang="ru-RU" sz="1600" dirty="0">
                <a:latin typeface="Gabriola" panose="04040605051002020D02" pitchFamily="82" charset="0"/>
              </a:rPr>
              <a:t>. В январе 1924г. вошел в </a:t>
            </a:r>
            <a:r>
              <a:rPr lang="ru-RU" sz="1600" dirty="0" err="1">
                <a:latin typeface="Gabriola" panose="04040605051002020D02" pitchFamily="82" charset="0"/>
              </a:rPr>
              <a:t>Самаровский</a:t>
            </a:r>
            <a:r>
              <a:rPr lang="ru-RU" sz="1600" dirty="0">
                <a:latin typeface="Gabriola" panose="04040605051002020D02" pitchFamily="82" charset="0"/>
              </a:rPr>
              <a:t> район</a:t>
            </a:r>
            <a:r>
              <a:rPr lang="ru-RU" sz="1600" dirty="0" smtClean="0">
                <a:latin typeface="Gabriola" panose="04040605051002020D02" pitchFamily="82" charset="0"/>
              </a:rPr>
              <a:t>.</a:t>
            </a:r>
            <a:endParaRPr lang="ru-RU" sz="1600" dirty="0">
              <a:solidFill>
                <a:schemeClr val="tx1">
                  <a:lumMod val="75000"/>
                  <a:lumOff val="25000"/>
                </a:schemeClr>
              </a:solidFill>
              <a:latin typeface="Gabriola" panose="04040605051002020D02" pitchFamily="82" charset="0"/>
            </a:endParaRPr>
          </a:p>
        </p:txBody>
      </p:sp>
      <p:sp>
        <p:nvSpPr>
          <p:cNvPr id="11" name="TextBox 10"/>
          <p:cNvSpPr txBox="1"/>
          <p:nvPr/>
        </p:nvSpPr>
        <p:spPr>
          <a:xfrm>
            <a:off x="4584139" y="5700998"/>
            <a:ext cx="3815957" cy="430887"/>
          </a:xfrm>
          <a:prstGeom prst="rect">
            <a:avLst/>
          </a:prstGeom>
          <a:noFill/>
        </p:spPr>
        <p:txBody>
          <a:bodyPr wrap="square" rtlCol="0">
            <a:spAutoFit/>
          </a:bodyPr>
          <a:lstStyle/>
          <a:p>
            <a:pPr lvl="0" algn="just"/>
            <a:r>
              <a:rPr lang="ru-RU" sz="1100" dirty="0" smtClean="0">
                <a:latin typeface="Gabriola" panose="04040605051002020D02" pitchFamily="82" charset="0"/>
              </a:rPr>
              <a:t>Краткий </a:t>
            </a:r>
            <a:r>
              <a:rPr lang="ru-RU" sz="1100" dirty="0">
                <a:latin typeface="Gabriola" panose="04040605051002020D02" pitchFamily="82" charset="0"/>
              </a:rPr>
              <a:t>справочник по фондам архивных отделов районов Ханты-Мансийского автономного округа-Югры.- Ханты-Мансийск, 2010. – Т. 4.-С. 307</a:t>
            </a:r>
            <a:r>
              <a:rPr lang="ru-RU" sz="1100" dirty="0" smtClean="0">
                <a:latin typeface="Gabriola" panose="04040605051002020D02" pitchFamily="82" charset="0"/>
              </a:rPr>
              <a:t>.</a:t>
            </a:r>
            <a:endParaRPr lang="ru-RU" sz="1600" dirty="0">
              <a:solidFill>
                <a:schemeClr val="tx1">
                  <a:lumMod val="75000"/>
                  <a:lumOff val="25000"/>
                </a:schemeClr>
              </a:solidFill>
              <a:latin typeface="Gabriola" panose="04040605051002020D02" pitchFamily="82"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570" y="1556792"/>
            <a:ext cx="3067130" cy="2054670"/>
          </a:xfrm>
          <a:prstGeom prst="rect">
            <a:avLst/>
          </a:prstGeom>
        </p:spPr>
      </p:pic>
    </p:spTree>
    <p:extLst>
      <p:ext uri="{BB962C8B-B14F-4D97-AF65-F5344CB8AC3E}">
        <p14:creationId xmlns:p14="http://schemas.microsoft.com/office/powerpoint/2010/main" val="731206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43</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08729" y="1180641"/>
            <a:ext cx="81368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 декабря</a:t>
            </a:r>
            <a:endParaRPr lang="ru-RU" sz="4400" b="1" i="1" dirty="0">
              <a:latin typeface="Gabriola" panose="04040605051002020D02" pitchFamily="82" charset="0"/>
            </a:endParaRPr>
          </a:p>
        </p:txBody>
      </p:sp>
      <p:sp>
        <p:nvSpPr>
          <p:cNvPr id="9" name="Блок-схема: ручной ввод 8"/>
          <p:cNvSpPr/>
          <p:nvPr/>
        </p:nvSpPr>
        <p:spPr>
          <a:xfrm>
            <a:off x="7884368" y="6199122"/>
            <a:ext cx="802432" cy="439976"/>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138425"/>
            <a:ext cx="405408" cy="40228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a:t>4</a:t>
            </a:r>
            <a:r>
              <a:rPr lang="ru-RU" sz="1600" dirty="0" smtClean="0"/>
              <a:t>2</a:t>
            </a:r>
            <a:endParaRPr lang="ru-RU" sz="1600" dirty="0"/>
          </a:p>
        </p:txBody>
      </p:sp>
      <p:sp>
        <p:nvSpPr>
          <p:cNvPr id="15" name="TextBox 14"/>
          <p:cNvSpPr txBox="1"/>
          <p:nvPr/>
        </p:nvSpPr>
        <p:spPr>
          <a:xfrm>
            <a:off x="4595011" y="1302308"/>
            <a:ext cx="3815957" cy="5424562"/>
          </a:xfrm>
          <a:prstGeom prst="rect">
            <a:avLst/>
          </a:prstGeom>
          <a:noFill/>
        </p:spPr>
        <p:txBody>
          <a:bodyPr wrap="square" rtlCol="0">
            <a:spAutoFit/>
          </a:bodyPr>
          <a:lstStyle/>
          <a:p>
            <a:pPr algn="just"/>
            <a:r>
              <a:rPr lang="ru-RU" sz="1600" b="1" dirty="0" smtClean="0">
                <a:latin typeface="Gabriola" panose="04040605051002020D02" pitchFamily="82" charset="0"/>
              </a:rPr>
              <a:t>90 </a:t>
            </a:r>
            <a:r>
              <a:rPr lang="ru-RU" sz="1600" b="1" dirty="0">
                <a:latin typeface="Gabriola" panose="04040605051002020D02" pitchFamily="82" charset="0"/>
              </a:rPr>
              <a:t>лет </a:t>
            </a:r>
            <a:r>
              <a:rPr lang="ru-RU" sz="1600" dirty="0">
                <a:latin typeface="Gabriola" panose="04040605051002020D02" pitchFamily="82" charset="0"/>
              </a:rPr>
              <a:t>назад (1934) организована </a:t>
            </a:r>
            <a:r>
              <a:rPr lang="ru-RU" sz="1600" dirty="0" err="1">
                <a:latin typeface="Gabriola" panose="04040605051002020D02" pitchFamily="82" charset="0"/>
              </a:rPr>
              <a:t>Реполовская</a:t>
            </a:r>
            <a:r>
              <a:rPr lang="ru-RU" sz="1600" dirty="0">
                <a:latin typeface="Gabriola" panose="04040605051002020D02" pitchFamily="82" charset="0"/>
              </a:rPr>
              <a:t> совхозная школа при </a:t>
            </a:r>
            <a:r>
              <a:rPr lang="ru-RU" sz="1600" dirty="0" err="1">
                <a:latin typeface="Gabriola" panose="04040605051002020D02" pitchFamily="82" charset="0"/>
              </a:rPr>
              <a:t>Реполовском</a:t>
            </a:r>
            <a:r>
              <a:rPr lang="ru-RU" sz="1600" dirty="0">
                <a:latin typeface="Gabriola" panose="04040605051002020D02" pitchFamily="82" charset="0"/>
              </a:rPr>
              <a:t> овоще-молочном совхозе (сейчас Муниципальное  казенное общеобразовательное учреждение Ханты-Мансийского района «Средняя общеобразовательная школа п. Сибирский»).</a:t>
            </a:r>
          </a:p>
          <a:p>
            <a:r>
              <a:rPr lang="ru-RU" sz="1600" dirty="0">
                <a:latin typeface="Gabriola" panose="04040605051002020D02" pitchFamily="82" charset="0"/>
              </a:rPr>
              <a:t> </a:t>
            </a:r>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8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pPr algn="just"/>
            <a:r>
              <a:rPr lang="ru-RU" sz="1050" dirty="0" smtClean="0">
                <a:latin typeface="Gabriola" panose="04040605051002020D02" pitchFamily="82" charset="0"/>
              </a:rPr>
              <a:t>КУ </a:t>
            </a:r>
            <a:r>
              <a:rPr lang="ru-RU" sz="1050" dirty="0">
                <a:latin typeface="Gabriola" panose="04040605051002020D02" pitchFamily="82" charset="0"/>
              </a:rPr>
              <a:t>ГАХМАО. Ф.14. Оп.1. Д. 83. Лл.20-22 с оборотами</a:t>
            </a:r>
            <a:r>
              <a:rPr lang="ru-RU" sz="1050" dirty="0" smtClean="0">
                <a:latin typeface="Gabriola" panose="04040605051002020D02" pitchFamily="82" charset="0"/>
              </a:rPr>
              <a:t>.</a:t>
            </a:r>
            <a:endParaRPr lang="ru-RU" sz="1050" dirty="0" smtClean="0">
              <a:solidFill>
                <a:schemeClr val="tx1">
                  <a:lumMod val="75000"/>
                  <a:lumOff val="25000"/>
                </a:schemeClr>
              </a:solidFill>
              <a:latin typeface="Gabriola" panose="04040605051002020D02" pitchFamily="82" charset="0"/>
            </a:endParaRPr>
          </a:p>
        </p:txBody>
      </p:sp>
      <p:pic>
        <p:nvPicPr>
          <p:cNvPr id="13" name="Рисунок 12" descr="C:\Users\Arhiv\Desktop\для календаря 2019\фото для календ 14\Школа в Сибирском.jpg"/>
          <p:cNvPicPr/>
          <p:nvPr/>
        </p:nvPicPr>
        <p:blipFill>
          <a:blip r:embed="rId3">
            <a:extLst>
              <a:ext uri="{28A0092B-C50C-407E-A947-70E740481C1C}">
                <a14:useLocalDpi xmlns:a14="http://schemas.microsoft.com/office/drawing/2010/main" val="0"/>
              </a:ext>
            </a:extLst>
          </a:blip>
          <a:srcRect/>
          <a:stretch>
            <a:fillRect/>
          </a:stretch>
        </p:blipFill>
        <p:spPr bwMode="auto">
          <a:xfrm>
            <a:off x="661162" y="1340768"/>
            <a:ext cx="3671439" cy="2448272"/>
          </a:xfrm>
          <a:prstGeom prst="rect">
            <a:avLst/>
          </a:prstGeom>
          <a:noFill/>
          <a:ln>
            <a:noFill/>
          </a:ln>
          <a:effectLst>
            <a:softEdge rad="63500"/>
          </a:effectLst>
        </p:spPr>
      </p:pic>
      <p:pic>
        <p:nvPicPr>
          <p:cNvPr id="14" name="Рисунок 13" descr="C:\Users\Arhiv\Desktop\для календаря 2019\фото для календ 19\Школа п. Сибирский.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143" y="3840220"/>
            <a:ext cx="3590458" cy="2181067"/>
          </a:xfrm>
          <a:prstGeom prst="rect">
            <a:avLst/>
          </a:prstGeom>
          <a:noFill/>
          <a:ln>
            <a:noFill/>
          </a:ln>
          <a:effectLst>
            <a:softEdge rad="63500"/>
          </a:effectLst>
        </p:spPr>
      </p:pic>
    </p:spTree>
    <p:extLst>
      <p:ext uri="{BB962C8B-B14F-4D97-AF65-F5344CB8AC3E}">
        <p14:creationId xmlns:p14="http://schemas.microsoft.com/office/powerpoint/2010/main" val="3119387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44</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86965" y="1175925"/>
            <a:ext cx="8018680"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 декабря</a:t>
            </a:r>
            <a:endParaRPr lang="ru-RU" sz="4400" b="1" i="1" dirty="0">
              <a:latin typeface="Gabriola" panose="04040605051002020D02" pitchFamily="82" charset="0"/>
            </a:endParaRPr>
          </a:p>
        </p:txBody>
      </p:sp>
      <p:sp>
        <p:nvSpPr>
          <p:cNvPr id="9" name="Блок-схема: ручной ввод 8"/>
          <p:cNvSpPr/>
          <p:nvPr/>
        </p:nvSpPr>
        <p:spPr>
          <a:xfrm>
            <a:off x="7884367" y="6147941"/>
            <a:ext cx="829123" cy="477618"/>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45399" y="6105857"/>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a:t>4</a:t>
            </a:r>
            <a:r>
              <a:rPr lang="ru-RU" sz="1600" dirty="0" smtClean="0"/>
              <a:t>3</a:t>
            </a:r>
            <a:endParaRPr lang="ru-RU" sz="1600" dirty="0"/>
          </a:p>
        </p:txBody>
      </p:sp>
      <p:sp>
        <p:nvSpPr>
          <p:cNvPr id="12" name="TextBox 11"/>
          <p:cNvSpPr txBox="1"/>
          <p:nvPr/>
        </p:nvSpPr>
        <p:spPr>
          <a:xfrm>
            <a:off x="4577171" y="1050692"/>
            <a:ext cx="3981125" cy="5670783"/>
          </a:xfrm>
          <a:prstGeom prst="rect">
            <a:avLst/>
          </a:prstGeom>
          <a:noFill/>
        </p:spPr>
        <p:txBody>
          <a:bodyPr wrap="square" rtlCol="0">
            <a:spAutoFit/>
          </a:bodyPr>
          <a:lstStyle/>
          <a:p>
            <a:pPr algn="just"/>
            <a:r>
              <a:rPr lang="ru-RU" sz="1600" b="1" dirty="0" smtClean="0">
                <a:latin typeface="Gabriola" panose="04040605051002020D02" pitchFamily="82" charset="0"/>
              </a:rPr>
              <a:t>Батманов Николай Иванович </a:t>
            </a:r>
            <a:r>
              <a:rPr lang="ru-RU" sz="1600" dirty="0" smtClean="0">
                <a:latin typeface="Gabriola" panose="04040605051002020D02" pitchFamily="82" charset="0"/>
              </a:rPr>
              <a:t>родился </a:t>
            </a:r>
            <a:r>
              <a:rPr lang="ru-RU" sz="1600" dirty="0">
                <a:latin typeface="Gabriola" panose="04040605051002020D02" pitchFamily="82" charset="0"/>
              </a:rPr>
              <a:t>в п. </a:t>
            </a:r>
            <a:r>
              <a:rPr lang="ru-RU" sz="1600" dirty="0" err="1">
                <a:latin typeface="Gabriola" panose="04040605051002020D02" pitchFamily="82" charset="0"/>
              </a:rPr>
              <a:t>Няксимволь</a:t>
            </a:r>
            <a:r>
              <a:rPr lang="ru-RU" sz="1600" dirty="0">
                <a:latin typeface="Gabriola" panose="04040605051002020D02" pitchFamily="82" charset="0"/>
              </a:rPr>
              <a:t> Березовского </a:t>
            </a:r>
            <a:r>
              <a:rPr lang="ru-RU" sz="1600" dirty="0" smtClean="0">
                <a:latin typeface="Gabriola" panose="04040605051002020D02" pitchFamily="82" charset="0"/>
              </a:rPr>
              <a:t>района. Образование-5 </a:t>
            </a:r>
            <a:r>
              <a:rPr lang="ru-RU" sz="1600" dirty="0">
                <a:latin typeface="Gabriola" panose="04040605051002020D02" pitchFamily="82" charset="0"/>
              </a:rPr>
              <a:t>классов. </a:t>
            </a:r>
            <a:r>
              <a:rPr lang="ru-RU" sz="1600" dirty="0" smtClean="0">
                <a:latin typeface="Gabriola" panose="04040605051002020D02" pitchFamily="82" charset="0"/>
              </a:rPr>
              <a:t>16.08.1942г. призван </a:t>
            </a:r>
            <a:r>
              <a:rPr lang="ru-RU" sz="1600" dirty="0">
                <a:latin typeface="Gabriola" panose="04040605051002020D02" pitchFamily="82" charset="0"/>
              </a:rPr>
              <a:t>на военную службу в ряды Красной Армии. Принимал участие в Великой Отечественной войне с марта </a:t>
            </a:r>
            <a:r>
              <a:rPr lang="ru-RU" sz="1600" dirty="0" smtClean="0">
                <a:latin typeface="Gabriola" panose="04040605051002020D02" pitchFamily="82" charset="0"/>
              </a:rPr>
              <a:t>1943г. по </a:t>
            </a:r>
            <a:r>
              <a:rPr lang="ru-RU" sz="1600" dirty="0">
                <a:latin typeface="Gabriola" panose="04040605051002020D02" pitchFamily="82" charset="0"/>
              </a:rPr>
              <a:t>май </a:t>
            </a:r>
            <a:r>
              <a:rPr lang="ru-RU" sz="1600" dirty="0" smtClean="0">
                <a:latin typeface="Gabriola" panose="04040605051002020D02" pitchFamily="82" charset="0"/>
              </a:rPr>
              <a:t>1945г. </a:t>
            </a:r>
            <a:r>
              <a:rPr lang="ru-RU" sz="1600" dirty="0">
                <a:latin typeface="Gabriola" panose="04040605051002020D02" pitchFamily="82" charset="0"/>
              </a:rPr>
              <a:t>Воевал стрелком, артиллеристом в составе минометной дивизии на 3-м Белорусском фронте, закончил войну на Забайкальском фронте</a:t>
            </a:r>
            <a:r>
              <a:rPr lang="ru-RU" sz="1600" dirty="0" smtClean="0">
                <a:latin typeface="Gabriola" panose="04040605051002020D02" pitchFamily="82" charset="0"/>
              </a:rPr>
              <a:t>. </a:t>
            </a:r>
            <a:r>
              <a:rPr lang="ru-RU" sz="1600" dirty="0">
                <a:latin typeface="Gabriola" panose="04040605051002020D02" pitchFamily="82" charset="0"/>
              </a:rPr>
              <a:t>Отмечен боевыми  наградами - «Орден Отечественной войны 2 степени», «За отвагу», «За победу над Германией», «За победу над Японией», юбилейными медалями «20 лет Победы в Великой Отечественной войне», «40 лет Победы в Великой отечественной войне», «70 лет Вооруженных сил СССР</a:t>
            </a:r>
            <a:r>
              <a:rPr lang="ru-RU" sz="1600" dirty="0" smtClean="0">
                <a:latin typeface="Gabriola" panose="04040605051002020D02" pitchFamily="82" charset="0"/>
              </a:rPr>
              <a:t>». Трудовую </a:t>
            </a:r>
            <a:r>
              <a:rPr lang="ru-RU" sz="1600" dirty="0">
                <a:latin typeface="Gabriola" panose="04040605051002020D02" pitchFamily="82" charset="0"/>
              </a:rPr>
              <a:t>деятельность после войны начал </a:t>
            </a:r>
            <a:r>
              <a:rPr lang="ru-RU" sz="1600" dirty="0" smtClean="0">
                <a:latin typeface="Gabriola" panose="04040605051002020D02" pitchFamily="82" charset="0"/>
              </a:rPr>
              <a:t>рабочим </a:t>
            </a:r>
            <a:r>
              <a:rPr lang="ru-RU" sz="1600" dirty="0">
                <a:latin typeface="Gabriola" panose="04040605051002020D02" pitchFamily="82" charset="0"/>
              </a:rPr>
              <a:t>Новинского лесоучастка Березовского леспромхоза. С </a:t>
            </a:r>
            <a:r>
              <a:rPr lang="ru-RU" sz="1600" dirty="0" smtClean="0">
                <a:latin typeface="Gabriola" panose="04040605051002020D02" pitchFamily="82" charset="0"/>
              </a:rPr>
              <a:t>1952г. по 1970г. </a:t>
            </a:r>
            <a:r>
              <a:rPr lang="ru-RU" sz="1600" dirty="0">
                <a:latin typeface="Gabriola" panose="04040605051002020D02" pitchFamily="82" charset="0"/>
              </a:rPr>
              <a:t>трудился плотником, конюхом в </a:t>
            </a:r>
            <a:r>
              <a:rPr lang="ru-RU" sz="1600" dirty="0" err="1">
                <a:latin typeface="Gabriola" panose="04040605051002020D02" pitchFamily="82" charset="0"/>
              </a:rPr>
              <a:t>Елизаровском</a:t>
            </a:r>
            <a:r>
              <a:rPr lang="ru-RU" sz="1600" dirty="0">
                <a:latin typeface="Gabriola" panose="04040605051002020D02" pitchFamily="82" charset="0"/>
              </a:rPr>
              <a:t> лесопункте Ханты-Мансийского </a:t>
            </a:r>
            <a:r>
              <a:rPr lang="ru-RU" sz="1600" dirty="0" smtClean="0">
                <a:latin typeface="Gabriola" panose="04040605051002020D02" pitchFamily="82" charset="0"/>
              </a:rPr>
              <a:t>леспромхоза. С 1971г. по 1980г. работал плотником в Кедровском </a:t>
            </a:r>
            <a:r>
              <a:rPr lang="ru-RU" sz="1600" dirty="0">
                <a:latin typeface="Gabriola" panose="04040605051002020D02" pitchFamily="82" charset="0"/>
              </a:rPr>
              <a:t>лесоучастке объединения «</a:t>
            </a:r>
            <a:r>
              <a:rPr lang="ru-RU" sz="1600" dirty="0" err="1" smtClean="0">
                <a:latin typeface="Gabriola" panose="04040605051002020D02" pitchFamily="82" charset="0"/>
              </a:rPr>
              <a:t>Хантымансийск</a:t>
            </a:r>
            <a:r>
              <a:rPr lang="ru-RU" sz="1600" dirty="0" smtClean="0">
                <a:latin typeface="Gabriola" panose="04040605051002020D02" pitchFamily="82" charset="0"/>
              </a:rPr>
              <a:t>-лес</a:t>
            </a:r>
            <a:r>
              <a:rPr lang="ru-RU" sz="1600" dirty="0">
                <a:latin typeface="Gabriola" panose="04040605051002020D02" pitchFamily="82" charset="0"/>
              </a:rPr>
              <a:t>». За долголетний добросовестный труд отмечен благодарностями, премиями, ценными подарками, в 1980 году награжден медалью «Ветеран труда». </a:t>
            </a:r>
            <a:endParaRPr lang="ru-RU" sz="1600" dirty="0" smtClean="0">
              <a:latin typeface="Gabriola" panose="04040605051002020D02" pitchFamily="82" charset="0"/>
            </a:endParaRPr>
          </a:p>
          <a:p>
            <a:pPr algn="just"/>
            <a:r>
              <a:rPr lang="ru-RU" sz="1050" dirty="0" smtClean="0">
                <a:solidFill>
                  <a:schemeClr val="tx1">
                    <a:lumMod val="75000"/>
                    <a:lumOff val="25000"/>
                  </a:schemeClr>
                </a:solidFill>
                <a:latin typeface="Gabriola" panose="04040605051002020D02" pitchFamily="82" charset="0"/>
              </a:rPr>
              <a:t>Архивный </a:t>
            </a:r>
            <a:r>
              <a:rPr lang="ru-RU" sz="1050" dirty="0">
                <a:solidFill>
                  <a:schemeClr val="tx1">
                    <a:lumMod val="75000"/>
                    <a:lumOff val="25000"/>
                  </a:schemeClr>
                </a:solidFill>
                <a:latin typeface="Gabriola" panose="04040605051002020D02" pitchFamily="82" charset="0"/>
              </a:rPr>
              <a:t>отдел администрации Ханты-Мансийского района. Ф. 31, оп. 2, д. 1-2</a:t>
            </a:r>
            <a:r>
              <a:rPr lang="ru-RU" sz="1050" dirty="0" smtClean="0">
                <a:solidFill>
                  <a:schemeClr val="tx1">
                    <a:lumMod val="75000"/>
                    <a:lumOff val="25000"/>
                  </a:schemeClr>
                </a:solidFill>
                <a:latin typeface="Gabriola" panose="04040605051002020D02" pitchFamily="82" charset="0"/>
              </a:rPr>
              <a:t>.</a:t>
            </a:r>
            <a:endParaRPr lang="ru-RU" sz="1600" dirty="0" smtClean="0">
              <a:solidFill>
                <a:schemeClr val="tx1">
                  <a:lumMod val="75000"/>
                  <a:lumOff val="25000"/>
                </a:schemeClr>
              </a:solidFill>
              <a:latin typeface="Gabriola" panose="04040605051002020D02" pitchFamily="82" charset="0"/>
            </a:endParaRPr>
          </a:p>
        </p:txBody>
      </p:sp>
      <p:pic>
        <p:nvPicPr>
          <p:cNvPr id="14" name="Рисунок 13" descr="C:\Users\Arhiv\Desktop\3 kbcn.pn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65681">
            <a:off x="1304595" y="2867892"/>
            <a:ext cx="3043843" cy="2260141"/>
          </a:xfrm>
          <a:prstGeom prst="rect">
            <a:avLst/>
          </a:prstGeom>
          <a:noFill/>
          <a:ln>
            <a:noFill/>
          </a:ln>
          <a:effectLst>
            <a:softEdge rad="63500"/>
          </a:effectLst>
        </p:spPr>
      </p:pic>
      <p:pic>
        <p:nvPicPr>
          <p:cNvPr id="13" name="Рисунок 12" descr="C:\Users\Arhiv\Desktop\вб.pn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59164">
            <a:off x="742033" y="1387362"/>
            <a:ext cx="2931445" cy="2210567"/>
          </a:xfrm>
          <a:prstGeom prst="rect">
            <a:avLst/>
          </a:prstGeom>
          <a:noFill/>
          <a:ln>
            <a:noFill/>
          </a:ln>
          <a:effectLst>
            <a:softEdge rad="63500"/>
          </a:effectLst>
        </p:spPr>
      </p:pic>
      <p:sp>
        <p:nvSpPr>
          <p:cNvPr id="15" name="TextBox 14"/>
          <p:cNvSpPr txBox="1"/>
          <p:nvPr/>
        </p:nvSpPr>
        <p:spPr>
          <a:xfrm>
            <a:off x="661162" y="5324773"/>
            <a:ext cx="3815957" cy="830997"/>
          </a:xfrm>
          <a:prstGeom prst="rect">
            <a:avLst/>
          </a:prstGeom>
          <a:noFill/>
        </p:spPr>
        <p:txBody>
          <a:bodyPr wrap="square" rtlCol="0">
            <a:spAutoFit/>
          </a:bodyPr>
          <a:lstStyle/>
          <a:p>
            <a:pPr lvl="0" algn="just"/>
            <a:r>
              <a:rPr lang="ru-RU" sz="1600" b="1" dirty="0" smtClean="0">
                <a:latin typeface="Gabriola" panose="04040605051002020D02" pitchFamily="82" charset="0"/>
              </a:rPr>
              <a:t>100 </a:t>
            </a:r>
            <a:r>
              <a:rPr lang="ru-RU" sz="1600" b="1" dirty="0">
                <a:latin typeface="Gabriola" panose="04040605051002020D02" pitchFamily="82" charset="0"/>
              </a:rPr>
              <a:t>лет </a:t>
            </a:r>
            <a:r>
              <a:rPr lang="ru-RU" sz="1600" dirty="0">
                <a:latin typeface="Gabriola" panose="04040605051002020D02" pitchFamily="82" charset="0"/>
              </a:rPr>
              <a:t>назад (1924-1995) родился </a:t>
            </a:r>
            <a:r>
              <a:rPr lang="ru-RU" sz="1600" b="1" dirty="0">
                <a:latin typeface="Gabriola" panose="04040605051002020D02" pitchFamily="82" charset="0"/>
              </a:rPr>
              <a:t>Батманов Николай Иванович</a:t>
            </a:r>
            <a:r>
              <a:rPr lang="ru-RU" sz="1600" dirty="0">
                <a:latin typeface="Gabriola" panose="04040605051002020D02" pitchFamily="82" charset="0"/>
              </a:rPr>
              <a:t>, участник Великой Отечественной войны, </a:t>
            </a:r>
            <a:r>
              <a:rPr lang="ru-RU" sz="1600" dirty="0" err="1">
                <a:latin typeface="Gabriola" panose="04040605051002020D02" pitchFamily="82" charset="0"/>
              </a:rPr>
              <a:t>фондообразователь</a:t>
            </a:r>
            <a:r>
              <a:rPr lang="ru-RU" sz="1600" dirty="0">
                <a:latin typeface="Gabriola" panose="04040605051002020D02" pitchFamily="82" charset="0"/>
              </a:rPr>
              <a:t> архивного отдела.</a:t>
            </a:r>
            <a:endParaRPr lang="ru-RU" sz="160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1678411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86965" y="1412776"/>
            <a:ext cx="794547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3" name="Объект 2"/>
          <p:cNvSpPr>
            <a:spLocks noGrp="1"/>
          </p:cNvSpPr>
          <p:nvPr>
            <p:ph idx="1"/>
          </p:nvPr>
        </p:nvSpPr>
        <p:spPr>
          <a:xfrm>
            <a:off x="4716016" y="1612488"/>
            <a:ext cx="3672408" cy="3989040"/>
          </a:xfrm>
        </p:spPr>
        <p:txBody>
          <a:bodyPr>
            <a:normAutofit fontScale="25000" lnSpcReduction="20000"/>
          </a:bodyPr>
          <a:lstStyle/>
          <a:p>
            <a:pPr marL="0" indent="0" algn="just">
              <a:lnSpc>
                <a:spcPct val="120000"/>
              </a:lnSpc>
              <a:spcBef>
                <a:spcPts val="0"/>
              </a:spcBef>
              <a:buNone/>
            </a:pPr>
            <a:r>
              <a:rPr lang="ru-RU" sz="6400" b="1" dirty="0" smtClean="0">
                <a:latin typeface="Gabriola" panose="04040605051002020D02" pitchFamily="82" charset="0"/>
              </a:rPr>
              <a:t>            Самойлова </a:t>
            </a:r>
            <a:r>
              <a:rPr lang="ru-RU" sz="6400" b="1" dirty="0">
                <a:latin typeface="Gabriola" panose="04040605051002020D02" pitchFamily="82" charset="0"/>
              </a:rPr>
              <a:t>Галина </a:t>
            </a:r>
            <a:r>
              <a:rPr lang="ru-RU" sz="6400" b="1" dirty="0" smtClean="0">
                <a:latin typeface="Gabriola" panose="04040605051002020D02" pitchFamily="82" charset="0"/>
              </a:rPr>
              <a:t>Васильевна </a:t>
            </a:r>
            <a:r>
              <a:rPr lang="ru-RU" sz="6400" dirty="0" smtClean="0">
                <a:latin typeface="Gabriola" panose="04040605051002020D02" pitchFamily="82" charset="0"/>
              </a:rPr>
              <a:t>родилась </a:t>
            </a:r>
            <a:r>
              <a:rPr lang="ru-RU" sz="6400" dirty="0">
                <a:latin typeface="Gabriola" panose="04040605051002020D02" pitchFamily="82" charset="0"/>
              </a:rPr>
              <a:t>в городе Салехарде. В 1960 году окончила Тобольское педагогическое училище. С 1960 по 1965 год работала учителем начальных классов в селе </a:t>
            </a:r>
            <a:r>
              <a:rPr lang="ru-RU" sz="6400" dirty="0" err="1">
                <a:latin typeface="Gabriola" panose="04040605051002020D02" pitchFamily="82" charset="0"/>
              </a:rPr>
              <a:t>Ловцово</a:t>
            </a:r>
            <a:r>
              <a:rPr lang="ru-RU" sz="6400" dirty="0">
                <a:latin typeface="Gabriola" panose="04040605051002020D02" pitchFamily="82" charset="0"/>
              </a:rPr>
              <a:t> Сладковского района Тюменской области. В 1965 году переехала в поселок Кедровый Ханты-Мансийского района, работала учителем младших классов. Общий педагогический стаж 46 лет. Активный участник художественной самодеятельности.</a:t>
            </a:r>
          </a:p>
          <a:p>
            <a:pPr marL="0" indent="0" algn="just">
              <a:lnSpc>
                <a:spcPct val="120000"/>
              </a:lnSpc>
              <a:spcBef>
                <a:spcPts val="0"/>
              </a:spcBef>
              <a:buNone/>
            </a:pPr>
            <a:r>
              <a:rPr lang="ru-RU" sz="6400" dirty="0" smtClean="0">
                <a:latin typeface="Gabriola" panose="04040605051002020D02" pitchFamily="82" charset="0"/>
              </a:rPr>
              <a:t>            Награждена </a:t>
            </a:r>
            <a:r>
              <a:rPr lang="ru-RU" sz="6400" dirty="0">
                <a:latin typeface="Gabriola" panose="04040605051002020D02" pitchFamily="82" charset="0"/>
              </a:rPr>
              <a:t>медалью «Ветеран труда» (1984), почетной грамотой Министерства образования РФ (1990</a:t>
            </a:r>
            <a:r>
              <a:rPr lang="ru-RU" sz="6400" dirty="0" smtClean="0">
                <a:latin typeface="Gabriola" panose="04040605051002020D02" pitchFamily="82" charset="0"/>
              </a:rPr>
              <a:t>).</a:t>
            </a:r>
          </a:p>
          <a:p>
            <a:pPr marL="0" indent="0" algn="just">
              <a:lnSpc>
                <a:spcPct val="120000"/>
              </a:lnSpc>
              <a:spcBef>
                <a:spcPts val="0"/>
              </a:spcBef>
              <a:buNone/>
            </a:pPr>
            <a:endParaRPr lang="ru-RU" sz="6400" dirty="0">
              <a:latin typeface="Gabriola" panose="04040605051002020D02" pitchFamily="82" charset="0"/>
            </a:endParaRPr>
          </a:p>
          <a:p>
            <a:pPr marL="0" indent="0" algn="just">
              <a:lnSpc>
                <a:spcPct val="120000"/>
              </a:lnSpc>
              <a:spcBef>
                <a:spcPts val="0"/>
              </a:spcBef>
              <a:buNone/>
            </a:pPr>
            <a:endParaRPr lang="ru-RU" sz="6400" dirty="0" smtClean="0">
              <a:latin typeface="Gabriola" panose="04040605051002020D02" pitchFamily="82" charset="0"/>
            </a:endParaRPr>
          </a:p>
          <a:p>
            <a:pPr marL="0" indent="0" algn="just">
              <a:lnSpc>
                <a:spcPct val="120000"/>
              </a:lnSpc>
              <a:spcBef>
                <a:spcPts val="0"/>
              </a:spcBef>
              <a:buNone/>
            </a:pPr>
            <a:endParaRPr lang="ru-RU" sz="6400" dirty="0">
              <a:latin typeface="Gabriola" panose="04040605051002020D02" pitchFamily="82" charset="0"/>
            </a:endParaRPr>
          </a:p>
          <a:p>
            <a:pPr marL="0" indent="0" algn="just">
              <a:lnSpc>
                <a:spcPct val="120000"/>
              </a:lnSpc>
              <a:spcBef>
                <a:spcPts val="0"/>
              </a:spcBef>
              <a:buNone/>
            </a:pPr>
            <a:endParaRPr lang="ru-RU" sz="6400" dirty="0" smtClean="0">
              <a:latin typeface="Gabriola" panose="04040605051002020D02" pitchFamily="82" charset="0"/>
            </a:endParaRPr>
          </a:p>
          <a:p>
            <a:pPr marL="0" indent="0" algn="just">
              <a:lnSpc>
                <a:spcPct val="120000"/>
              </a:lnSpc>
              <a:spcBef>
                <a:spcPts val="0"/>
              </a:spcBef>
              <a:buNone/>
            </a:pPr>
            <a:endParaRPr lang="ru-RU" sz="4400" dirty="0">
              <a:latin typeface="Gabriola" panose="04040605051002020D02" pitchFamily="82" charset="0"/>
            </a:endParaRPr>
          </a:p>
          <a:p>
            <a:pPr marL="0" lvl="0" indent="0" algn="just">
              <a:buNone/>
            </a:pPr>
            <a:r>
              <a:rPr lang="ru-RU" sz="4400" dirty="0" smtClean="0">
                <a:latin typeface="Gabriola" panose="04040605051002020D02" pitchFamily="82" charset="0"/>
              </a:rPr>
              <a:t>Барышникова </a:t>
            </a:r>
            <a:r>
              <a:rPr lang="ru-RU" sz="4400" dirty="0">
                <a:latin typeface="Gabriola" panose="04040605051002020D02" pitchFamily="82" charset="0"/>
              </a:rPr>
              <a:t>В. «В моем поселке деревья дивные» / В. Барышникова // Ленин. правда. – 1970. – 16 сент</a:t>
            </a:r>
            <a:r>
              <a:rPr lang="ru-RU" sz="4400" dirty="0" smtClean="0">
                <a:latin typeface="Gabriola" panose="04040605051002020D02" pitchFamily="82" charset="0"/>
              </a:rPr>
              <a:t>.</a:t>
            </a:r>
            <a:endParaRPr lang="ru-RU" sz="4400" dirty="0">
              <a:latin typeface="Gabriola" panose="04040605051002020D02" pitchFamily="82" charset="0"/>
            </a:endParaRPr>
          </a:p>
        </p:txBody>
      </p:sp>
      <p:sp>
        <p:nvSpPr>
          <p:cNvPr id="5" name="Заголовок 4"/>
          <p:cNvSpPr>
            <a:spLocks noGrp="1"/>
          </p:cNvSpPr>
          <p:nvPr>
            <p:ph type="title"/>
          </p:nvPr>
        </p:nvSpPr>
        <p:spPr>
          <a:xfrm>
            <a:off x="467544" y="188639"/>
            <a:ext cx="8208912" cy="1046659"/>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smtClean="0">
                <a:solidFill>
                  <a:schemeClr val="tx1">
                    <a:lumMod val="75000"/>
                    <a:lumOff val="25000"/>
                  </a:schemeClr>
                </a:solidFill>
                <a:latin typeface="Gabriola" panose="04040605051002020D02" pitchFamily="82" charset="0"/>
              </a:rPr>
              <a:t>     </a:t>
            </a:r>
            <a:r>
              <a:rPr lang="ru-RU" b="1" i="1" dirty="0" smtClean="0">
                <a:solidFill>
                  <a:schemeClr val="tx1"/>
                </a:solidFill>
                <a:latin typeface="Gabriola" panose="04040605051002020D02" pitchFamily="82" charset="0"/>
              </a:rPr>
              <a:t>3 декабря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884367" y="6091410"/>
            <a:ext cx="792527" cy="547687"/>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165605" y="6091411"/>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a:t>4</a:t>
            </a:r>
            <a:r>
              <a:rPr lang="ru-RU" sz="1600" dirty="0" smtClean="0"/>
              <a:t>4</a:t>
            </a:r>
            <a:endParaRPr lang="ru-RU" sz="1600" dirty="0"/>
          </a:p>
        </p:txBody>
      </p:sp>
      <p:pic>
        <p:nvPicPr>
          <p:cNvPr id="9" name="Рисунок 8" descr="C:\Users\Arhiv\Desktop\для календаря 2019\фото для календ 14\самойлова.bmp"/>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602310"/>
            <a:ext cx="2592288" cy="3483781"/>
          </a:xfrm>
          <a:prstGeom prst="rect">
            <a:avLst/>
          </a:prstGeom>
          <a:noFill/>
          <a:ln>
            <a:noFill/>
          </a:ln>
          <a:effectLst>
            <a:softEdge rad="63500"/>
          </a:effectLst>
        </p:spPr>
      </p:pic>
      <p:sp>
        <p:nvSpPr>
          <p:cNvPr id="10" name="TextBox 9"/>
          <p:cNvSpPr txBox="1"/>
          <p:nvPr/>
        </p:nvSpPr>
        <p:spPr>
          <a:xfrm>
            <a:off x="706810" y="5150574"/>
            <a:ext cx="3792304" cy="1323439"/>
          </a:xfrm>
          <a:prstGeom prst="rect">
            <a:avLst/>
          </a:prstGeom>
          <a:noFill/>
        </p:spPr>
        <p:txBody>
          <a:bodyPr wrap="square" rtlCol="0">
            <a:spAutoFit/>
          </a:bodyPr>
          <a:lstStyle/>
          <a:p>
            <a:pPr algn="just"/>
            <a:r>
              <a:rPr lang="ru-RU" sz="1600" b="1" dirty="0" smtClean="0">
                <a:latin typeface="Gabriola" panose="04040605051002020D02" pitchFamily="82" charset="0"/>
              </a:rPr>
              <a:t>85 </a:t>
            </a:r>
            <a:r>
              <a:rPr lang="ru-RU" sz="1600" b="1" dirty="0">
                <a:latin typeface="Gabriola" panose="04040605051002020D02" pitchFamily="82" charset="0"/>
              </a:rPr>
              <a:t>лет</a:t>
            </a:r>
            <a:r>
              <a:rPr lang="ru-RU" sz="1600" b="1" dirty="0" smtClean="0">
                <a:latin typeface="Gabriola" panose="04040605051002020D02" pitchFamily="82" charset="0"/>
              </a:rPr>
              <a:t> </a:t>
            </a:r>
            <a:r>
              <a:rPr lang="ru-RU" sz="1600" dirty="0" smtClean="0">
                <a:latin typeface="Gabriola" panose="04040605051002020D02" pitchFamily="82" charset="0"/>
              </a:rPr>
              <a:t>назад (1939) родилась </a:t>
            </a:r>
            <a:r>
              <a:rPr lang="ru-RU" sz="1600" b="1" dirty="0" smtClean="0">
                <a:latin typeface="Gabriola" panose="04040605051002020D02" pitchFamily="82" charset="0"/>
              </a:rPr>
              <a:t>Самойлова Галина Васильевна</a:t>
            </a:r>
            <a:r>
              <a:rPr lang="ru-RU" sz="1600" dirty="0" smtClean="0">
                <a:latin typeface="Gabriola" panose="04040605051002020D02" pitchFamily="82" charset="0"/>
              </a:rPr>
              <a:t>, Почетный </a:t>
            </a:r>
            <a:r>
              <a:rPr lang="ru-RU" sz="1600" dirty="0">
                <a:latin typeface="Gabriola" panose="04040605051002020D02" pitchFamily="82" charset="0"/>
              </a:rPr>
              <a:t>гражданин Ханты-Мансийского района </a:t>
            </a:r>
            <a:r>
              <a:rPr lang="ru-RU" sz="1600" dirty="0" smtClean="0">
                <a:latin typeface="Gabriola" panose="04040605051002020D02" pitchFamily="82" charset="0"/>
              </a:rPr>
              <a:t>(2000).</a:t>
            </a:r>
            <a:endParaRPr lang="ru-RU" sz="1600" dirty="0">
              <a:latin typeface="Gabriola" panose="04040605051002020D02" pitchFamily="82" charset="0"/>
            </a:endParaRPr>
          </a:p>
          <a:p>
            <a:pPr algn="just"/>
            <a:endParaRPr lang="ru-RU" sz="1600" b="1" dirty="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1938660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86965" y="1340768"/>
            <a:ext cx="7945475" cy="5298330"/>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3" name="Объект 2"/>
          <p:cNvSpPr>
            <a:spLocks noGrp="1"/>
          </p:cNvSpPr>
          <p:nvPr>
            <p:ph idx="1"/>
          </p:nvPr>
        </p:nvSpPr>
        <p:spPr>
          <a:xfrm>
            <a:off x="4566101" y="1235298"/>
            <a:ext cx="3929852" cy="5517233"/>
          </a:xfrm>
        </p:spPr>
        <p:txBody>
          <a:bodyPr>
            <a:normAutofit fontScale="25000" lnSpcReduction="20000"/>
          </a:bodyPr>
          <a:lstStyle/>
          <a:p>
            <a:pPr marL="0" indent="0" algn="just">
              <a:lnSpc>
                <a:spcPct val="120000"/>
              </a:lnSpc>
              <a:spcBef>
                <a:spcPts val="0"/>
              </a:spcBef>
              <a:buNone/>
            </a:pPr>
            <a:r>
              <a:rPr lang="ru-RU" sz="6400" dirty="0">
                <a:latin typeface="Gabriola" panose="04040605051002020D02" pitchFamily="82" charset="0"/>
              </a:rPr>
              <a:t> </a:t>
            </a:r>
            <a:r>
              <a:rPr lang="ru-RU" sz="6400" dirty="0" smtClean="0">
                <a:latin typeface="Gabriola" panose="04040605051002020D02" pitchFamily="82" charset="0"/>
              </a:rPr>
              <a:t>         </a:t>
            </a:r>
            <a:r>
              <a:rPr lang="ru-RU" sz="6000" dirty="0" smtClean="0">
                <a:latin typeface="Gabriola" panose="04040605051002020D02" pitchFamily="82" charset="0"/>
              </a:rPr>
              <a:t>Работала </a:t>
            </a:r>
            <a:r>
              <a:rPr lang="ru-RU" sz="6000" dirty="0">
                <a:latin typeface="Gabriola" panose="04040605051002020D02" pitchFamily="82" charset="0"/>
              </a:rPr>
              <a:t>учителем и организатором по внеурочной и внеклассной работе, с 2002 по 2012 годы  директор школы п. </a:t>
            </a:r>
            <a:r>
              <a:rPr lang="ru-RU" sz="6000" dirty="0" err="1">
                <a:latin typeface="Gabriola" panose="04040605051002020D02" pitchFamily="82" charset="0"/>
              </a:rPr>
              <a:t>Красноленинский</a:t>
            </a:r>
            <a:r>
              <a:rPr lang="ru-RU" sz="6000" dirty="0">
                <a:latin typeface="Gabriola" panose="04040605051002020D02" pitchFamily="82" charset="0"/>
              </a:rPr>
              <a:t>.</a:t>
            </a:r>
          </a:p>
          <a:p>
            <a:pPr marL="0" indent="0" algn="just">
              <a:lnSpc>
                <a:spcPct val="120000"/>
              </a:lnSpc>
              <a:spcBef>
                <a:spcPts val="0"/>
              </a:spcBef>
              <a:buNone/>
            </a:pPr>
            <a:r>
              <a:rPr lang="ru-RU" sz="6000" dirty="0">
                <a:latin typeface="Gabriola" panose="04040605051002020D02" pitchFamily="82" charset="0"/>
              </a:rPr>
              <a:t>          Педагогический стаж работы - 47 лет. Всю свою профессиональную деятельность старается вовлечь учащихся в исследовательскую деятельность по различным направлениям, </a:t>
            </a:r>
            <a:r>
              <a:rPr lang="ru-RU" sz="6000" dirty="0" smtClean="0">
                <a:latin typeface="Gabriola" panose="04040605051002020D02" pitchFamily="82" charset="0"/>
              </a:rPr>
              <a:t>участник </a:t>
            </a:r>
            <a:r>
              <a:rPr lang="ru-RU" sz="6000" dirty="0">
                <a:latin typeface="Gabriola" panose="04040605051002020D02" pitchFamily="82" charset="0"/>
              </a:rPr>
              <a:t>педагогических </a:t>
            </a:r>
            <a:r>
              <a:rPr lang="ru-RU" sz="6000" dirty="0" err="1">
                <a:latin typeface="Gabriola" panose="04040605051002020D02" pitchFamily="82" charset="0"/>
              </a:rPr>
              <a:t>грантовых</a:t>
            </a:r>
            <a:r>
              <a:rPr lang="ru-RU" sz="6000" dirty="0">
                <a:latin typeface="Gabriola" panose="04040605051002020D02" pitchFamily="82" charset="0"/>
              </a:rPr>
              <a:t> </a:t>
            </a:r>
            <a:r>
              <a:rPr lang="ru-RU" sz="6000" dirty="0" smtClean="0">
                <a:latin typeface="Gabriola" panose="04040605051002020D02" pitchFamily="82" charset="0"/>
              </a:rPr>
              <a:t>конкурсов.</a:t>
            </a:r>
            <a:endParaRPr lang="ru-RU" sz="6000" dirty="0">
              <a:latin typeface="Gabriola" panose="04040605051002020D02" pitchFamily="82" charset="0"/>
            </a:endParaRPr>
          </a:p>
          <a:p>
            <a:pPr marL="0" indent="0" algn="just">
              <a:lnSpc>
                <a:spcPct val="120000"/>
              </a:lnSpc>
              <a:spcBef>
                <a:spcPts val="0"/>
              </a:spcBef>
              <a:buNone/>
            </a:pPr>
            <a:r>
              <a:rPr lang="ru-RU" sz="6000" dirty="0">
                <a:latin typeface="Gabriola" panose="04040605051002020D02" pitchFamily="82" charset="0"/>
              </a:rPr>
              <a:t>           За многолетний труд награждена грамотами губернатора Ханты-Мансийского автономного округа-Югры, Министерства образования и науки Российской Федерации, </a:t>
            </a:r>
            <a:r>
              <a:rPr lang="ru-RU" sz="6000" dirty="0" smtClean="0">
                <a:latin typeface="Gabriola" panose="04040605051002020D02" pitchFamily="82" charset="0"/>
              </a:rPr>
              <a:t>Комитета </a:t>
            </a:r>
            <a:r>
              <a:rPr lang="ru-RU" sz="6000" dirty="0">
                <a:latin typeface="Gabriola" panose="04040605051002020D02" pitchFamily="82" charset="0"/>
              </a:rPr>
              <a:t>по образованию администрации Ханты-Мансийского района, Департамента образования и молодежной политики Ханты-Мансийского автономного округа, </a:t>
            </a:r>
            <a:r>
              <a:rPr lang="ru-RU" sz="6000" dirty="0" smtClean="0">
                <a:latin typeface="Gabriola" panose="04040605051002020D02" pitchFamily="82" charset="0"/>
              </a:rPr>
              <a:t>благодарностью </a:t>
            </a:r>
            <a:r>
              <a:rPr lang="ru-RU" sz="6000" dirty="0">
                <a:latin typeface="Gabriola" panose="04040605051002020D02" pitchFamily="82" charset="0"/>
              </a:rPr>
              <a:t>от службы по делам архивов </a:t>
            </a:r>
            <a:r>
              <a:rPr lang="ru-RU" sz="6000" dirty="0" smtClean="0">
                <a:latin typeface="Gabriola" panose="04040605051002020D02" pitchFamily="82" charset="0"/>
              </a:rPr>
              <a:t>Югры</a:t>
            </a:r>
            <a:r>
              <a:rPr lang="ru-RU" sz="6000" dirty="0">
                <a:latin typeface="Gabriola" panose="04040605051002020D02" pitchFamily="82" charset="0"/>
              </a:rPr>
              <a:t>, присвоены звания Ветеран труда и Почетный работник общего образования Российской Федерации</a:t>
            </a:r>
            <a:r>
              <a:rPr lang="ru-RU" sz="6000" dirty="0" smtClean="0">
                <a:latin typeface="Gabriola" panose="04040605051002020D02" pitchFamily="82" charset="0"/>
              </a:rPr>
              <a:t>.</a:t>
            </a:r>
            <a:endParaRPr lang="ru-RU" sz="6000" dirty="0">
              <a:latin typeface="Gabriola" panose="04040605051002020D02" pitchFamily="82" charset="0"/>
            </a:endParaRPr>
          </a:p>
          <a:p>
            <a:pPr marL="0" indent="0" algn="just">
              <a:lnSpc>
                <a:spcPct val="120000"/>
              </a:lnSpc>
              <a:spcBef>
                <a:spcPts val="0"/>
              </a:spcBef>
              <a:buNone/>
            </a:pPr>
            <a:r>
              <a:rPr lang="ru-RU" sz="6000" dirty="0" smtClean="0">
                <a:latin typeface="Gabriola" panose="04040605051002020D02" pitchFamily="82" charset="0"/>
              </a:rPr>
              <a:t>            За </a:t>
            </a:r>
            <a:r>
              <a:rPr lang="ru-RU" sz="6000" dirty="0">
                <a:latin typeface="Gabriola" panose="04040605051002020D02" pitchFamily="82" charset="0"/>
              </a:rPr>
              <a:t>широкое признание у жителей Ханты-Мансийского района заслуг в области образования </a:t>
            </a:r>
            <a:r>
              <a:rPr lang="ru-RU" sz="6000" dirty="0" smtClean="0">
                <a:latin typeface="Gabriola" panose="04040605051002020D02" pitchFamily="82" charset="0"/>
              </a:rPr>
              <a:t>решением </a:t>
            </a:r>
            <a:r>
              <a:rPr lang="ru-RU" sz="6000" dirty="0">
                <a:latin typeface="Gabriola" panose="04040605051002020D02" pitchFamily="82" charset="0"/>
              </a:rPr>
              <a:t>Думы Ханты-Мансийского района №103 от 18.02.2022 присвоено звание «Почетный гражданин Ханты-Мансийского района».</a:t>
            </a:r>
          </a:p>
        </p:txBody>
      </p:sp>
      <p:sp>
        <p:nvSpPr>
          <p:cNvPr id="5" name="Заголовок 4"/>
          <p:cNvSpPr>
            <a:spLocks noGrp="1"/>
          </p:cNvSpPr>
          <p:nvPr>
            <p:ph type="title"/>
          </p:nvPr>
        </p:nvSpPr>
        <p:spPr>
          <a:xfrm>
            <a:off x="467544" y="188639"/>
            <a:ext cx="8208912" cy="1046659"/>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smtClean="0">
                <a:solidFill>
                  <a:schemeClr val="tx1">
                    <a:lumMod val="75000"/>
                    <a:lumOff val="25000"/>
                  </a:schemeClr>
                </a:solidFill>
                <a:latin typeface="Gabriola" panose="04040605051002020D02" pitchFamily="82" charset="0"/>
              </a:rPr>
              <a:t>     </a:t>
            </a:r>
            <a:r>
              <a:rPr lang="ru-RU" b="1" i="1" dirty="0" smtClean="0">
                <a:solidFill>
                  <a:schemeClr val="tx1"/>
                </a:solidFill>
                <a:latin typeface="Gabriola" panose="04040605051002020D02" pitchFamily="82" charset="0"/>
              </a:rPr>
              <a:t>9 декабря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884367" y="6091410"/>
            <a:ext cx="792527" cy="547687"/>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165605" y="6091411"/>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45</a:t>
            </a:r>
            <a:endParaRPr lang="ru-RU" sz="1600" dirty="0"/>
          </a:p>
        </p:txBody>
      </p:sp>
      <p:sp>
        <p:nvSpPr>
          <p:cNvPr id="10" name="TextBox 9"/>
          <p:cNvSpPr txBox="1"/>
          <p:nvPr/>
        </p:nvSpPr>
        <p:spPr>
          <a:xfrm>
            <a:off x="605423" y="4779690"/>
            <a:ext cx="3960678" cy="1077218"/>
          </a:xfrm>
          <a:prstGeom prst="rect">
            <a:avLst/>
          </a:prstGeom>
          <a:noFill/>
        </p:spPr>
        <p:txBody>
          <a:bodyPr wrap="square" rtlCol="0">
            <a:spAutoFit/>
          </a:bodyPr>
          <a:lstStyle/>
          <a:p>
            <a:pPr algn="ctr"/>
            <a:r>
              <a:rPr lang="ru-RU" sz="1600" b="1" dirty="0">
                <a:latin typeface="Gabriola" panose="04040605051002020D02" pitchFamily="82" charset="0"/>
              </a:rPr>
              <a:t>70 лет </a:t>
            </a:r>
            <a:r>
              <a:rPr lang="ru-RU" sz="1600" dirty="0">
                <a:latin typeface="Gabriola" panose="04040605051002020D02" pitchFamily="82" charset="0"/>
              </a:rPr>
              <a:t>назад (1954) родилась </a:t>
            </a:r>
            <a:endParaRPr lang="ru-RU" sz="1600" dirty="0" smtClean="0">
              <a:latin typeface="Gabriola" panose="04040605051002020D02" pitchFamily="82" charset="0"/>
            </a:endParaRPr>
          </a:p>
          <a:p>
            <a:pPr algn="ctr"/>
            <a:r>
              <a:rPr lang="ru-RU" sz="1600" b="1" dirty="0" err="1" smtClean="0">
                <a:latin typeface="Gabriola" panose="04040605051002020D02" pitchFamily="82" charset="0"/>
              </a:rPr>
              <a:t>Босамыкина</a:t>
            </a:r>
            <a:r>
              <a:rPr lang="ru-RU" sz="1600" b="1" dirty="0" smtClean="0">
                <a:latin typeface="Gabriola" panose="04040605051002020D02" pitchFamily="82" charset="0"/>
              </a:rPr>
              <a:t> </a:t>
            </a:r>
            <a:r>
              <a:rPr lang="ru-RU" sz="1600" b="1" dirty="0">
                <a:latin typeface="Gabriola" panose="04040605051002020D02" pitchFamily="82" charset="0"/>
              </a:rPr>
              <a:t>Анна Александровна</a:t>
            </a:r>
            <a:r>
              <a:rPr lang="ru-RU" sz="1600" dirty="0">
                <a:latin typeface="Gabriola" panose="04040605051002020D02" pitchFamily="82" charset="0"/>
              </a:rPr>
              <a:t>, </a:t>
            </a:r>
            <a:endParaRPr lang="ru-RU" sz="1600" dirty="0" smtClean="0">
              <a:latin typeface="Gabriola" panose="04040605051002020D02" pitchFamily="82" charset="0"/>
            </a:endParaRPr>
          </a:p>
          <a:p>
            <a:pPr algn="ctr"/>
            <a:r>
              <a:rPr lang="ru-RU" sz="1600" dirty="0" smtClean="0">
                <a:latin typeface="Gabriola" panose="04040605051002020D02" pitchFamily="82" charset="0"/>
              </a:rPr>
              <a:t>Почетный </a:t>
            </a:r>
            <a:r>
              <a:rPr lang="ru-RU" sz="1600" dirty="0">
                <a:latin typeface="Gabriola" panose="04040605051002020D02" pitchFamily="82" charset="0"/>
              </a:rPr>
              <a:t>работник общего образования РФ, Почетный гражданин Ханты-Мансийского района (2022</a:t>
            </a:r>
            <a:r>
              <a:rPr lang="ru-RU" sz="1600" dirty="0" smtClean="0">
                <a:latin typeface="Gabriola" panose="04040605051002020D02" pitchFamily="82" charset="0"/>
              </a:rPr>
              <a:t>).</a:t>
            </a:r>
            <a:endParaRPr lang="ru-RU" sz="1600" dirty="0">
              <a:solidFill>
                <a:schemeClr val="tx1">
                  <a:lumMod val="75000"/>
                  <a:lumOff val="25000"/>
                </a:schemeClr>
              </a:solidFill>
              <a:latin typeface="Gabriola" panose="04040605051002020D02" pitchFamily="82"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1640659"/>
            <a:ext cx="2659248" cy="3045420"/>
          </a:xfrm>
          <a:prstGeom prst="rect">
            <a:avLst/>
          </a:prstGeom>
        </p:spPr>
      </p:pic>
      <p:sp>
        <p:nvSpPr>
          <p:cNvPr id="9" name="TextBox 8"/>
          <p:cNvSpPr txBox="1"/>
          <p:nvPr/>
        </p:nvSpPr>
        <p:spPr>
          <a:xfrm>
            <a:off x="586965" y="4779690"/>
            <a:ext cx="3997595" cy="338554"/>
          </a:xfrm>
          <a:prstGeom prst="rect">
            <a:avLst/>
          </a:prstGeom>
          <a:noFill/>
        </p:spPr>
        <p:txBody>
          <a:bodyPr wrap="square" rtlCol="0">
            <a:spAutoFit/>
          </a:bodyPr>
          <a:lstStyle/>
          <a:p>
            <a:pPr algn="just"/>
            <a:r>
              <a:rPr lang="ru-RU" sz="1600" dirty="0" smtClean="0">
                <a:latin typeface="Gabriola" panose="04040605051002020D02" pitchFamily="82" charset="0"/>
              </a:rPr>
              <a:t>          </a:t>
            </a:r>
          </a:p>
        </p:txBody>
      </p:sp>
    </p:spTree>
    <p:extLst>
      <p:ext uri="{BB962C8B-B14F-4D97-AF65-F5344CB8AC3E}">
        <p14:creationId xmlns:p14="http://schemas.microsoft.com/office/powerpoint/2010/main" val="2800465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99262" y="1379832"/>
            <a:ext cx="794547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3" name="Объект 2"/>
          <p:cNvSpPr>
            <a:spLocks noGrp="1"/>
          </p:cNvSpPr>
          <p:nvPr>
            <p:ph idx="1"/>
          </p:nvPr>
        </p:nvSpPr>
        <p:spPr>
          <a:xfrm>
            <a:off x="4716016" y="1612488"/>
            <a:ext cx="3672408" cy="2464584"/>
          </a:xfrm>
        </p:spPr>
        <p:txBody>
          <a:bodyPr>
            <a:normAutofit/>
          </a:bodyPr>
          <a:lstStyle/>
          <a:p>
            <a:pPr marL="0" indent="0" algn="just">
              <a:lnSpc>
                <a:spcPct val="120000"/>
              </a:lnSpc>
              <a:spcBef>
                <a:spcPts val="0"/>
              </a:spcBef>
              <a:buNone/>
            </a:pPr>
            <a:r>
              <a:rPr lang="ru-RU" sz="1600" b="1" dirty="0">
                <a:latin typeface="Gabriola" panose="04040605051002020D02" pitchFamily="82" charset="0"/>
              </a:rPr>
              <a:t>5 лет </a:t>
            </a:r>
            <a:r>
              <a:rPr lang="ru-RU" sz="1600" dirty="0">
                <a:latin typeface="Gabriola" panose="04040605051002020D02" pitchFamily="82" charset="0"/>
              </a:rPr>
              <a:t>назад (2019) завершено строительство объекта, проведена общественная приемка строительного комплекса </a:t>
            </a:r>
            <a:r>
              <a:rPr lang="ru-RU" sz="1600" b="1" dirty="0">
                <a:latin typeface="Gabriola" panose="04040605051002020D02" pitchFamily="82" charset="0"/>
              </a:rPr>
              <a:t>«Школа – детский сад» в д. Ярки Ханты-Мансийского района</a:t>
            </a:r>
            <a:r>
              <a:rPr lang="ru-RU" sz="1600" dirty="0">
                <a:latin typeface="Gabriola" panose="04040605051002020D02" pitchFamily="82" charset="0"/>
              </a:rPr>
              <a:t>.</a:t>
            </a:r>
          </a:p>
          <a:p>
            <a:pPr marL="0" indent="0" algn="just">
              <a:lnSpc>
                <a:spcPct val="120000"/>
              </a:lnSpc>
              <a:spcBef>
                <a:spcPts val="0"/>
              </a:spcBef>
              <a:buNone/>
            </a:pPr>
            <a:r>
              <a:rPr lang="ru-RU" sz="1600" dirty="0">
                <a:latin typeface="Gabriola" panose="04040605051002020D02" pitchFamily="82" charset="0"/>
              </a:rPr>
              <a:t>Комплекс «Школа – детский сад» в д. Ярки включает в себя детский сад на 60 мест и школу на 120 учеников, общая площадь объекта – более 7 тысяч квадратных метров.</a:t>
            </a:r>
          </a:p>
        </p:txBody>
      </p:sp>
      <p:sp>
        <p:nvSpPr>
          <p:cNvPr id="5" name="Заголовок 4"/>
          <p:cNvSpPr>
            <a:spLocks noGrp="1"/>
          </p:cNvSpPr>
          <p:nvPr>
            <p:ph type="title"/>
          </p:nvPr>
        </p:nvSpPr>
        <p:spPr>
          <a:xfrm>
            <a:off x="467544" y="188639"/>
            <a:ext cx="8208912" cy="1046659"/>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smtClean="0">
                <a:solidFill>
                  <a:schemeClr val="tx1">
                    <a:lumMod val="75000"/>
                    <a:lumOff val="25000"/>
                  </a:schemeClr>
                </a:solidFill>
                <a:latin typeface="Gabriola" panose="04040605051002020D02" pitchFamily="82" charset="0"/>
              </a:rPr>
              <a:t>     </a:t>
            </a:r>
            <a:r>
              <a:rPr lang="ru-RU" b="1" i="1" dirty="0" smtClean="0">
                <a:solidFill>
                  <a:schemeClr val="tx1"/>
                </a:solidFill>
                <a:latin typeface="Gabriola" panose="04040605051002020D02" pitchFamily="82" charset="0"/>
              </a:rPr>
              <a:t>12 декабря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884367" y="6091410"/>
            <a:ext cx="792527" cy="547687"/>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165605" y="6091411"/>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46</a:t>
            </a:r>
            <a:endParaRPr lang="ru-RU" sz="1600" dirty="0"/>
          </a:p>
        </p:txBody>
      </p:sp>
      <p:sp>
        <p:nvSpPr>
          <p:cNvPr id="11" name="Объект 2"/>
          <p:cNvSpPr txBox="1">
            <a:spLocks/>
          </p:cNvSpPr>
          <p:nvPr/>
        </p:nvSpPr>
        <p:spPr>
          <a:xfrm>
            <a:off x="4716016" y="6091409"/>
            <a:ext cx="3672408" cy="49614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spcBef>
                <a:spcPts val="0"/>
              </a:spcBef>
              <a:buNone/>
            </a:pPr>
            <a:r>
              <a:rPr lang="ru-RU" sz="1100" dirty="0">
                <a:latin typeface="Gabriola" panose="04040605051002020D02" pitchFamily="82" charset="0"/>
              </a:rPr>
              <a:t>Наш район.// -2019. 20 дек. </a:t>
            </a:r>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607" y="1739676"/>
            <a:ext cx="3419872" cy="1923678"/>
          </a:xfrm>
          <a:prstGeom prst="rect">
            <a:avLst/>
          </a:prstGeom>
        </p:spPr>
      </p:pic>
    </p:spTree>
    <p:extLst>
      <p:ext uri="{BB962C8B-B14F-4D97-AF65-F5344CB8AC3E}">
        <p14:creationId xmlns:p14="http://schemas.microsoft.com/office/powerpoint/2010/main" val="153672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99262" y="1379832"/>
            <a:ext cx="794547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3" name="Объект 2"/>
          <p:cNvSpPr>
            <a:spLocks noGrp="1"/>
          </p:cNvSpPr>
          <p:nvPr>
            <p:ph idx="1"/>
          </p:nvPr>
        </p:nvSpPr>
        <p:spPr>
          <a:xfrm>
            <a:off x="4716016" y="1612488"/>
            <a:ext cx="3672408" cy="2464584"/>
          </a:xfrm>
        </p:spPr>
        <p:txBody>
          <a:bodyPr>
            <a:normAutofit fontScale="92500"/>
          </a:bodyPr>
          <a:lstStyle/>
          <a:p>
            <a:pPr marL="0" indent="0" algn="just">
              <a:lnSpc>
                <a:spcPct val="120000"/>
              </a:lnSpc>
              <a:spcBef>
                <a:spcPts val="0"/>
              </a:spcBef>
              <a:buNone/>
            </a:pPr>
            <a:r>
              <a:rPr lang="ru-RU" sz="1600" b="1" dirty="0">
                <a:latin typeface="Gabriola" panose="04040605051002020D02" pitchFamily="82" charset="0"/>
              </a:rPr>
              <a:t>5 лет </a:t>
            </a:r>
            <a:r>
              <a:rPr lang="ru-RU" sz="1600" dirty="0">
                <a:latin typeface="Gabriola" panose="04040605051002020D02" pitchFamily="82" charset="0"/>
              </a:rPr>
              <a:t>назад (2019) завершено строительство и реконструкция </a:t>
            </a:r>
            <a:r>
              <a:rPr lang="ru-RU" sz="1600" b="1" dirty="0">
                <a:latin typeface="Gabriola" panose="04040605051002020D02" pitchFamily="82" charset="0"/>
              </a:rPr>
              <a:t>школы с </a:t>
            </a:r>
            <a:r>
              <a:rPr lang="ru-RU" sz="1600" b="1" dirty="0" err="1">
                <a:latin typeface="Gabriola" panose="04040605051002020D02" pitchFamily="82" charset="0"/>
              </a:rPr>
              <a:t>пристроем</a:t>
            </a:r>
            <a:r>
              <a:rPr lang="ru-RU" sz="1600" b="1" dirty="0">
                <a:latin typeface="Gabriola" panose="04040605051002020D02" pitchFamily="82" charset="0"/>
              </a:rPr>
              <a:t> для размещения групп детского сада в поселке Луговской </a:t>
            </a:r>
            <a:r>
              <a:rPr lang="ru-RU" sz="1600" dirty="0">
                <a:latin typeface="Gabriola" panose="04040605051002020D02" pitchFamily="82" charset="0"/>
              </a:rPr>
              <a:t>Ханты-Мансийского района на 100 воспитанников, проведена общественная приемка нового детского сада. Строительство в рамках муниципального контракта осуществляло ООО «</a:t>
            </a:r>
            <a:r>
              <a:rPr lang="ru-RU" sz="1600" dirty="0" err="1">
                <a:latin typeface="Gabriola" panose="04040605051002020D02" pitchFamily="82" charset="0"/>
              </a:rPr>
              <a:t>Юграстройпартнер</a:t>
            </a:r>
            <a:r>
              <a:rPr lang="ru-RU" sz="1600" dirty="0">
                <a:latin typeface="Gabriola" panose="04040605051002020D02" pitchFamily="82" charset="0"/>
              </a:rPr>
              <a:t>». Общая площадь объекта составляет 1 779 кв. метров.</a:t>
            </a:r>
          </a:p>
        </p:txBody>
      </p:sp>
      <p:sp>
        <p:nvSpPr>
          <p:cNvPr id="5" name="Заголовок 4"/>
          <p:cNvSpPr>
            <a:spLocks noGrp="1"/>
          </p:cNvSpPr>
          <p:nvPr>
            <p:ph type="title"/>
          </p:nvPr>
        </p:nvSpPr>
        <p:spPr>
          <a:xfrm>
            <a:off x="467544" y="188639"/>
            <a:ext cx="8208912" cy="1046659"/>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smtClean="0">
                <a:solidFill>
                  <a:schemeClr val="tx1">
                    <a:lumMod val="75000"/>
                    <a:lumOff val="25000"/>
                  </a:schemeClr>
                </a:solidFill>
                <a:latin typeface="Gabriola" panose="04040605051002020D02" pitchFamily="82" charset="0"/>
              </a:rPr>
              <a:t>     </a:t>
            </a:r>
            <a:r>
              <a:rPr lang="ru-RU" b="1" i="1" dirty="0" smtClean="0">
                <a:solidFill>
                  <a:schemeClr val="tx1"/>
                </a:solidFill>
                <a:latin typeface="Gabriola" panose="04040605051002020D02" pitchFamily="82" charset="0"/>
              </a:rPr>
              <a:t>13 декабря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884367" y="6091410"/>
            <a:ext cx="792527" cy="547687"/>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165605" y="6091411"/>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47</a:t>
            </a:r>
            <a:endParaRPr lang="ru-RU" sz="1600" dirty="0"/>
          </a:p>
        </p:txBody>
      </p:sp>
      <p:sp>
        <p:nvSpPr>
          <p:cNvPr id="11" name="Объект 2"/>
          <p:cNvSpPr txBox="1">
            <a:spLocks/>
          </p:cNvSpPr>
          <p:nvPr/>
        </p:nvSpPr>
        <p:spPr>
          <a:xfrm>
            <a:off x="4716016" y="6091409"/>
            <a:ext cx="3672408" cy="49614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spcBef>
                <a:spcPts val="0"/>
              </a:spcBef>
              <a:buNone/>
            </a:pPr>
            <a:r>
              <a:rPr lang="ru-RU" sz="1100" dirty="0">
                <a:latin typeface="Gabriola" panose="04040605051002020D02" pitchFamily="82" charset="0"/>
              </a:rPr>
              <a:t>Наш район.// -2019. 20 дек. </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612488"/>
            <a:ext cx="3456384" cy="2303433"/>
          </a:xfrm>
          <a:prstGeom prst="rect">
            <a:avLst/>
          </a:prstGeom>
        </p:spPr>
      </p:pic>
    </p:spTree>
    <p:extLst>
      <p:ext uri="{BB962C8B-B14F-4D97-AF65-F5344CB8AC3E}">
        <p14:creationId xmlns:p14="http://schemas.microsoft.com/office/powerpoint/2010/main" val="1126756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86965" y="1412776"/>
            <a:ext cx="794547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3" name="Объект 2"/>
          <p:cNvSpPr>
            <a:spLocks noGrp="1"/>
          </p:cNvSpPr>
          <p:nvPr>
            <p:ph idx="1"/>
          </p:nvPr>
        </p:nvSpPr>
        <p:spPr>
          <a:xfrm>
            <a:off x="4565741" y="1351551"/>
            <a:ext cx="3862231" cy="5244319"/>
          </a:xfrm>
        </p:spPr>
        <p:txBody>
          <a:bodyPr>
            <a:noAutofit/>
          </a:bodyPr>
          <a:lstStyle/>
          <a:p>
            <a:pPr marL="0" indent="0" algn="just">
              <a:lnSpc>
                <a:spcPct val="120000"/>
              </a:lnSpc>
              <a:spcBef>
                <a:spcPts val="0"/>
              </a:spcBef>
              <a:buNone/>
            </a:pPr>
            <a:r>
              <a:rPr lang="ru-RU" sz="1600" b="1" dirty="0">
                <a:latin typeface="Gabriola" panose="04040605051002020D02" pitchFamily="82" charset="0"/>
              </a:rPr>
              <a:t> </a:t>
            </a:r>
            <a:r>
              <a:rPr lang="ru-RU" sz="1600" b="1" dirty="0" smtClean="0">
                <a:latin typeface="Gabriola" panose="04040605051002020D02" pitchFamily="82" charset="0"/>
              </a:rPr>
              <a:t>          Леликова Надежда Андреевна </a:t>
            </a:r>
            <a:r>
              <a:rPr lang="ru-RU" sz="1600" dirty="0" smtClean="0">
                <a:latin typeface="Gabriola" panose="04040605051002020D02" pitchFamily="82" charset="0"/>
              </a:rPr>
              <a:t>родилась </a:t>
            </a:r>
            <a:r>
              <a:rPr lang="ru-RU" sz="1600" dirty="0">
                <a:latin typeface="Gabriola" panose="04040605051002020D02" pitchFamily="82" charset="0"/>
              </a:rPr>
              <a:t>в д. Ю-Бор </a:t>
            </a:r>
            <a:r>
              <a:rPr lang="ru-RU" sz="1600" dirty="0" err="1">
                <a:latin typeface="Gabriola" panose="04040605051002020D02" pitchFamily="82" charset="0"/>
              </a:rPr>
              <a:t>Ярковского</a:t>
            </a:r>
            <a:r>
              <a:rPr lang="ru-RU" sz="1600" dirty="0">
                <a:latin typeface="Gabriola" panose="04040605051002020D02" pitchFamily="82" charset="0"/>
              </a:rPr>
              <a:t> района Тюменской области. Общий стаж работы -41год. Стаж работы в Ханты-Мансийском районе -36 </a:t>
            </a:r>
            <a:r>
              <a:rPr lang="ru-RU" sz="1600" dirty="0" smtClean="0">
                <a:latin typeface="Gabriola" panose="04040605051002020D02" pitchFamily="82" charset="0"/>
              </a:rPr>
              <a:t>лет. Работала </a:t>
            </a:r>
            <a:r>
              <a:rPr lang="ru-RU" sz="1600" dirty="0">
                <a:latin typeface="Gabriola" panose="04040605051002020D02" pitchFamily="82" charset="0"/>
              </a:rPr>
              <a:t>швеей в мастерской  п. </a:t>
            </a:r>
            <a:r>
              <a:rPr lang="ru-RU" sz="1600" dirty="0" err="1">
                <a:latin typeface="Gabriola" panose="04040605051002020D02" pitchFamily="82" charset="0"/>
              </a:rPr>
              <a:t>Выкатной</a:t>
            </a:r>
            <a:r>
              <a:rPr lang="ru-RU" sz="1600" dirty="0">
                <a:latin typeface="Gabriola" panose="04040605051002020D02" pitchFamily="82" charset="0"/>
              </a:rPr>
              <a:t> Ханты-Мансийского района, с </a:t>
            </a:r>
            <a:r>
              <a:rPr lang="ru-RU" sz="1600" dirty="0" smtClean="0">
                <a:latin typeface="Gabriola" panose="04040605051002020D02" pitchFamily="82" charset="0"/>
              </a:rPr>
              <a:t>1977г. </a:t>
            </a:r>
            <a:r>
              <a:rPr lang="ru-RU" sz="1600" dirty="0">
                <a:latin typeface="Gabriola" panose="04040605051002020D02" pitchFamily="82" charset="0"/>
              </a:rPr>
              <a:t>по </a:t>
            </a:r>
            <a:r>
              <a:rPr lang="ru-RU" sz="1600" dirty="0" smtClean="0">
                <a:latin typeface="Gabriola" panose="04040605051002020D02" pitchFamily="82" charset="0"/>
              </a:rPr>
              <a:t>1998г. </a:t>
            </a:r>
            <a:r>
              <a:rPr lang="ru-RU" sz="1600" dirty="0">
                <a:latin typeface="Gabriola" panose="04040605051002020D02" pitchFamily="82" charset="0"/>
              </a:rPr>
              <a:t>- рабочей, сортировщиком, браковщиком лесоучастка, няней, воспитателем,  завхозом, помощником повара детского сада ПЛЗУ «</a:t>
            </a:r>
            <a:r>
              <a:rPr lang="ru-RU" sz="1600" dirty="0" err="1">
                <a:latin typeface="Gabriola" panose="04040605051002020D02" pitchFamily="82" charset="0"/>
              </a:rPr>
              <a:t>Выкатной</a:t>
            </a:r>
            <a:r>
              <a:rPr lang="ru-RU" sz="1600" dirty="0">
                <a:latin typeface="Gabriola" panose="04040605051002020D02" pitchFamily="82" charset="0"/>
              </a:rPr>
              <a:t>» объединения «</a:t>
            </a:r>
            <a:r>
              <a:rPr lang="ru-RU" sz="1600" dirty="0" err="1">
                <a:latin typeface="Gabriola" panose="04040605051002020D02" pitchFamily="82" charset="0"/>
              </a:rPr>
              <a:t>Хантымансийсклес</a:t>
            </a:r>
            <a:r>
              <a:rPr lang="ru-RU" sz="1600" dirty="0">
                <a:latin typeface="Gabriola" panose="04040605051002020D02" pitchFamily="82" charset="0"/>
              </a:rPr>
              <a:t>», с 1992 года по 2008 год техническим работником клуба п. </a:t>
            </a:r>
            <a:r>
              <a:rPr lang="ru-RU" sz="1600" dirty="0" err="1">
                <a:latin typeface="Gabriola" panose="04040605051002020D02" pitchFamily="82" charset="0"/>
              </a:rPr>
              <a:t>Выкатной</a:t>
            </a:r>
            <a:r>
              <a:rPr lang="ru-RU" sz="1600" dirty="0">
                <a:latin typeface="Gabriola" panose="04040605051002020D02" pitchFamily="82" charset="0"/>
              </a:rPr>
              <a:t>. </a:t>
            </a:r>
          </a:p>
          <a:p>
            <a:pPr marL="0" indent="0" algn="just">
              <a:lnSpc>
                <a:spcPct val="120000"/>
              </a:lnSpc>
              <a:spcBef>
                <a:spcPts val="0"/>
              </a:spcBef>
              <a:buNone/>
            </a:pPr>
            <a:r>
              <a:rPr lang="ru-RU" sz="1600" dirty="0" smtClean="0">
                <a:latin typeface="Gabriola" panose="04040605051002020D02" pitchFamily="82" charset="0"/>
              </a:rPr>
              <a:t>            Пользуется </a:t>
            </a:r>
            <a:r>
              <a:rPr lang="ru-RU" sz="1600" dirty="0">
                <a:latin typeface="Gabriola" panose="04040605051002020D02" pitchFamily="82" charset="0"/>
              </a:rPr>
              <a:t>уважением жителей поселка. Ведет активный образ жизни: участник художественной самодеятельности, выставок декоративно-прикладного искусства, спортивных соревнований. Неравнодушна к проблемам села. </a:t>
            </a:r>
            <a:r>
              <a:rPr lang="ru-RU" sz="1600" dirty="0" smtClean="0">
                <a:latin typeface="Gabriola" panose="04040605051002020D02" pitchFamily="82" charset="0"/>
              </a:rPr>
              <a:t>За </a:t>
            </a:r>
            <a:r>
              <a:rPr lang="ru-RU" sz="1600" dirty="0">
                <a:latin typeface="Gabriola" panose="04040605051002020D02" pitchFamily="82" charset="0"/>
              </a:rPr>
              <a:t>многолетний добросовестный труд отмечена благодарственными письмами главы Ханты-Мансийского района, почетными грамотами.</a:t>
            </a:r>
          </a:p>
          <a:p>
            <a:pPr>
              <a:lnSpc>
                <a:spcPct val="120000"/>
              </a:lnSpc>
              <a:spcBef>
                <a:spcPts val="0"/>
              </a:spcBef>
            </a:pPr>
            <a:endParaRPr lang="ru-RU" sz="1600" dirty="0"/>
          </a:p>
        </p:txBody>
      </p:sp>
      <p:sp>
        <p:nvSpPr>
          <p:cNvPr id="5" name="Заголовок 4"/>
          <p:cNvSpPr>
            <a:spLocks noGrp="1"/>
          </p:cNvSpPr>
          <p:nvPr>
            <p:ph type="title"/>
          </p:nvPr>
        </p:nvSpPr>
        <p:spPr>
          <a:xfrm>
            <a:off x="467544" y="188640"/>
            <a:ext cx="8208912" cy="114300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smtClean="0">
                <a:solidFill>
                  <a:schemeClr val="tx1">
                    <a:lumMod val="75000"/>
                    <a:lumOff val="25000"/>
                  </a:schemeClr>
                </a:solidFill>
                <a:latin typeface="Gabriola" panose="04040605051002020D02" pitchFamily="82" charset="0"/>
              </a:rPr>
              <a:t>     </a:t>
            </a:r>
            <a:r>
              <a:rPr lang="ru-RU" b="1" i="1" dirty="0" smtClean="0">
                <a:solidFill>
                  <a:schemeClr val="tx1"/>
                </a:solidFill>
                <a:latin typeface="Gabriola" panose="04040605051002020D02" pitchFamily="82" charset="0"/>
              </a:rPr>
              <a:t>16 декабря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956377" y="6113865"/>
            <a:ext cx="730826" cy="53893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165923" y="6113865"/>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48</a:t>
            </a:r>
            <a:endParaRPr lang="ru-RU" sz="1600" dirty="0"/>
          </a:p>
        </p:txBody>
      </p:sp>
      <p:pic>
        <p:nvPicPr>
          <p:cNvPr id="9" name="Рисунок 8" descr="C:\Users\Arhiv\Desktop\для календаря 2019\фото для календ 14\Ф.ФОТОФОНД, Оп.1, Д.250, Л.1_Леликова Надежлеликова.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7237" y="1700808"/>
            <a:ext cx="2583815" cy="3482340"/>
          </a:xfrm>
          <a:prstGeom prst="rect">
            <a:avLst/>
          </a:prstGeom>
          <a:noFill/>
          <a:ln>
            <a:noFill/>
          </a:ln>
          <a:effectLst>
            <a:softEdge rad="63500"/>
          </a:effectLst>
        </p:spPr>
      </p:pic>
      <p:sp>
        <p:nvSpPr>
          <p:cNvPr id="10" name="TextBox 9"/>
          <p:cNvSpPr txBox="1"/>
          <p:nvPr/>
        </p:nvSpPr>
        <p:spPr>
          <a:xfrm>
            <a:off x="706810" y="5285785"/>
            <a:ext cx="3792304" cy="1323439"/>
          </a:xfrm>
          <a:prstGeom prst="rect">
            <a:avLst/>
          </a:prstGeom>
          <a:noFill/>
        </p:spPr>
        <p:txBody>
          <a:bodyPr wrap="square" rtlCol="0">
            <a:spAutoFit/>
          </a:bodyPr>
          <a:lstStyle/>
          <a:p>
            <a:pPr algn="just"/>
            <a:r>
              <a:rPr lang="ru-RU" sz="1600" b="1" dirty="0" smtClean="0">
                <a:latin typeface="Gabriola" panose="04040605051002020D02" pitchFamily="82" charset="0"/>
              </a:rPr>
              <a:t>75 </a:t>
            </a:r>
            <a:r>
              <a:rPr lang="ru-RU" sz="1600" b="1" dirty="0">
                <a:latin typeface="Gabriola" panose="04040605051002020D02" pitchFamily="82" charset="0"/>
              </a:rPr>
              <a:t>лет</a:t>
            </a:r>
            <a:r>
              <a:rPr lang="ru-RU" sz="1600" b="1" dirty="0" smtClean="0">
                <a:latin typeface="Gabriola" panose="04040605051002020D02" pitchFamily="82" charset="0"/>
              </a:rPr>
              <a:t> </a:t>
            </a:r>
            <a:r>
              <a:rPr lang="ru-RU" sz="1600" dirty="0" smtClean="0">
                <a:latin typeface="Gabriola" panose="04040605051002020D02" pitchFamily="82" charset="0"/>
              </a:rPr>
              <a:t>назад (1949) родилась </a:t>
            </a:r>
            <a:r>
              <a:rPr lang="ru-RU" sz="1600" b="1" dirty="0" smtClean="0">
                <a:latin typeface="Gabriola" panose="04040605051002020D02" pitchFamily="82" charset="0"/>
              </a:rPr>
              <a:t>Леликова Надежда Андреевна, </a:t>
            </a:r>
            <a:r>
              <a:rPr lang="ru-RU" sz="1600" dirty="0" smtClean="0">
                <a:latin typeface="Gabriola" panose="04040605051002020D02" pitchFamily="82" charset="0"/>
              </a:rPr>
              <a:t>Почетный </a:t>
            </a:r>
            <a:r>
              <a:rPr lang="ru-RU" sz="1600" dirty="0">
                <a:latin typeface="Gabriola" panose="04040605051002020D02" pitchFamily="82" charset="0"/>
              </a:rPr>
              <a:t>гражданин Ханты-Мансийского района </a:t>
            </a:r>
            <a:r>
              <a:rPr lang="ru-RU" sz="1600" dirty="0" smtClean="0">
                <a:latin typeface="Gabriola" panose="04040605051002020D02" pitchFamily="82" charset="0"/>
              </a:rPr>
              <a:t>(2013).</a:t>
            </a:r>
            <a:endParaRPr lang="ru-RU" sz="1600" dirty="0">
              <a:latin typeface="Gabriola" panose="04040605051002020D02" pitchFamily="82" charset="0"/>
            </a:endParaRPr>
          </a:p>
          <a:p>
            <a:pPr algn="just"/>
            <a:endParaRPr lang="ru-RU" sz="1600" b="1" dirty="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2467543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5</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11 января</a:t>
            </a:r>
            <a:endParaRPr lang="ru-RU" sz="4400" b="1" i="1" dirty="0">
              <a:latin typeface="Gabriola" panose="04040605051002020D02" pitchFamily="82" charset="0"/>
            </a:endParaRPr>
          </a:p>
        </p:txBody>
      </p:sp>
      <p:sp>
        <p:nvSpPr>
          <p:cNvPr id="8" name="TextBox 7"/>
          <p:cNvSpPr txBox="1"/>
          <p:nvPr/>
        </p:nvSpPr>
        <p:spPr>
          <a:xfrm>
            <a:off x="4542755" y="1283185"/>
            <a:ext cx="4062889" cy="4770537"/>
          </a:xfrm>
          <a:prstGeom prst="rect">
            <a:avLst/>
          </a:prstGeom>
          <a:noFill/>
        </p:spPr>
        <p:txBody>
          <a:bodyPr wrap="square" rtlCol="0">
            <a:spAutoFit/>
          </a:bodyPr>
          <a:lstStyle/>
          <a:p>
            <a:pPr algn="just"/>
            <a:r>
              <a:rPr lang="ru-RU" sz="1600" b="1" dirty="0" smtClean="0">
                <a:latin typeface="Gabriola" panose="04040605051002020D02" pitchFamily="82" charset="0"/>
              </a:rPr>
              <a:t>          Алексеева </a:t>
            </a:r>
            <a:r>
              <a:rPr lang="ru-RU" sz="1600" b="1" dirty="0">
                <a:latin typeface="Gabriola" panose="04040605051002020D02" pitchFamily="82" charset="0"/>
              </a:rPr>
              <a:t>Любовь </a:t>
            </a:r>
            <a:r>
              <a:rPr lang="ru-RU" sz="1600" b="1" dirty="0" smtClean="0">
                <a:latin typeface="Gabriola" panose="04040605051002020D02" pitchFamily="82" charset="0"/>
              </a:rPr>
              <a:t>Николаевна </a:t>
            </a:r>
            <a:r>
              <a:rPr lang="ru-RU" sz="1600" dirty="0" smtClean="0">
                <a:latin typeface="Gabriola" panose="04040605051002020D02" pitchFamily="82" charset="0"/>
              </a:rPr>
              <a:t>родилась </a:t>
            </a:r>
            <a:r>
              <a:rPr lang="ru-RU" sz="1600" dirty="0">
                <a:latin typeface="Gabriola" panose="04040605051002020D02" pitchFamily="82" charset="0"/>
              </a:rPr>
              <a:t>в поселке </a:t>
            </a:r>
            <a:r>
              <a:rPr lang="ru-RU" sz="1600" dirty="0" err="1">
                <a:latin typeface="Gabriola" panose="04040605051002020D02" pitchFamily="82" charset="0"/>
              </a:rPr>
              <a:t>Яромаска</a:t>
            </a:r>
            <a:r>
              <a:rPr lang="ru-RU" sz="1600" dirty="0">
                <a:latin typeface="Gabriola" panose="04040605051002020D02" pitchFamily="82" charset="0"/>
              </a:rPr>
              <a:t> Сарапульского района. В 1978 году окончила Тюменский государственный институт по специальности «учитель истории». 40 лет отработала в школе села </a:t>
            </a:r>
            <a:r>
              <a:rPr lang="ru-RU" sz="1600" dirty="0" err="1">
                <a:latin typeface="Gabriola" panose="04040605051002020D02" pitchFamily="82" charset="0"/>
              </a:rPr>
              <a:t>Нялинского</a:t>
            </a:r>
            <a:r>
              <a:rPr lang="ru-RU" sz="1600" dirty="0">
                <a:latin typeface="Gabriola" panose="04040605051002020D02" pitchFamily="82" charset="0"/>
              </a:rPr>
              <a:t> Ханты-Мансийского района.</a:t>
            </a:r>
          </a:p>
          <a:p>
            <a:pPr algn="just"/>
            <a:r>
              <a:rPr lang="ru-RU" sz="1600" dirty="0">
                <a:latin typeface="Gabriola" panose="04040605051002020D02" pitchFamily="82" charset="0"/>
              </a:rPr>
              <a:t> </a:t>
            </a:r>
            <a:r>
              <a:rPr lang="ru-RU" sz="1600" dirty="0" smtClean="0">
                <a:latin typeface="Gabriola" panose="04040605051002020D02" pitchFamily="82" charset="0"/>
              </a:rPr>
              <a:t>         Большой </a:t>
            </a:r>
            <a:r>
              <a:rPr lang="ru-RU" sz="1600" dirty="0">
                <a:latin typeface="Gabriola" panose="04040605051002020D02" pitchFamily="82" charset="0"/>
              </a:rPr>
              <a:t>педагогический опыт в сочетании </a:t>
            </a:r>
            <a:r>
              <a:rPr lang="ru-RU" sz="1600" dirty="0" smtClean="0">
                <a:latin typeface="Gabriola" panose="04040605051002020D02" pitchFamily="82" charset="0"/>
              </a:rPr>
              <a:t>                          с </a:t>
            </a:r>
            <a:r>
              <a:rPr lang="ru-RU" sz="1600" dirty="0">
                <a:latin typeface="Gabriola" panose="04040605051002020D02" pitchFamily="82" charset="0"/>
              </a:rPr>
              <a:t>мастерством, с постоянным стремлением </a:t>
            </a:r>
            <a:r>
              <a:rPr lang="ru-RU" sz="1600" dirty="0" smtClean="0">
                <a:latin typeface="Gabriola" panose="04040605051002020D02" pitchFamily="82" charset="0"/>
              </a:rPr>
              <a:t>                        к </a:t>
            </a:r>
            <a:r>
              <a:rPr lang="ru-RU" sz="1600" dirty="0">
                <a:latin typeface="Gabriola" panose="04040605051002020D02" pitchFamily="82" charset="0"/>
              </a:rPr>
              <a:t>самосовершенствованию, знание детской психологии – это далеко не полный перечень качеств, характеризующих Алексееву Любовь Николаевну, которая зарекомендовала себя как подлинный специалист </a:t>
            </a:r>
            <a:r>
              <a:rPr lang="ru-RU" sz="1600" dirty="0" smtClean="0">
                <a:latin typeface="Gabriola" panose="04040605051002020D02" pitchFamily="82" charset="0"/>
              </a:rPr>
              <a:t>               и </a:t>
            </a:r>
            <a:r>
              <a:rPr lang="ru-RU" sz="1600" dirty="0">
                <a:latin typeface="Gabriola" panose="04040605051002020D02" pitchFamily="82" charset="0"/>
              </a:rPr>
              <a:t>мастер своего дела.</a:t>
            </a:r>
          </a:p>
          <a:p>
            <a:pPr algn="just"/>
            <a:r>
              <a:rPr lang="ru-RU" sz="1600" dirty="0" smtClean="0">
                <a:latin typeface="Gabriola" panose="04040605051002020D02" pitchFamily="82" charset="0"/>
              </a:rPr>
              <a:t>          Имеет </a:t>
            </a:r>
            <a:r>
              <a:rPr lang="ru-RU" sz="1600" dirty="0">
                <a:latin typeface="Gabriola" panose="04040605051002020D02" pitchFamily="82" charset="0"/>
              </a:rPr>
              <a:t>звание «Почетный работник общего образования Российской Федерации», «Ветеран труда». Присвоено звание «Старший учитель», ее труд отмечен благодарственными письмами Главы муниципального образования «Ханты-Мансийский район», почетной грамотой муниципального образования «Ханты-Мансийский район».</a:t>
            </a:r>
          </a:p>
        </p:txBody>
      </p:sp>
      <p:sp>
        <p:nvSpPr>
          <p:cNvPr id="9" name="Блок-схема: ручной ввод 8"/>
          <p:cNvSpPr/>
          <p:nvPr/>
        </p:nvSpPr>
        <p:spPr>
          <a:xfrm>
            <a:off x="7884368" y="6212164"/>
            <a:ext cx="761854" cy="460491"/>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177816" y="6225575"/>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4</a:t>
            </a:r>
            <a:endParaRPr lang="ru-RU" sz="1600" dirty="0"/>
          </a:p>
        </p:txBody>
      </p:sp>
      <p:sp>
        <p:nvSpPr>
          <p:cNvPr id="11" name="TextBox 10"/>
          <p:cNvSpPr txBox="1"/>
          <p:nvPr/>
        </p:nvSpPr>
        <p:spPr>
          <a:xfrm>
            <a:off x="590577" y="4954878"/>
            <a:ext cx="4095433" cy="830997"/>
          </a:xfrm>
          <a:prstGeom prst="rect">
            <a:avLst/>
          </a:prstGeom>
          <a:noFill/>
        </p:spPr>
        <p:txBody>
          <a:bodyPr wrap="square" rtlCol="0">
            <a:spAutoFit/>
          </a:bodyPr>
          <a:lstStyle/>
          <a:p>
            <a:pPr algn="ctr"/>
            <a:r>
              <a:rPr lang="ru-RU" sz="1600" b="1" dirty="0" smtClean="0">
                <a:latin typeface="Gabriola" panose="04040605051002020D02" pitchFamily="82" charset="0"/>
              </a:rPr>
              <a:t>75 </a:t>
            </a:r>
            <a:r>
              <a:rPr lang="ru-RU" sz="1600" b="1" dirty="0">
                <a:latin typeface="Gabriola" panose="04040605051002020D02" pitchFamily="82" charset="0"/>
              </a:rPr>
              <a:t>лет </a:t>
            </a:r>
            <a:r>
              <a:rPr lang="ru-RU" sz="1600" dirty="0">
                <a:latin typeface="Gabriola" panose="04040605051002020D02" pitchFamily="82" charset="0"/>
              </a:rPr>
              <a:t>назад (</a:t>
            </a:r>
            <a:r>
              <a:rPr lang="ru-RU" sz="1600" dirty="0" smtClean="0">
                <a:latin typeface="Gabriola" panose="04040605051002020D02" pitchFamily="82" charset="0"/>
              </a:rPr>
              <a:t>1949) родилась </a:t>
            </a:r>
          </a:p>
          <a:p>
            <a:pPr algn="ctr"/>
            <a:r>
              <a:rPr lang="ru-RU" sz="1600" b="1" dirty="0" smtClean="0">
                <a:latin typeface="Gabriola" panose="04040605051002020D02" pitchFamily="82" charset="0"/>
              </a:rPr>
              <a:t>Алексеева Любовь Николаевна, </a:t>
            </a:r>
          </a:p>
          <a:p>
            <a:pPr algn="ctr"/>
            <a:r>
              <a:rPr lang="ru-RU" sz="1600" dirty="0" smtClean="0">
                <a:latin typeface="Gabriola" panose="04040605051002020D02" pitchFamily="82" charset="0"/>
              </a:rPr>
              <a:t>Почетный </a:t>
            </a:r>
            <a:r>
              <a:rPr lang="ru-RU" sz="1600" dirty="0">
                <a:latin typeface="Gabriola" panose="04040605051002020D02" pitchFamily="82" charset="0"/>
              </a:rPr>
              <a:t>гражданин Ханты-Мансийского района (</a:t>
            </a:r>
            <a:r>
              <a:rPr lang="ru-RU" sz="1600" dirty="0" smtClean="0">
                <a:latin typeface="Gabriola" panose="04040605051002020D02" pitchFamily="82" charset="0"/>
              </a:rPr>
              <a:t>2006)</a:t>
            </a:r>
            <a:endParaRPr lang="ru-RU" sz="1600" b="1" dirty="0">
              <a:latin typeface="Gabriola" panose="04040605051002020D02" pitchFamily="82" charset="0"/>
            </a:endParaRPr>
          </a:p>
        </p:txBody>
      </p:sp>
      <p:sp>
        <p:nvSpPr>
          <p:cNvPr id="12" name="TextBox 11"/>
          <p:cNvSpPr txBox="1"/>
          <p:nvPr/>
        </p:nvSpPr>
        <p:spPr>
          <a:xfrm>
            <a:off x="4643206" y="5970597"/>
            <a:ext cx="3633422" cy="577081"/>
          </a:xfrm>
          <a:prstGeom prst="rect">
            <a:avLst/>
          </a:prstGeom>
          <a:noFill/>
        </p:spPr>
        <p:txBody>
          <a:bodyPr wrap="square" rtlCol="0">
            <a:spAutoFit/>
          </a:bodyPr>
          <a:lstStyle/>
          <a:p>
            <a:pPr lvl="0"/>
            <a:r>
              <a:rPr lang="ru-RU" sz="1050" dirty="0" smtClean="0">
                <a:solidFill>
                  <a:schemeClr val="tx1">
                    <a:lumMod val="75000"/>
                    <a:lumOff val="25000"/>
                  </a:schemeClr>
                </a:solidFill>
                <a:latin typeface="Gabriola" panose="04040605051002020D02" pitchFamily="82" charset="0"/>
              </a:rPr>
              <a:t>Гудзовский </a:t>
            </a:r>
            <a:r>
              <a:rPr lang="ru-RU" sz="1050" dirty="0">
                <a:solidFill>
                  <a:schemeClr val="tx1">
                    <a:lumMod val="75000"/>
                    <a:lumOff val="25000"/>
                  </a:schemeClr>
                </a:solidFill>
                <a:latin typeface="Gabriola" panose="04040605051002020D02" pitchFamily="82" charset="0"/>
              </a:rPr>
              <a:t>В. Ханты-Мансийскому району есть чем гордиться / В. Гудзовский // Наш р-н. – 2006. – 28 дек.</a:t>
            </a:r>
          </a:p>
          <a:p>
            <a:pPr lvl="0"/>
            <a:r>
              <a:rPr lang="ru-RU" sz="1050" dirty="0">
                <a:solidFill>
                  <a:schemeClr val="tx1">
                    <a:lumMod val="75000"/>
                    <a:lumOff val="25000"/>
                  </a:schemeClr>
                </a:solidFill>
                <a:latin typeface="Gabriola" panose="04040605051002020D02" pitchFamily="82" charset="0"/>
              </a:rPr>
              <a:t>И. </a:t>
            </a:r>
            <a:r>
              <a:rPr lang="ru-RU" sz="1050" dirty="0" err="1">
                <a:solidFill>
                  <a:schemeClr val="tx1">
                    <a:lumMod val="75000"/>
                    <a:lumOff val="25000"/>
                  </a:schemeClr>
                </a:solidFill>
                <a:latin typeface="Gabriola" panose="04040605051002020D02" pitchFamily="82" charset="0"/>
              </a:rPr>
              <a:t>Помаскина</a:t>
            </a:r>
            <a:r>
              <a:rPr lang="ru-RU" sz="1050" dirty="0">
                <a:solidFill>
                  <a:schemeClr val="tx1">
                    <a:lumMod val="75000"/>
                    <a:lumOff val="25000"/>
                  </a:schemeClr>
                </a:solidFill>
                <a:latin typeface="Gabriola" panose="04040605051002020D02" pitchFamily="82" charset="0"/>
              </a:rPr>
              <a:t>, На всю жизнь в сердцах учеников. // Наш р-н. – 2014. – 6 фев</a:t>
            </a:r>
            <a:r>
              <a:rPr lang="ru-RU" sz="1050" dirty="0" smtClean="0">
                <a:solidFill>
                  <a:schemeClr val="tx1">
                    <a:lumMod val="75000"/>
                    <a:lumOff val="25000"/>
                  </a:schemeClr>
                </a:solidFill>
                <a:latin typeface="Gabriola" panose="04040605051002020D02" pitchFamily="82" charset="0"/>
              </a:rPr>
              <a:t>.</a:t>
            </a:r>
            <a:endParaRPr lang="ru-RU" sz="1050" dirty="0">
              <a:solidFill>
                <a:schemeClr val="tx1">
                  <a:lumMod val="75000"/>
                  <a:lumOff val="25000"/>
                </a:schemeClr>
              </a:solidFill>
              <a:latin typeface="Gabriola" panose="04040605051002020D02" pitchFamily="82" charset="0"/>
            </a:endParaRPr>
          </a:p>
        </p:txBody>
      </p:sp>
      <p:pic>
        <p:nvPicPr>
          <p:cNvPr id="7" name="Рисунок 6"/>
          <p:cNvPicPr>
            <a:picLocks noChangeAspect="1"/>
          </p:cNvPicPr>
          <p:nvPr/>
        </p:nvPicPr>
        <p:blipFill>
          <a:blip r:embed="rId3"/>
          <a:stretch>
            <a:fillRect/>
          </a:stretch>
        </p:blipFill>
        <p:spPr>
          <a:xfrm>
            <a:off x="1259632" y="1346258"/>
            <a:ext cx="2631166" cy="3523882"/>
          </a:xfrm>
          <a:prstGeom prst="rect">
            <a:avLst/>
          </a:prstGeom>
        </p:spPr>
      </p:pic>
    </p:spTree>
    <p:extLst>
      <p:ext uri="{BB962C8B-B14F-4D97-AF65-F5344CB8AC3E}">
        <p14:creationId xmlns:p14="http://schemas.microsoft.com/office/powerpoint/2010/main" val="3070834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86965" y="1412776"/>
            <a:ext cx="794547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3" name="Объект 2"/>
          <p:cNvSpPr>
            <a:spLocks noGrp="1"/>
          </p:cNvSpPr>
          <p:nvPr>
            <p:ph idx="1"/>
          </p:nvPr>
        </p:nvSpPr>
        <p:spPr>
          <a:xfrm>
            <a:off x="4617021" y="1408267"/>
            <a:ext cx="3862231" cy="4389540"/>
          </a:xfrm>
        </p:spPr>
        <p:txBody>
          <a:bodyPr>
            <a:noAutofit/>
          </a:bodyPr>
          <a:lstStyle/>
          <a:p>
            <a:pPr marL="0" indent="0" algn="just">
              <a:buNone/>
            </a:pPr>
            <a:r>
              <a:rPr lang="ru-RU" sz="1600" dirty="0" smtClean="0">
                <a:latin typeface="Gabriola" panose="04040605051002020D02" pitchFamily="82" charset="0"/>
              </a:rPr>
              <a:t>           Трудовую </a:t>
            </a:r>
            <a:r>
              <a:rPr lang="ru-RU" sz="1600" dirty="0">
                <a:latin typeface="Gabriola" panose="04040605051002020D02" pitchFamily="82" charset="0"/>
              </a:rPr>
              <a:t>деятельность начал с десяти лет разнорабочим в колхозе «Ударник» деревни </a:t>
            </a:r>
            <a:r>
              <a:rPr lang="ru-RU" sz="1600" dirty="0" err="1">
                <a:latin typeface="Gabriola" panose="04040605051002020D02" pitchFamily="82" charset="0"/>
              </a:rPr>
              <a:t>Скрипунова</a:t>
            </a:r>
            <a:r>
              <a:rPr lang="ru-RU" sz="1600" dirty="0">
                <a:latin typeface="Gabriola" panose="04040605051002020D02" pitchFamily="82" charset="0"/>
              </a:rPr>
              <a:t> </a:t>
            </a:r>
            <a:r>
              <a:rPr lang="ru-RU" sz="1600" dirty="0" err="1">
                <a:latin typeface="Gabriola" panose="04040605051002020D02" pitchFamily="82" charset="0"/>
              </a:rPr>
              <a:t>Самаровского</a:t>
            </a:r>
            <a:r>
              <a:rPr lang="ru-RU" sz="1600" dirty="0">
                <a:latin typeface="Gabriola" panose="04040605051002020D02" pitchFamily="82" charset="0"/>
              </a:rPr>
              <a:t> (ныне – Ханты-Мансийского) района. С 1945 по 1961 год работал рыбаком в </a:t>
            </a:r>
            <a:r>
              <a:rPr lang="ru-RU" sz="1600" dirty="0" err="1">
                <a:latin typeface="Gabriola" panose="04040605051002020D02" pitchFamily="82" charset="0"/>
              </a:rPr>
              <a:t>Нялинском</a:t>
            </a:r>
            <a:r>
              <a:rPr lang="ru-RU" sz="1600" dirty="0">
                <a:latin typeface="Gabriola" panose="04040605051002020D02" pitchFamily="82" charset="0"/>
              </a:rPr>
              <a:t> цехе добычи, в 1961 году был назначен бригадиром </a:t>
            </a:r>
            <a:r>
              <a:rPr lang="ru-RU" sz="1600" dirty="0" err="1">
                <a:latin typeface="Gabriola" panose="04040605051002020D02" pitchFamily="82" charset="0"/>
              </a:rPr>
              <a:t>рыбодобычи</a:t>
            </a:r>
            <a:r>
              <a:rPr lang="ru-RU" sz="1600" dirty="0">
                <a:latin typeface="Gabriola" panose="04040605051002020D02" pitchFamily="82" charset="0"/>
              </a:rPr>
              <a:t>. В 1985 году вышел на заслуженный отдых.</a:t>
            </a:r>
          </a:p>
          <a:p>
            <a:pPr marL="0" indent="0" algn="just">
              <a:buNone/>
            </a:pPr>
            <a:r>
              <a:rPr lang="ru-RU" sz="1600" dirty="0" smtClean="0">
                <a:latin typeface="Gabriola" panose="04040605051002020D02" pitchFamily="82" charset="0"/>
              </a:rPr>
              <a:t>             Награжден </a:t>
            </a:r>
            <a:r>
              <a:rPr lang="ru-RU" sz="1600" dirty="0">
                <a:latin typeface="Gabriola" panose="04040605051002020D02" pitchFamily="82" charset="0"/>
              </a:rPr>
              <a:t>орденом «Знак Почета» (1970), медалью «За доблестный труд. В ознаменование 100-летия со дня рождения Владимира Ильича Ленина» (1970), нагрудным знаком «Отличник Министерства рыбного хозяйства» (1982). Занесен в Книгу Почета трудовой славы Ханты-Мансийского округа, в 1967 году – в Книгу Почета Ханты-Мансийского района.</a:t>
            </a:r>
          </a:p>
          <a:p>
            <a:pPr marL="0" indent="0" algn="just">
              <a:buNone/>
            </a:pPr>
            <a:r>
              <a:rPr lang="ru-RU" sz="1600" dirty="0">
                <a:latin typeface="Gabriola" panose="04040605051002020D02" pitchFamily="82" charset="0"/>
              </a:rPr>
              <a:t>1. </a:t>
            </a:r>
            <a:r>
              <a:rPr lang="ru-RU" sz="1100" dirty="0">
                <a:latin typeface="Gabriola" panose="04040605051002020D02" pitchFamily="82" charset="0"/>
              </a:rPr>
              <a:t>Лазарев, П. Впереди бригада Н. К. </a:t>
            </a:r>
            <a:r>
              <a:rPr lang="ru-RU" sz="1100" dirty="0" err="1">
                <a:latin typeface="Gabriola" panose="04040605051002020D02" pitchFamily="82" charset="0"/>
              </a:rPr>
              <a:t>Змановского</a:t>
            </a:r>
            <a:r>
              <a:rPr lang="ru-RU" sz="1100" dirty="0">
                <a:latin typeface="Gabriola" panose="04040605051002020D02" pitchFamily="82" charset="0"/>
              </a:rPr>
              <a:t> / П. Лазарев // Ленин. правда. – 1967. – 8 февр.</a:t>
            </a:r>
          </a:p>
          <a:p>
            <a:pPr marL="0" indent="0" algn="just">
              <a:buNone/>
            </a:pPr>
            <a:r>
              <a:rPr lang="ru-RU" sz="1100" dirty="0">
                <a:latin typeface="Gabriola" panose="04040605051002020D02" pitchFamily="82" charset="0"/>
              </a:rPr>
              <a:t>2. </a:t>
            </a:r>
            <a:r>
              <a:rPr lang="ru-RU" sz="1100" dirty="0" err="1">
                <a:latin typeface="Gabriola" panose="04040605051002020D02" pitchFamily="82" charset="0"/>
              </a:rPr>
              <a:t>Надеина</a:t>
            </a:r>
            <a:r>
              <a:rPr lang="ru-RU" sz="1100" dirty="0">
                <a:latin typeface="Gabriola" panose="04040605051002020D02" pitchFamily="82" charset="0"/>
              </a:rPr>
              <a:t>, А. Село на Оби / А. </a:t>
            </a:r>
            <a:r>
              <a:rPr lang="ru-RU" sz="1100" dirty="0" err="1">
                <a:latin typeface="Gabriola" panose="04040605051002020D02" pitchFamily="82" charset="0"/>
              </a:rPr>
              <a:t>Надеина</a:t>
            </a:r>
            <a:r>
              <a:rPr lang="ru-RU" sz="1100" dirty="0">
                <a:latin typeface="Gabriola" panose="04040605051002020D02" pitchFamily="82" charset="0"/>
              </a:rPr>
              <a:t> // Новости Югры. – 1997. – 23 дек.</a:t>
            </a:r>
          </a:p>
          <a:p>
            <a:pPr marL="0" indent="0" algn="just">
              <a:buNone/>
            </a:pPr>
            <a:r>
              <a:rPr lang="ru-RU" sz="1100" dirty="0">
                <a:latin typeface="Gabriola" panose="04040605051002020D02" pitchFamily="82" charset="0"/>
              </a:rPr>
              <a:t>3. </a:t>
            </a:r>
            <a:r>
              <a:rPr lang="ru-RU" sz="1100" dirty="0" err="1">
                <a:latin typeface="Gabriola" panose="04040605051002020D02" pitchFamily="82" charset="0"/>
              </a:rPr>
              <a:t>Помаскина</a:t>
            </a:r>
            <a:r>
              <a:rPr lang="ru-RU" sz="1100" dirty="0">
                <a:latin typeface="Gabriola" panose="04040605051002020D02" pitchFamily="82" charset="0"/>
              </a:rPr>
              <a:t>, И. Кормилец с 10 лет / И. </a:t>
            </a:r>
            <a:r>
              <a:rPr lang="ru-RU" sz="1100" dirty="0" err="1">
                <a:latin typeface="Gabriola" panose="04040605051002020D02" pitchFamily="82" charset="0"/>
              </a:rPr>
              <a:t>Помаскина</a:t>
            </a:r>
            <a:r>
              <a:rPr lang="ru-RU" sz="1100" dirty="0">
                <a:latin typeface="Gabriola" panose="04040605051002020D02" pitchFamily="82" charset="0"/>
              </a:rPr>
              <a:t> // Наш р-н. – 2006. – 10 авг.</a:t>
            </a:r>
          </a:p>
          <a:p>
            <a:pPr marL="0" indent="0" algn="just">
              <a:buNone/>
            </a:pPr>
            <a:r>
              <a:rPr lang="ru-RU" sz="1100" dirty="0">
                <a:latin typeface="Gabriola" panose="04040605051002020D02" pitchFamily="82" charset="0"/>
              </a:rPr>
              <a:t>4. </a:t>
            </a:r>
            <a:r>
              <a:rPr lang="ru-RU" sz="1100" dirty="0" err="1">
                <a:latin typeface="Gabriola" panose="04040605051002020D02" pitchFamily="82" charset="0"/>
              </a:rPr>
              <a:t>Помаскина</a:t>
            </a:r>
            <a:r>
              <a:rPr lang="ru-RU" sz="1100" dirty="0">
                <a:latin typeface="Gabriola" panose="04040605051002020D02" pitchFamily="82" charset="0"/>
              </a:rPr>
              <a:t>, И. Трудились на победу / И. </a:t>
            </a:r>
            <a:r>
              <a:rPr lang="ru-RU" sz="1100" dirty="0" err="1">
                <a:latin typeface="Gabriola" panose="04040605051002020D02" pitchFamily="82" charset="0"/>
              </a:rPr>
              <a:t>Помаскина</a:t>
            </a:r>
            <a:r>
              <a:rPr lang="ru-RU" sz="1100" dirty="0">
                <a:latin typeface="Gabriola" panose="04040605051002020D02" pitchFamily="82" charset="0"/>
              </a:rPr>
              <a:t> // Приближали как могли... : участники трудового фронта Ханты-</a:t>
            </a:r>
            <a:r>
              <a:rPr lang="ru-RU" sz="1100" dirty="0" err="1">
                <a:latin typeface="Gabriola" panose="04040605051002020D02" pitchFamily="82" charset="0"/>
              </a:rPr>
              <a:t>Манс</a:t>
            </a:r>
            <a:r>
              <a:rPr lang="ru-RU" sz="1100" dirty="0">
                <a:latin typeface="Gabriola" panose="04040605051002020D02" pitchFamily="82" charset="0"/>
              </a:rPr>
              <a:t>. р-на в годы Велик. Отечеств. войны. – Шадринск, 2006. – С. 128, 129.</a:t>
            </a:r>
          </a:p>
        </p:txBody>
      </p:sp>
      <p:sp>
        <p:nvSpPr>
          <p:cNvPr id="4" name="Номер слайда 3"/>
          <p:cNvSpPr>
            <a:spLocks noGrp="1"/>
          </p:cNvSpPr>
          <p:nvPr>
            <p:ph type="sldNum" sz="quarter" idx="12"/>
          </p:nvPr>
        </p:nvSpPr>
        <p:spPr/>
        <p:txBody>
          <a:bodyPr/>
          <a:lstStyle/>
          <a:p>
            <a:fld id="{B19B0651-EE4F-4900-A07F-96A6BFA9D0F0}" type="slidenum">
              <a:rPr lang="ru-RU" smtClean="0"/>
              <a:t>50</a:t>
            </a:fld>
            <a:endParaRPr lang="ru-RU" dirty="0"/>
          </a:p>
        </p:txBody>
      </p:sp>
      <p:sp>
        <p:nvSpPr>
          <p:cNvPr id="5" name="Заголовок 4"/>
          <p:cNvSpPr>
            <a:spLocks noGrp="1"/>
          </p:cNvSpPr>
          <p:nvPr>
            <p:ph type="title"/>
          </p:nvPr>
        </p:nvSpPr>
        <p:spPr>
          <a:xfrm>
            <a:off x="467544" y="209905"/>
            <a:ext cx="8219256" cy="114300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smtClean="0">
                <a:solidFill>
                  <a:schemeClr val="tx1">
                    <a:lumMod val="75000"/>
                    <a:lumOff val="25000"/>
                  </a:schemeClr>
                </a:solidFill>
                <a:latin typeface="Gabriola" panose="04040605051002020D02" pitchFamily="82" charset="0"/>
              </a:rPr>
              <a:t>     </a:t>
            </a:r>
            <a:r>
              <a:rPr lang="ru-RU" b="1" i="1" dirty="0" smtClean="0">
                <a:solidFill>
                  <a:schemeClr val="tx1"/>
                </a:solidFill>
                <a:latin typeface="Gabriola" panose="04040605051002020D02" pitchFamily="82" charset="0"/>
              </a:rPr>
              <a:t>18 декабря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956375" y="6165304"/>
            <a:ext cx="755351" cy="460256"/>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139495" y="6134944"/>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49</a:t>
            </a:r>
            <a:endParaRPr lang="ru-RU" sz="1600" dirty="0"/>
          </a:p>
        </p:txBody>
      </p:sp>
      <p:sp>
        <p:nvSpPr>
          <p:cNvPr id="10" name="TextBox 9"/>
          <p:cNvSpPr txBox="1"/>
          <p:nvPr/>
        </p:nvSpPr>
        <p:spPr>
          <a:xfrm>
            <a:off x="706810" y="5285785"/>
            <a:ext cx="3792304" cy="830997"/>
          </a:xfrm>
          <a:prstGeom prst="rect">
            <a:avLst/>
          </a:prstGeom>
          <a:noFill/>
        </p:spPr>
        <p:txBody>
          <a:bodyPr wrap="square" rtlCol="0">
            <a:spAutoFit/>
          </a:bodyPr>
          <a:lstStyle/>
          <a:p>
            <a:pPr algn="just"/>
            <a:r>
              <a:rPr lang="ru-RU" sz="1600" b="1" dirty="0" smtClean="0">
                <a:latin typeface="Gabriola" panose="04040605051002020D02" pitchFamily="82" charset="0"/>
              </a:rPr>
              <a:t>95 </a:t>
            </a:r>
            <a:r>
              <a:rPr lang="ru-RU" sz="1600" b="1" dirty="0">
                <a:latin typeface="Gabriola" panose="04040605051002020D02" pitchFamily="82" charset="0"/>
              </a:rPr>
              <a:t>лет</a:t>
            </a:r>
            <a:r>
              <a:rPr lang="ru-RU" sz="1600" b="1" dirty="0" smtClean="0">
                <a:latin typeface="Gabriola" panose="04040605051002020D02" pitchFamily="82" charset="0"/>
              </a:rPr>
              <a:t> </a:t>
            </a:r>
            <a:r>
              <a:rPr lang="ru-RU" sz="1600" dirty="0" smtClean="0">
                <a:latin typeface="Gabriola" panose="04040605051002020D02" pitchFamily="82" charset="0"/>
              </a:rPr>
              <a:t>назад (1929-2006) родился </a:t>
            </a:r>
            <a:r>
              <a:rPr lang="ru-RU" sz="1600" b="1" dirty="0" err="1" smtClean="0">
                <a:latin typeface="Gabriola" panose="04040605051002020D02" pitchFamily="82" charset="0"/>
              </a:rPr>
              <a:t>Змановский</a:t>
            </a:r>
            <a:r>
              <a:rPr lang="ru-RU" sz="1600" b="1" dirty="0" smtClean="0">
                <a:latin typeface="Gabriola" panose="04040605051002020D02" pitchFamily="82" charset="0"/>
              </a:rPr>
              <a:t> Николай </a:t>
            </a:r>
            <a:r>
              <a:rPr lang="ru-RU" sz="1600" b="1" dirty="0" err="1" smtClean="0">
                <a:latin typeface="Gabriola" panose="04040605051002020D02" pitchFamily="82" charset="0"/>
              </a:rPr>
              <a:t>Констаннтинович</a:t>
            </a:r>
            <a:r>
              <a:rPr lang="ru-RU" sz="1600" b="1" dirty="0" smtClean="0">
                <a:latin typeface="Gabriola" panose="04040605051002020D02" pitchFamily="82" charset="0"/>
              </a:rPr>
              <a:t>, </a:t>
            </a:r>
            <a:r>
              <a:rPr lang="ru-RU" sz="1600" dirty="0" smtClean="0">
                <a:latin typeface="Gabriola" panose="04040605051002020D02" pitchFamily="82" charset="0"/>
              </a:rPr>
              <a:t>Почетный </a:t>
            </a:r>
            <a:r>
              <a:rPr lang="ru-RU" sz="1600" dirty="0">
                <a:latin typeface="Gabriola" panose="04040605051002020D02" pitchFamily="82" charset="0"/>
              </a:rPr>
              <a:t>гражданин Ханты-Мансийского района </a:t>
            </a:r>
            <a:r>
              <a:rPr lang="ru-RU" sz="1600" dirty="0" smtClean="0">
                <a:latin typeface="Gabriola" panose="04040605051002020D02" pitchFamily="82" charset="0"/>
              </a:rPr>
              <a:t>(1998).</a:t>
            </a:r>
            <a:endParaRPr lang="ru-RU" sz="1600" dirty="0">
              <a:solidFill>
                <a:schemeClr val="tx1">
                  <a:lumMod val="75000"/>
                  <a:lumOff val="25000"/>
                </a:schemeClr>
              </a:solidFill>
              <a:latin typeface="Gabriola" panose="04040605051002020D02" pitchFamily="82" charset="0"/>
            </a:endParaRPr>
          </a:p>
        </p:txBody>
      </p:sp>
      <p:pic>
        <p:nvPicPr>
          <p:cNvPr id="11" name="Рисунок 10" descr="C:\Users\Arhiv\Desktop\для календаря 2019\фото для календ 14\змановский.jpg"/>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628800"/>
            <a:ext cx="2232248" cy="3096344"/>
          </a:xfrm>
          <a:prstGeom prst="rect">
            <a:avLst/>
          </a:prstGeom>
          <a:noFill/>
          <a:ln>
            <a:noFill/>
          </a:ln>
          <a:effectLst>
            <a:softEdge rad="63500"/>
          </a:effectLst>
        </p:spPr>
      </p:pic>
    </p:spTree>
    <p:extLst>
      <p:ext uri="{BB962C8B-B14F-4D97-AF65-F5344CB8AC3E}">
        <p14:creationId xmlns:p14="http://schemas.microsoft.com/office/powerpoint/2010/main" val="3745451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86965" y="1412776"/>
            <a:ext cx="794547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3" name="Объект 2"/>
          <p:cNvSpPr>
            <a:spLocks noGrp="1"/>
          </p:cNvSpPr>
          <p:nvPr>
            <p:ph idx="1"/>
          </p:nvPr>
        </p:nvSpPr>
        <p:spPr>
          <a:xfrm>
            <a:off x="4617021" y="1408267"/>
            <a:ext cx="3862231" cy="4389540"/>
          </a:xfrm>
        </p:spPr>
        <p:txBody>
          <a:bodyPr>
            <a:noAutofit/>
          </a:bodyPr>
          <a:lstStyle/>
          <a:p>
            <a:pPr marL="0" indent="0" algn="just">
              <a:spcBef>
                <a:spcPts val="0"/>
              </a:spcBef>
              <a:buNone/>
            </a:pPr>
            <a:r>
              <a:rPr lang="ru-RU" sz="1600" dirty="0" smtClean="0">
                <a:latin typeface="Gabriola" panose="04040605051002020D02" pitchFamily="82" charset="0"/>
              </a:rPr>
              <a:t>           Трудовую </a:t>
            </a:r>
            <a:r>
              <a:rPr lang="ru-RU" sz="1600" dirty="0">
                <a:latin typeface="Gabriola" panose="04040605051002020D02" pitchFamily="82" charset="0"/>
              </a:rPr>
              <a:t>деятельность начала на разных работах во время войны на мелькомбинате г. Ялуторовска, где проработала до 1961 года. С 1961 по </a:t>
            </a:r>
            <a:r>
              <a:rPr lang="ru-RU" sz="1600" dirty="0" smtClean="0">
                <a:latin typeface="Gabriola" panose="04040605051002020D02" pitchFamily="82" charset="0"/>
              </a:rPr>
              <a:t>1965г. </a:t>
            </a:r>
            <a:r>
              <a:rPr lang="ru-RU" sz="1600" dirty="0">
                <a:latin typeface="Gabriola" panose="04040605051002020D02" pitchFamily="82" charset="0"/>
              </a:rPr>
              <a:t>трудилась в совхозе «</a:t>
            </a:r>
            <a:r>
              <a:rPr lang="ru-RU" sz="1600" dirty="0" err="1">
                <a:latin typeface="Gabriola" panose="04040605051002020D02" pitchFamily="82" charset="0"/>
              </a:rPr>
              <a:t>Кондинский</a:t>
            </a:r>
            <a:r>
              <a:rPr lang="ru-RU" sz="1600" dirty="0">
                <a:latin typeface="Gabriola" panose="04040605051002020D02" pitchFamily="82" charset="0"/>
              </a:rPr>
              <a:t>». В поселок Сибирский с семьей переехали в 1965 году. В совхозе «</a:t>
            </a:r>
            <a:r>
              <a:rPr lang="ru-RU" sz="1600" dirty="0" err="1">
                <a:latin typeface="Gabriola" panose="04040605051002020D02" pitchFamily="82" charset="0"/>
              </a:rPr>
              <a:t>Реполовский</a:t>
            </a:r>
            <a:r>
              <a:rPr lang="ru-RU" sz="1600" dirty="0">
                <a:latin typeface="Gabriola" panose="04040605051002020D02" pitchFamily="82" charset="0"/>
              </a:rPr>
              <a:t>» проработала до 1988 года.</a:t>
            </a:r>
          </a:p>
          <a:p>
            <a:pPr marL="0" indent="0" algn="just">
              <a:spcBef>
                <a:spcPts val="0"/>
              </a:spcBef>
              <a:buNone/>
            </a:pPr>
            <a:r>
              <a:rPr lang="ru-RU" sz="1600" dirty="0" smtClean="0">
                <a:latin typeface="Gabriola" panose="04040605051002020D02" pitchFamily="82" charset="0"/>
              </a:rPr>
              <a:t>          В </a:t>
            </a:r>
            <a:r>
              <a:rPr lang="ru-RU" sz="1600" dirty="0">
                <a:latin typeface="Gabriola" panose="04040605051002020D02" pitchFamily="82" charset="0"/>
              </a:rPr>
              <a:t>1992 году ушла на заслуженный отдых. Трудовой стаж составляет 39 лет, в Ханты-Мансийском районе 25 лет.</a:t>
            </a:r>
          </a:p>
          <a:p>
            <a:pPr marL="0" indent="0" algn="just">
              <a:spcBef>
                <a:spcPts val="0"/>
              </a:spcBef>
              <a:buNone/>
            </a:pPr>
            <a:r>
              <a:rPr lang="ru-RU" sz="1600" dirty="0" smtClean="0">
                <a:latin typeface="Gabriola" panose="04040605051002020D02" pitchFamily="82" charset="0"/>
              </a:rPr>
              <a:t>           Труженик </a:t>
            </a:r>
            <a:r>
              <a:rPr lang="ru-RU" sz="1600" dirty="0">
                <a:latin typeface="Gabriola" panose="04040605051002020D02" pitchFamily="82" charset="0"/>
              </a:rPr>
              <a:t>тыла. За многолетний добросовестный труд в сельском хозяйстве награждена медалями «Ветеран труда», «За доблестный труд в Великой Отечественной войне 1941-1945гг.», «50 лет Победы в Великой Отечественной войне 1941-1945гг.», «60 лет Победы в Великой Отечественной войне 1941-1945гг.», «65 лет Победы в Великой Отечественной войне 1941-1945гг.», грамотами и благодарностями.</a:t>
            </a:r>
          </a:p>
          <a:p>
            <a:pPr marL="0" indent="0" algn="just">
              <a:buNone/>
            </a:pPr>
            <a:endParaRPr lang="ru-RU" sz="1100" dirty="0" smtClean="0">
              <a:latin typeface="Gabriola" panose="04040605051002020D02" pitchFamily="82" charset="0"/>
            </a:endParaRPr>
          </a:p>
          <a:p>
            <a:pPr marL="0" indent="0" algn="just">
              <a:buNone/>
            </a:pPr>
            <a:endParaRPr lang="ru-RU" sz="1100" dirty="0">
              <a:latin typeface="Gabriola" panose="04040605051002020D02" pitchFamily="82" charset="0"/>
            </a:endParaRPr>
          </a:p>
          <a:p>
            <a:pPr marL="0" indent="0" algn="just">
              <a:buNone/>
            </a:pPr>
            <a:endParaRPr lang="ru-RU" sz="1100" dirty="0" smtClean="0">
              <a:latin typeface="Gabriola" panose="04040605051002020D02" pitchFamily="82" charset="0"/>
            </a:endParaRPr>
          </a:p>
          <a:p>
            <a:pPr marL="0" indent="0" algn="just">
              <a:buNone/>
            </a:pPr>
            <a:endParaRPr lang="ru-RU" sz="1100" dirty="0">
              <a:latin typeface="Gabriola" panose="04040605051002020D02" pitchFamily="82" charset="0"/>
            </a:endParaRPr>
          </a:p>
        </p:txBody>
      </p:sp>
      <p:sp>
        <p:nvSpPr>
          <p:cNvPr id="4" name="Номер слайда 3"/>
          <p:cNvSpPr>
            <a:spLocks noGrp="1"/>
          </p:cNvSpPr>
          <p:nvPr>
            <p:ph type="sldNum" sz="quarter" idx="12"/>
          </p:nvPr>
        </p:nvSpPr>
        <p:spPr/>
        <p:txBody>
          <a:bodyPr/>
          <a:lstStyle/>
          <a:p>
            <a:fld id="{B19B0651-EE4F-4900-A07F-96A6BFA9D0F0}" type="slidenum">
              <a:rPr lang="ru-RU" smtClean="0"/>
              <a:t>51</a:t>
            </a:fld>
            <a:endParaRPr lang="ru-RU" dirty="0"/>
          </a:p>
        </p:txBody>
      </p:sp>
      <p:sp>
        <p:nvSpPr>
          <p:cNvPr id="5" name="Заголовок 4"/>
          <p:cNvSpPr>
            <a:spLocks noGrp="1"/>
          </p:cNvSpPr>
          <p:nvPr>
            <p:ph type="title"/>
          </p:nvPr>
        </p:nvSpPr>
        <p:spPr>
          <a:xfrm>
            <a:off x="467544" y="188640"/>
            <a:ext cx="8219256" cy="114300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smtClean="0">
                <a:solidFill>
                  <a:schemeClr val="tx1">
                    <a:lumMod val="75000"/>
                    <a:lumOff val="25000"/>
                  </a:schemeClr>
                </a:solidFill>
                <a:latin typeface="Gabriola" panose="04040605051002020D02" pitchFamily="82" charset="0"/>
              </a:rPr>
              <a:t>     </a:t>
            </a:r>
            <a:r>
              <a:rPr lang="ru-RU" b="1" i="1" dirty="0" smtClean="0">
                <a:solidFill>
                  <a:schemeClr val="tx1"/>
                </a:solidFill>
                <a:latin typeface="Gabriola" panose="04040605051002020D02" pitchFamily="82" charset="0"/>
              </a:rPr>
              <a:t>22 декабря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740352" y="6082958"/>
            <a:ext cx="946448" cy="542602"/>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127032"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50</a:t>
            </a:r>
            <a:endParaRPr lang="ru-RU" sz="1600" dirty="0"/>
          </a:p>
        </p:txBody>
      </p:sp>
      <p:sp>
        <p:nvSpPr>
          <p:cNvPr id="10" name="TextBox 9"/>
          <p:cNvSpPr txBox="1"/>
          <p:nvPr/>
        </p:nvSpPr>
        <p:spPr>
          <a:xfrm>
            <a:off x="670357" y="4518248"/>
            <a:ext cx="3792304" cy="830997"/>
          </a:xfrm>
          <a:prstGeom prst="rect">
            <a:avLst/>
          </a:prstGeom>
          <a:noFill/>
        </p:spPr>
        <p:txBody>
          <a:bodyPr wrap="square" rtlCol="0">
            <a:spAutoFit/>
          </a:bodyPr>
          <a:lstStyle/>
          <a:p>
            <a:pPr algn="just"/>
            <a:r>
              <a:rPr lang="ru-RU" sz="1600" b="1" dirty="0" smtClean="0">
                <a:latin typeface="Gabriola" panose="04040605051002020D02" pitchFamily="82" charset="0"/>
              </a:rPr>
              <a:t>90 </a:t>
            </a:r>
            <a:r>
              <a:rPr lang="ru-RU" sz="1600" b="1" dirty="0">
                <a:latin typeface="Gabriola" panose="04040605051002020D02" pitchFamily="82" charset="0"/>
              </a:rPr>
              <a:t>лет</a:t>
            </a:r>
            <a:r>
              <a:rPr lang="ru-RU" sz="1600" b="1" dirty="0" smtClean="0">
                <a:latin typeface="Gabriola" panose="04040605051002020D02" pitchFamily="82" charset="0"/>
              </a:rPr>
              <a:t> </a:t>
            </a:r>
            <a:r>
              <a:rPr lang="ru-RU" sz="1600" dirty="0" smtClean="0">
                <a:latin typeface="Gabriola" panose="04040605051002020D02" pitchFamily="82" charset="0"/>
              </a:rPr>
              <a:t>назад (1929) родилась </a:t>
            </a:r>
            <a:r>
              <a:rPr lang="ru-RU" sz="1600" b="1" dirty="0" smtClean="0">
                <a:latin typeface="Gabriola" panose="04040605051002020D02" pitchFamily="82" charset="0"/>
              </a:rPr>
              <a:t>Скрябина Римма Григорьевна, </a:t>
            </a:r>
            <a:r>
              <a:rPr lang="ru-RU" sz="1600" dirty="0" smtClean="0">
                <a:latin typeface="Gabriola" panose="04040605051002020D02" pitchFamily="82" charset="0"/>
              </a:rPr>
              <a:t>Почетный </a:t>
            </a:r>
            <a:r>
              <a:rPr lang="ru-RU" sz="1600" dirty="0">
                <a:latin typeface="Gabriola" panose="04040605051002020D02" pitchFamily="82" charset="0"/>
              </a:rPr>
              <a:t>гражданин Ханты-Мансийского района </a:t>
            </a:r>
            <a:r>
              <a:rPr lang="ru-RU" sz="1600" dirty="0" smtClean="0">
                <a:latin typeface="Gabriola" panose="04040605051002020D02" pitchFamily="82" charset="0"/>
              </a:rPr>
              <a:t>(2013).</a:t>
            </a:r>
            <a:endParaRPr lang="ru-RU" sz="1600" dirty="0">
              <a:solidFill>
                <a:schemeClr val="tx1">
                  <a:lumMod val="75000"/>
                  <a:lumOff val="25000"/>
                </a:schemeClr>
              </a:solidFill>
              <a:latin typeface="Gabriola" panose="04040605051002020D02" pitchFamily="82" charset="0"/>
            </a:endParaRPr>
          </a:p>
        </p:txBody>
      </p:sp>
      <p:pic>
        <p:nvPicPr>
          <p:cNvPr id="12" name="Рисунок 11" descr="C:\Users\Arhiv\Desktop\для календаря 2019\фото для календ 14\Скрябина.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345" y="1772816"/>
            <a:ext cx="3520182" cy="2664296"/>
          </a:xfrm>
          <a:prstGeom prst="rect">
            <a:avLst/>
          </a:prstGeom>
          <a:noFill/>
          <a:ln>
            <a:noFill/>
          </a:ln>
          <a:effectLst>
            <a:softEdge rad="63500"/>
          </a:effectLst>
        </p:spPr>
      </p:pic>
    </p:spTree>
    <p:extLst>
      <p:ext uri="{BB962C8B-B14F-4D97-AF65-F5344CB8AC3E}">
        <p14:creationId xmlns:p14="http://schemas.microsoft.com/office/powerpoint/2010/main" val="3852164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86965" y="1412776"/>
            <a:ext cx="794547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3" name="Объект 2"/>
          <p:cNvSpPr>
            <a:spLocks noGrp="1"/>
          </p:cNvSpPr>
          <p:nvPr>
            <p:ph idx="1"/>
          </p:nvPr>
        </p:nvSpPr>
        <p:spPr>
          <a:xfrm>
            <a:off x="714941" y="4580918"/>
            <a:ext cx="3862231" cy="932071"/>
          </a:xfrm>
        </p:spPr>
        <p:txBody>
          <a:bodyPr>
            <a:noAutofit/>
          </a:bodyPr>
          <a:lstStyle/>
          <a:p>
            <a:pPr marL="0" indent="0" algn="just">
              <a:buNone/>
            </a:pPr>
            <a:r>
              <a:rPr lang="ru-RU" sz="1600" b="1" dirty="0">
                <a:latin typeface="Gabriola" panose="04040605051002020D02" pitchFamily="82" charset="0"/>
              </a:rPr>
              <a:t>20 лет </a:t>
            </a:r>
            <a:r>
              <a:rPr lang="ru-RU" sz="1600" dirty="0">
                <a:latin typeface="Gabriola" panose="04040605051002020D02" pitchFamily="82" charset="0"/>
              </a:rPr>
              <a:t>назад (2004) открыт </a:t>
            </a:r>
            <a:r>
              <a:rPr lang="ru-RU" sz="1600" b="1" dirty="0">
                <a:latin typeface="Gabriola" panose="04040605051002020D02" pitchFamily="82" charset="0"/>
              </a:rPr>
              <a:t>Памятник защитникам Отечества в Парке Победы села Елизарово Ханты-Мансийского района</a:t>
            </a:r>
            <a:endParaRPr lang="ru-RU" sz="1100" b="1" dirty="0">
              <a:latin typeface="Gabriola" panose="04040605051002020D02" pitchFamily="82" charset="0"/>
            </a:endParaRPr>
          </a:p>
        </p:txBody>
      </p:sp>
      <p:sp>
        <p:nvSpPr>
          <p:cNvPr id="4" name="Номер слайда 3"/>
          <p:cNvSpPr>
            <a:spLocks noGrp="1"/>
          </p:cNvSpPr>
          <p:nvPr>
            <p:ph type="sldNum" sz="quarter" idx="12"/>
          </p:nvPr>
        </p:nvSpPr>
        <p:spPr/>
        <p:txBody>
          <a:bodyPr/>
          <a:lstStyle/>
          <a:p>
            <a:fld id="{B19B0651-EE4F-4900-A07F-96A6BFA9D0F0}" type="slidenum">
              <a:rPr lang="ru-RU" smtClean="0"/>
              <a:t>52</a:t>
            </a:fld>
            <a:endParaRPr lang="ru-RU" dirty="0"/>
          </a:p>
        </p:txBody>
      </p:sp>
      <p:sp>
        <p:nvSpPr>
          <p:cNvPr id="5" name="Заголовок 4"/>
          <p:cNvSpPr>
            <a:spLocks noGrp="1"/>
          </p:cNvSpPr>
          <p:nvPr>
            <p:ph type="title"/>
          </p:nvPr>
        </p:nvSpPr>
        <p:spPr>
          <a:xfrm>
            <a:off x="467544" y="188640"/>
            <a:ext cx="8219256" cy="114300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r>
              <a:rPr lang="ru-RU" b="1" i="1" dirty="0" smtClean="0">
                <a:solidFill>
                  <a:schemeClr val="tx1"/>
                </a:solidFill>
                <a:latin typeface="Gabriola" panose="04040605051002020D02" pitchFamily="82" charset="0"/>
              </a:rPr>
              <a:t>    Общие сведения</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740352" y="6082958"/>
            <a:ext cx="946448" cy="55614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51</a:t>
            </a:r>
            <a:endParaRPr lang="ru-RU" sz="1600" dirty="0"/>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772816"/>
            <a:ext cx="3106955" cy="2614065"/>
          </a:xfrm>
          <a:prstGeom prst="rect">
            <a:avLst/>
          </a:prstGeom>
        </p:spPr>
      </p:pic>
      <p:sp>
        <p:nvSpPr>
          <p:cNvPr id="12" name="Объект 2"/>
          <p:cNvSpPr txBox="1">
            <a:spLocks/>
          </p:cNvSpPr>
          <p:nvPr/>
        </p:nvSpPr>
        <p:spPr>
          <a:xfrm>
            <a:off x="4594219" y="4568321"/>
            <a:ext cx="3862231" cy="9320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600" b="1" dirty="0">
                <a:latin typeface="Gabriola" panose="04040605051002020D02" pitchFamily="82" charset="0"/>
              </a:rPr>
              <a:t>10 лет </a:t>
            </a:r>
            <a:r>
              <a:rPr lang="ru-RU" sz="1600" dirty="0">
                <a:latin typeface="Gabriola" panose="04040605051002020D02" pitchFamily="82" charset="0"/>
              </a:rPr>
              <a:t>назад (2014) открыт </a:t>
            </a:r>
            <a:r>
              <a:rPr lang="ru-RU" sz="1600" b="1" dirty="0">
                <a:latin typeface="Gabriola" panose="04040605051002020D02" pitchFamily="82" charset="0"/>
              </a:rPr>
              <a:t>Мемориал памяти павшим воинам</a:t>
            </a:r>
            <a:r>
              <a:rPr lang="ru-RU" sz="1600" dirty="0">
                <a:latin typeface="Gabriola" panose="04040605051002020D02" pitchFamily="82" charset="0"/>
              </a:rPr>
              <a:t>, установленный в 2014 году в деревне </a:t>
            </a:r>
            <a:r>
              <a:rPr lang="ru-RU" sz="1600" dirty="0" err="1">
                <a:latin typeface="Gabriola" panose="04040605051002020D02" pitchFamily="82" charset="0"/>
              </a:rPr>
              <a:t>Шапша</a:t>
            </a:r>
            <a:r>
              <a:rPr lang="ru-RU" sz="1600" dirty="0">
                <a:latin typeface="Gabriola" panose="04040605051002020D02" pitchFamily="82" charset="0"/>
              </a:rPr>
              <a:t> Ханты-Мансийского района</a:t>
            </a:r>
            <a:endParaRPr lang="ru-RU" sz="1100" dirty="0">
              <a:latin typeface="Gabriola" panose="04040605051002020D02" pitchFamily="82" charset="0"/>
            </a:endParaRPr>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873" y="1799744"/>
            <a:ext cx="3472653" cy="2604490"/>
          </a:xfrm>
          <a:prstGeom prst="rect">
            <a:avLst/>
          </a:prstGeom>
        </p:spPr>
      </p:pic>
    </p:spTree>
    <p:extLst>
      <p:ext uri="{BB962C8B-B14F-4D97-AF65-F5344CB8AC3E}">
        <p14:creationId xmlns:p14="http://schemas.microsoft.com/office/powerpoint/2010/main" val="2588063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38840" y="1412776"/>
            <a:ext cx="806680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3" name="Объект 2"/>
          <p:cNvSpPr>
            <a:spLocks noGrp="1"/>
          </p:cNvSpPr>
          <p:nvPr>
            <p:ph idx="1"/>
          </p:nvPr>
        </p:nvSpPr>
        <p:spPr>
          <a:xfrm>
            <a:off x="648012" y="4286893"/>
            <a:ext cx="3862231" cy="932071"/>
          </a:xfrm>
        </p:spPr>
        <p:txBody>
          <a:bodyPr>
            <a:noAutofit/>
          </a:bodyPr>
          <a:lstStyle/>
          <a:p>
            <a:pPr marL="0" indent="0" algn="just">
              <a:buNone/>
            </a:pPr>
            <a:r>
              <a:rPr lang="ru-RU" sz="1600" b="1" dirty="0">
                <a:latin typeface="Gabriola" panose="04040605051002020D02" pitchFamily="82" charset="0"/>
              </a:rPr>
              <a:t>10 лет </a:t>
            </a:r>
            <a:r>
              <a:rPr lang="ru-RU" sz="1600" dirty="0">
                <a:latin typeface="Gabriola" panose="04040605051002020D02" pitchFamily="82" charset="0"/>
              </a:rPr>
              <a:t>назад (2014) открыт </a:t>
            </a:r>
            <a:r>
              <a:rPr lang="ru-RU" sz="1600" b="1" dirty="0">
                <a:latin typeface="Gabriola" panose="04040605051002020D02" pitchFamily="82" charset="0"/>
              </a:rPr>
              <a:t>Памятник односельчанам, павшим в годы Великой Отечественной войны в Парке Победы в поселке Кедровый Ханты-Мансийского района.</a:t>
            </a:r>
            <a:endParaRPr lang="ru-RU" sz="1100" b="1" dirty="0">
              <a:latin typeface="Gabriola" panose="04040605051002020D02" pitchFamily="82" charset="0"/>
            </a:endParaRPr>
          </a:p>
        </p:txBody>
      </p:sp>
      <p:sp>
        <p:nvSpPr>
          <p:cNvPr id="4" name="Номер слайда 3"/>
          <p:cNvSpPr>
            <a:spLocks noGrp="1"/>
          </p:cNvSpPr>
          <p:nvPr>
            <p:ph type="sldNum" sz="quarter" idx="12"/>
          </p:nvPr>
        </p:nvSpPr>
        <p:spPr/>
        <p:txBody>
          <a:bodyPr/>
          <a:lstStyle/>
          <a:p>
            <a:fld id="{B19B0651-EE4F-4900-A07F-96A6BFA9D0F0}" type="slidenum">
              <a:rPr lang="ru-RU" smtClean="0"/>
              <a:t>53</a:t>
            </a:fld>
            <a:endParaRPr lang="ru-RU" dirty="0"/>
          </a:p>
        </p:txBody>
      </p:sp>
      <p:sp>
        <p:nvSpPr>
          <p:cNvPr id="5" name="Заголовок 4"/>
          <p:cNvSpPr>
            <a:spLocks noGrp="1"/>
          </p:cNvSpPr>
          <p:nvPr>
            <p:ph type="title"/>
          </p:nvPr>
        </p:nvSpPr>
        <p:spPr>
          <a:xfrm>
            <a:off x="467544" y="188640"/>
            <a:ext cx="8219256" cy="114300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r>
              <a:rPr lang="ru-RU" b="1" i="1" dirty="0" smtClean="0">
                <a:solidFill>
                  <a:schemeClr val="tx1"/>
                </a:solidFill>
                <a:latin typeface="Gabriola" panose="04040605051002020D02" pitchFamily="82" charset="0"/>
              </a:rPr>
              <a:t>    Общие сведения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740352" y="6082958"/>
            <a:ext cx="946448" cy="55614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52</a:t>
            </a:r>
            <a:endParaRPr lang="ru-RU" sz="1600"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646386"/>
            <a:ext cx="3647104" cy="2559371"/>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8038" y="1639910"/>
            <a:ext cx="3850323" cy="2565847"/>
          </a:xfrm>
          <a:prstGeom prst="rect">
            <a:avLst/>
          </a:prstGeom>
        </p:spPr>
      </p:pic>
      <p:sp>
        <p:nvSpPr>
          <p:cNvPr id="10" name="Объект 2"/>
          <p:cNvSpPr txBox="1">
            <a:spLocks/>
          </p:cNvSpPr>
          <p:nvPr/>
        </p:nvSpPr>
        <p:spPr>
          <a:xfrm>
            <a:off x="4579945" y="4286893"/>
            <a:ext cx="3862231" cy="9320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ru-RU" sz="1600" b="1" smtClean="0">
                <a:latin typeface="Gabriola" panose="04040605051002020D02" pitchFamily="82" charset="0"/>
              </a:rPr>
              <a:t>5 лет назад (2019) </a:t>
            </a:r>
            <a:r>
              <a:rPr lang="ru-RU" sz="1600" smtClean="0">
                <a:latin typeface="Gabriola" panose="04040605051002020D02" pitchFamily="82" charset="0"/>
              </a:rPr>
              <a:t>открыт</a:t>
            </a:r>
            <a:r>
              <a:rPr lang="ru-RU" sz="1600" b="1" smtClean="0">
                <a:latin typeface="Gabriola" panose="04040605051002020D02" pitchFamily="82" charset="0"/>
              </a:rPr>
              <a:t> Обелиск «Павшим за Родину от односельчан» в деревне  Белогорье Ханты-Мансийского района,</a:t>
            </a:r>
            <a:endParaRPr lang="ru-RU" sz="1100" b="1" dirty="0">
              <a:latin typeface="Gabriola" panose="04040605051002020D02" pitchFamily="82" charset="0"/>
            </a:endParaRPr>
          </a:p>
        </p:txBody>
      </p:sp>
    </p:spTree>
    <p:extLst>
      <p:ext uri="{BB962C8B-B14F-4D97-AF65-F5344CB8AC3E}">
        <p14:creationId xmlns:p14="http://schemas.microsoft.com/office/powerpoint/2010/main" val="3035440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38840" y="1431650"/>
            <a:ext cx="806680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3" name="Объект 2"/>
          <p:cNvSpPr>
            <a:spLocks noGrp="1"/>
          </p:cNvSpPr>
          <p:nvPr>
            <p:ph idx="1"/>
          </p:nvPr>
        </p:nvSpPr>
        <p:spPr>
          <a:xfrm>
            <a:off x="640394" y="4546042"/>
            <a:ext cx="3862231" cy="932071"/>
          </a:xfrm>
        </p:spPr>
        <p:txBody>
          <a:bodyPr>
            <a:noAutofit/>
          </a:bodyPr>
          <a:lstStyle/>
          <a:p>
            <a:pPr marL="0" indent="0" algn="just">
              <a:buNone/>
            </a:pPr>
            <a:r>
              <a:rPr lang="ru-RU" sz="1600" b="1" dirty="0">
                <a:latin typeface="Gabriola" panose="04040605051002020D02" pitchFamily="82" charset="0"/>
              </a:rPr>
              <a:t>5 лет назад (2019) </a:t>
            </a:r>
            <a:r>
              <a:rPr lang="ru-RU" sz="1600" dirty="0">
                <a:latin typeface="Gabriola" panose="04040605051002020D02" pitchFamily="82" charset="0"/>
              </a:rPr>
              <a:t>открыт </a:t>
            </a:r>
            <a:r>
              <a:rPr lang="ru-RU" sz="1600" b="1" dirty="0">
                <a:latin typeface="Gabriola" panose="04040605051002020D02" pitchFamily="82" charset="0"/>
              </a:rPr>
              <a:t>Мемориал памяти воинам-освободителям в Великой Отечественной войне 1941-1945гг. в селе </a:t>
            </a:r>
            <a:r>
              <a:rPr lang="ru-RU" sz="1600" b="1" dirty="0" err="1">
                <a:latin typeface="Gabriola" panose="04040605051002020D02" pitchFamily="82" charset="0"/>
              </a:rPr>
              <a:t>Батово</a:t>
            </a:r>
            <a:r>
              <a:rPr lang="ru-RU" sz="1600" b="1" dirty="0">
                <a:latin typeface="Gabriola" panose="04040605051002020D02" pitchFamily="82" charset="0"/>
              </a:rPr>
              <a:t> Ханты-Мансийского района</a:t>
            </a:r>
            <a:endParaRPr lang="ru-RU" sz="1100" b="1" dirty="0">
              <a:latin typeface="Gabriola" panose="04040605051002020D02" pitchFamily="82" charset="0"/>
            </a:endParaRPr>
          </a:p>
        </p:txBody>
      </p:sp>
      <p:sp>
        <p:nvSpPr>
          <p:cNvPr id="4" name="Номер слайда 3"/>
          <p:cNvSpPr>
            <a:spLocks noGrp="1"/>
          </p:cNvSpPr>
          <p:nvPr>
            <p:ph type="sldNum" sz="quarter" idx="12"/>
          </p:nvPr>
        </p:nvSpPr>
        <p:spPr/>
        <p:txBody>
          <a:bodyPr/>
          <a:lstStyle/>
          <a:p>
            <a:fld id="{B19B0651-EE4F-4900-A07F-96A6BFA9D0F0}" type="slidenum">
              <a:rPr lang="ru-RU" smtClean="0"/>
              <a:t>54</a:t>
            </a:fld>
            <a:endParaRPr lang="ru-RU" dirty="0"/>
          </a:p>
        </p:txBody>
      </p:sp>
      <p:sp>
        <p:nvSpPr>
          <p:cNvPr id="5" name="Заголовок 4"/>
          <p:cNvSpPr>
            <a:spLocks noGrp="1"/>
          </p:cNvSpPr>
          <p:nvPr>
            <p:ph type="title"/>
          </p:nvPr>
        </p:nvSpPr>
        <p:spPr>
          <a:xfrm>
            <a:off x="467544" y="188640"/>
            <a:ext cx="8219256" cy="114300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r>
              <a:rPr lang="ru-RU" b="1" i="1" dirty="0" smtClean="0">
                <a:solidFill>
                  <a:schemeClr val="tx1"/>
                </a:solidFill>
                <a:latin typeface="Gabriola" panose="04040605051002020D02" pitchFamily="82" charset="0"/>
              </a:rPr>
              <a:t>    Общие сведения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740352" y="6082958"/>
            <a:ext cx="946448" cy="55614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53</a:t>
            </a:r>
            <a:endParaRPr lang="ru-RU" sz="1600"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03" y="1548686"/>
            <a:ext cx="3732415" cy="2880320"/>
          </a:xfrm>
          <a:prstGeom prst="rect">
            <a:avLst/>
          </a:prstGeom>
        </p:spPr>
      </p:pic>
      <p:pic>
        <p:nvPicPr>
          <p:cNvPr id="10" name="Рисунок 9"/>
          <p:cNvPicPr>
            <a:picLocks noChangeAspect="1"/>
          </p:cNvPicPr>
          <p:nvPr/>
        </p:nvPicPr>
        <p:blipFill>
          <a:blip r:embed="rId4"/>
          <a:stretch>
            <a:fillRect/>
          </a:stretch>
        </p:blipFill>
        <p:spPr>
          <a:xfrm>
            <a:off x="4748627" y="1548686"/>
            <a:ext cx="3747582" cy="2880320"/>
          </a:xfrm>
          <a:prstGeom prst="rect">
            <a:avLst/>
          </a:prstGeom>
        </p:spPr>
      </p:pic>
      <p:sp>
        <p:nvSpPr>
          <p:cNvPr id="11" name="Объект 2"/>
          <p:cNvSpPr txBox="1">
            <a:spLocks/>
          </p:cNvSpPr>
          <p:nvPr/>
        </p:nvSpPr>
        <p:spPr>
          <a:xfrm>
            <a:off x="4633978" y="4529016"/>
            <a:ext cx="3862231" cy="9320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ru-RU" sz="1600" b="1" dirty="0" smtClean="0">
                <a:latin typeface="Gabriola" panose="04040605051002020D02" pitchFamily="82" charset="0"/>
              </a:rPr>
              <a:t>5 лет назад (2019) </a:t>
            </a:r>
            <a:r>
              <a:rPr lang="ru-RU" sz="1600" dirty="0" smtClean="0">
                <a:latin typeface="Gabriola" panose="04040605051002020D02" pitchFamily="82" charset="0"/>
              </a:rPr>
              <a:t>открыт</a:t>
            </a:r>
            <a:r>
              <a:rPr lang="ru-RU" sz="1600" b="1" dirty="0" smtClean="0">
                <a:latin typeface="Gabriola" panose="04040605051002020D02" pitchFamily="82" charset="0"/>
              </a:rPr>
              <a:t> Обелиск «Павшим за Родину от односельчан» в п. Кирпичный Ханты-Мансийского района. </a:t>
            </a:r>
            <a:endParaRPr lang="ru-RU" sz="1100" b="1" dirty="0">
              <a:latin typeface="Gabriola" panose="04040605051002020D02" pitchFamily="82" charset="0"/>
            </a:endParaRPr>
          </a:p>
        </p:txBody>
      </p:sp>
    </p:spTree>
    <p:extLst>
      <p:ext uri="{BB962C8B-B14F-4D97-AF65-F5344CB8AC3E}">
        <p14:creationId xmlns:p14="http://schemas.microsoft.com/office/powerpoint/2010/main" val="2743507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6</a:t>
            </a:fld>
            <a:endParaRPr lang="ru-RU"/>
          </a:p>
        </p:txBody>
      </p:sp>
      <p:sp>
        <p:nvSpPr>
          <p:cNvPr id="4" name="Блок-схема: ручной ввод 3"/>
          <p:cNvSpPr/>
          <p:nvPr/>
        </p:nvSpPr>
        <p:spPr>
          <a:xfrm>
            <a:off x="467543" y="188640"/>
            <a:ext cx="8219257"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12 января</a:t>
            </a:r>
            <a:endParaRPr lang="ru-RU" sz="4400" b="1" i="1" dirty="0">
              <a:latin typeface="Gabriola" panose="04040605051002020D02" pitchFamily="82" charset="0"/>
            </a:endParaRPr>
          </a:p>
        </p:txBody>
      </p:sp>
      <p:sp>
        <p:nvSpPr>
          <p:cNvPr id="8" name="TextBox 7"/>
          <p:cNvSpPr txBox="1"/>
          <p:nvPr/>
        </p:nvSpPr>
        <p:spPr>
          <a:xfrm>
            <a:off x="4568879" y="1294025"/>
            <a:ext cx="4036495" cy="4031873"/>
          </a:xfrm>
          <a:prstGeom prst="rect">
            <a:avLst/>
          </a:prstGeom>
          <a:noFill/>
        </p:spPr>
        <p:txBody>
          <a:bodyPr wrap="square" rtlCol="0">
            <a:spAutoFit/>
          </a:bodyPr>
          <a:lstStyle/>
          <a:p>
            <a:pPr algn="just"/>
            <a:r>
              <a:rPr lang="ru-RU" sz="1600" b="1" dirty="0" smtClean="0">
                <a:latin typeface="Gabriola" panose="04040605051002020D02" pitchFamily="82" charset="0"/>
              </a:rPr>
              <a:t>          Корчагин </a:t>
            </a:r>
            <a:r>
              <a:rPr lang="ru-RU" sz="1600" b="1" dirty="0">
                <a:latin typeface="Gabriola" panose="04040605051002020D02" pitchFamily="82" charset="0"/>
              </a:rPr>
              <a:t>Анатолий </a:t>
            </a:r>
            <a:r>
              <a:rPr lang="ru-RU" sz="1600" b="1" dirty="0" err="1" smtClean="0">
                <a:latin typeface="Gabriola" panose="04040605051002020D02" pitchFamily="82" charset="0"/>
              </a:rPr>
              <a:t>Евстигнеевич</a:t>
            </a:r>
            <a:r>
              <a:rPr lang="ru-RU" sz="1600" b="1" dirty="0" smtClean="0">
                <a:latin typeface="Gabriola" panose="04040605051002020D02" pitchFamily="82" charset="0"/>
              </a:rPr>
              <a:t> </a:t>
            </a:r>
            <a:r>
              <a:rPr lang="ru-RU" sz="1600" dirty="0">
                <a:latin typeface="Gabriola" panose="04040605051002020D02" pitchFamily="82" charset="0"/>
              </a:rPr>
              <a:t>родился в поселке спецпереселенцев Черемхово </a:t>
            </a:r>
            <a:r>
              <a:rPr lang="ru-RU" sz="1600" dirty="0" err="1">
                <a:latin typeface="Gabriola" panose="04040605051002020D02" pitchFamily="82" charset="0"/>
              </a:rPr>
              <a:t>Самаровского</a:t>
            </a:r>
            <a:r>
              <a:rPr lang="ru-RU" sz="1600" dirty="0">
                <a:latin typeface="Gabriola" panose="04040605051002020D02" pitchFamily="82" charset="0"/>
              </a:rPr>
              <a:t> (ныне – Ханты-Мансийского) района. В 1954 году экстерном окончил Бобровскую семилетнюю школу, в 1963 году – среднюю школу, в 1966 году заочно – Тюменский лесотехнический техникум, в 1974 году – Тюменский машиностроительный техникум по специальности «промышленное и гражданское строительство</a:t>
            </a:r>
            <a:r>
              <a:rPr lang="ru-RU" sz="1600" dirty="0" smtClean="0">
                <a:latin typeface="Gabriola" panose="04040605051002020D02" pitchFamily="82" charset="0"/>
              </a:rPr>
              <a:t>».</a:t>
            </a:r>
          </a:p>
          <a:p>
            <a:pPr algn="just"/>
            <a:r>
              <a:rPr lang="ru-RU" sz="1600" dirty="0" smtClean="0">
                <a:latin typeface="Gabriola" panose="04040605051002020D02" pitchFamily="82" charset="0"/>
              </a:rPr>
              <a:t>           Трудовую </a:t>
            </a:r>
            <a:r>
              <a:rPr lang="ru-RU" sz="1600" dirty="0">
                <a:latin typeface="Gabriola" panose="04040605051002020D02" pitchFamily="82" charset="0"/>
              </a:rPr>
              <a:t>деятельность начал в 1954 году ямщиком. </a:t>
            </a:r>
            <a:r>
              <a:rPr lang="ru-RU" sz="1600" dirty="0" smtClean="0">
                <a:latin typeface="Gabriola" panose="04040605051002020D02" pitchFamily="82" charset="0"/>
              </a:rPr>
              <a:t>         С </a:t>
            </a:r>
            <a:r>
              <a:rPr lang="ru-RU" sz="1600" dirty="0">
                <a:latin typeface="Gabriola" panose="04040605051002020D02" pitchFamily="82" charset="0"/>
              </a:rPr>
              <a:t>1970 по 1991 год работал начальником Бобровского лесозаготовительного предприятия Ханты-Мансийского района, с 1993 по 2005 год – старостой в поселке Бобровский на общественных началах. </a:t>
            </a:r>
          </a:p>
          <a:p>
            <a:pPr algn="just"/>
            <a:r>
              <a:rPr lang="ru-RU" sz="1600" dirty="0" smtClean="0">
                <a:latin typeface="Gabriola" panose="04040605051002020D02" pitchFamily="82" charset="0"/>
              </a:rPr>
              <a:t>           Награжден </a:t>
            </a:r>
            <a:r>
              <a:rPr lang="ru-RU" sz="1600" dirty="0">
                <a:latin typeface="Gabriola" panose="04040605051002020D02" pitchFamily="82" charset="0"/>
              </a:rPr>
              <a:t>медалью «За доблестный труд. </a:t>
            </a:r>
            <a:r>
              <a:rPr lang="ru-RU" sz="1600" dirty="0" smtClean="0">
                <a:latin typeface="Gabriola" panose="04040605051002020D02" pitchFamily="82" charset="0"/>
              </a:rPr>
              <a:t>                           В </a:t>
            </a:r>
            <a:r>
              <a:rPr lang="ru-RU" sz="1600" dirty="0">
                <a:latin typeface="Gabriola" panose="04040605051002020D02" pitchFamily="82" charset="0"/>
              </a:rPr>
              <a:t>ознаменование 100-летия со дня рождения Владимира Ильича Ленина» (1970</a:t>
            </a:r>
            <a:r>
              <a:rPr lang="ru-RU" sz="1600" dirty="0" smtClean="0">
                <a:latin typeface="Gabriola" panose="04040605051002020D02" pitchFamily="82" charset="0"/>
              </a:rPr>
              <a:t>).</a:t>
            </a:r>
            <a:endParaRPr lang="ru-RU" sz="1600" dirty="0">
              <a:latin typeface="Gabriola" panose="04040605051002020D02" pitchFamily="82" charset="0"/>
            </a:endParaRPr>
          </a:p>
        </p:txBody>
      </p:sp>
      <p:sp>
        <p:nvSpPr>
          <p:cNvPr id="9" name="Блок-схема: ручной ввод 8"/>
          <p:cNvSpPr/>
          <p:nvPr/>
        </p:nvSpPr>
        <p:spPr>
          <a:xfrm>
            <a:off x="7884368" y="6199122"/>
            <a:ext cx="761854" cy="473533"/>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199966" y="6217477"/>
            <a:ext cx="405408" cy="352083"/>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5</a:t>
            </a:r>
            <a:endParaRPr lang="ru-RU" sz="1600" dirty="0"/>
          </a:p>
        </p:txBody>
      </p:sp>
      <p:sp>
        <p:nvSpPr>
          <p:cNvPr id="11" name="TextBox 10"/>
          <p:cNvSpPr txBox="1"/>
          <p:nvPr/>
        </p:nvSpPr>
        <p:spPr>
          <a:xfrm>
            <a:off x="565783" y="4902534"/>
            <a:ext cx="4058867" cy="830997"/>
          </a:xfrm>
          <a:prstGeom prst="rect">
            <a:avLst/>
          </a:prstGeom>
          <a:noFill/>
        </p:spPr>
        <p:txBody>
          <a:bodyPr wrap="square" rtlCol="0">
            <a:spAutoFit/>
          </a:bodyPr>
          <a:lstStyle/>
          <a:p>
            <a:pPr algn="ctr"/>
            <a:r>
              <a:rPr lang="ru-RU" sz="1600" i="1" dirty="0" smtClean="0">
                <a:latin typeface="Gabriola" panose="04040605051002020D02" pitchFamily="82" charset="0"/>
              </a:rPr>
              <a:t>85 </a:t>
            </a:r>
            <a:r>
              <a:rPr lang="ru-RU" sz="1600" i="1" dirty="0">
                <a:latin typeface="Gabriola" panose="04040605051002020D02" pitchFamily="82" charset="0"/>
              </a:rPr>
              <a:t>лет</a:t>
            </a:r>
            <a:r>
              <a:rPr lang="ru-RU" sz="1600" dirty="0">
                <a:latin typeface="Gabriola" panose="04040605051002020D02" pitchFamily="82" charset="0"/>
              </a:rPr>
              <a:t> назад (</a:t>
            </a:r>
            <a:r>
              <a:rPr lang="ru-RU" sz="1600" dirty="0" smtClean="0">
                <a:latin typeface="Gabriola" panose="04040605051002020D02" pitchFamily="82" charset="0"/>
              </a:rPr>
              <a:t>1939-2019) </a:t>
            </a:r>
            <a:r>
              <a:rPr lang="ru-RU" sz="1600" dirty="0">
                <a:latin typeface="Gabriola" panose="04040605051002020D02" pitchFamily="82" charset="0"/>
              </a:rPr>
              <a:t>родился </a:t>
            </a:r>
            <a:endParaRPr lang="ru-RU" sz="1600" dirty="0" smtClean="0">
              <a:latin typeface="Gabriola" panose="04040605051002020D02" pitchFamily="82" charset="0"/>
            </a:endParaRPr>
          </a:p>
          <a:p>
            <a:pPr algn="ctr"/>
            <a:r>
              <a:rPr lang="ru-RU" sz="1600" b="1" dirty="0" smtClean="0">
                <a:latin typeface="Gabriola" panose="04040605051002020D02" pitchFamily="82" charset="0"/>
              </a:rPr>
              <a:t>Корчагин Анатолий </a:t>
            </a:r>
            <a:r>
              <a:rPr lang="ru-RU" sz="1600" b="1" dirty="0" err="1" smtClean="0">
                <a:latin typeface="Gabriola" panose="04040605051002020D02" pitchFamily="82" charset="0"/>
              </a:rPr>
              <a:t>Евстигнеевич</a:t>
            </a:r>
            <a:r>
              <a:rPr lang="ru-RU" sz="1600" dirty="0" smtClean="0">
                <a:latin typeface="Gabriola" panose="04040605051002020D02" pitchFamily="82" charset="0"/>
              </a:rPr>
              <a:t>, </a:t>
            </a:r>
          </a:p>
          <a:p>
            <a:pPr algn="ctr"/>
            <a:r>
              <a:rPr lang="ru-RU" sz="1600" dirty="0" smtClean="0">
                <a:latin typeface="Gabriola" panose="04040605051002020D02" pitchFamily="82" charset="0"/>
              </a:rPr>
              <a:t>Почетный </a:t>
            </a:r>
            <a:r>
              <a:rPr lang="ru-RU" sz="1600" dirty="0">
                <a:latin typeface="Gabriola" panose="04040605051002020D02" pitchFamily="82" charset="0"/>
              </a:rPr>
              <a:t>гражданин Ханты-Мансийского района (</a:t>
            </a:r>
            <a:r>
              <a:rPr lang="ru-RU" sz="1600" dirty="0" smtClean="0">
                <a:latin typeface="Gabriola" panose="04040605051002020D02" pitchFamily="82" charset="0"/>
              </a:rPr>
              <a:t>1998)</a:t>
            </a:r>
            <a:endParaRPr lang="ru-RU" sz="1600" dirty="0">
              <a:latin typeface="Gabriola" panose="04040605051002020D02" pitchFamily="82" charset="0"/>
            </a:endParaRPr>
          </a:p>
        </p:txBody>
      </p:sp>
      <p:pic>
        <p:nvPicPr>
          <p:cNvPr id="13" name="Рисунок 12" descr="C:\Users\Arhiv\Desktop\Корчагин Анатолий Евстигнеевич.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365032"/>
            <a:ext cx="2344579" cy="3528392"/>
          </a:xfrm>
          <a:prstGeom prst="rect">
            <a:avLst/>
          </a:prstGeom>
          <a:noFill/>
          <a:ln>
            <a:noFill/>
          </a:ln>
          <a:effectLst>
            <a:softEdge rad="63500"/>
          </a:effectLst>
        </p:spPr>
      </p:pic>
      <p:sp>
        <p:nvSpPr>
          <p:cNvPr id="12" name="TextBox 11"/>
          <p:cNvSpPr txBox="1"/>
          <p:nvPr/>
        </p:nvSpPr>
        <p:spPr>
          <a:xfrm>
            <a:off x="4633402" y="6081340"/>
            <a:ext cx="3633422" cy="415498"/>
          </a:xfrm>
          <a:prstGeom prst="rect">
            <a:avLst/>
          </a:prstGeom>
          <a:noFill/>
        </p:spPr>
        <p:txBody>
          <a:bodyPr wrap="square" rtlCol="0">
            <a:spAutoFit/>
          </a:bodyPr>
          <a:lstStyle/>
          <a:p>
            <a:pPr lvl="0"/>
            <a:r>
              <a:rPr lang="ru-RU" sz="1050" dirty="0" smtClean="0">
                <a:solidFill>
                  <a:schemeClr val="tx1">
                    <a:lumMod val="75000"/>
                    <a:lumOff val="25000"/>
                  </a:schemeClr>
                </a:solidFill>
                <a:latin typeface="Gabriola" panose="04040605051002020D02" pitchFamily="82" charset="0"/>
              </a:rPr>
              <a:t>Корнеев</a:t>
            </a:r>
            <a:r>
              <a:rPr lang="ru-RU" sz="1050" dirty="0">
                <a:solidFill>
                  <a:schemeClr val="tx1">
                    <a:lumMod val="75000"/>
                    <a:lumOff val="25000"/>
                  </a:schemeClr>
                </a:solidFill>
                <a:latin typeface="Gabriola" panose="04040605051002020D02" pitchFamily="82" charset="0"/>
              </a:rPr>
              <a:t>, А. Куда идешь, Бобровка? / А. Корнеев // Ленин. правда. – 1989. – 14сент.</a:t>
            </a:r>
          </a:p>
        </p:txBody>
      </p:sp>
    </p:spTree>
    <p:extLst>
      <p:ext uri="{BB962C8B-B14F-4D97-AF65-F5344CB8AC3E}">
        <p14:creationId xmlns:p14="http://schemas.microsoft.com/office/powerpoint/2010/main" val="3691544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7</a:t>
            </a:fld>
            <a:endParaRPr lang="ru-RU"/>
          </a:p>
        </p:txBody>
      </p:sp>
      <p:sp>
        <p:nvSpPr>
          <p:cNvPr id="4" name="Блок-схема: ручной ввод 3"/>
          <p:cNvSpPr/>
          <p:nvPr/>
        </p:nvSpPr>
        <p:spPr>
          <a:xfrm>
            <a:off x="467544" y="188640"/>
            <a:ext cx="8219256"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23 января</a:t>
            </a:r>
            <a:endParaRPr lang="ru-RU" sz="4400" b="1" i="1" dirty="0">
              <a:latin typeface="Gabriola" panose="04040605051002020D02" pitchFamily="82" charset="0"/>
            </a:endParaRPr>
          </a:p>
        </p:txBody>
      </p:sp>
      <p:sp>
        <p:nvSpPr>
          <p:cNvPr id="8" name="TextBox 7"/>
          <p:cNvSpPr txBox="1"/>
          <p:nvPr/>
        </p:nvSpPr>
        <p:spPr>
          <a:xfrm>
            <a:off x="4585343" y="1331050"/>
            <a:ext cx="4020302" cy="4278094"/>
          </a:xfrm>
          <a:prstGeom prst="rect">
            <a:avLst/>
          </a:prstGeom>
          <a:noFill/>
        </p:spPr>
        <p:txBody>
          <a:bodyPr wrap="square" rtlCol="0">
            <a:spAutoFit/>
          </a:bodyPr>
          <a:lstStyle/>
          <a:p>
            <a:pPr algn="just"/>
            <a:r>
              <a:rPr lang="ru-RU" sz="1600" b="1" dirty="0" smtClean="0">
                <a:latin typeface="Gabriola" panose="04040605051002020D02" pitchFamily="82" charset="0"/>
              </a:rPr>
              <a:t>           Сычугов </a:t>
            </a:r>
            <a:r>
              <a:rPr lang="ru-RU" sz="1600" b="1" dirty="0">
                <a:latin typeface="Gabriola" panose="04040605051002020D02" pitchFamily="82" charset="0"/>
              </a:rPr>
              <a:t>Геннадий Петрович </a:t>
            </a:r>
            <a:r>
              <a:rPr lang="ru-RU" sz="1600" dirty="0">
                <a:latin typeface="Gabriola" panose="04040605051002020D02" pitchFamily="82" charset="0"/>
              </a:rPr>
              <a:t>родился в деревне </a:t>
            </a:r>
            <a:r>
              <a:rPr lang="ru-RU" sz="1600" dirty="0" err="1">
                <a:latin typeface="Gabriola" panose="04040605051002020D02" pitchFamily="82" charset="0"/>
              </a:rPr>
              <a:t>Бараба</a:t>
            </a:r>
            <a:r>
              <a:rPr lang="ru-RU" sz="1600" dirty="0">
                <a:latin typeface="Gabriola" panose="04040605051002020D02" pitchFamily="82" charset="0"/>
              </a:rPr>
              <a:t> Уксянского района Курганской области. Вместе </a:t>
            </a:r>
            <a:r>
              <a:rPr lang="ru-RU" sz="1600" dirty="0" smtClean="0">
                <a:latin typeface="Gabriola" panose="04040605051002020D02" pitchFamily="82" charset="0"/>
              </a:rPr>
              <a:t>                 с </a:t>
            </a:r>
            <a:r>
              <a:rPr lang="ru-RU" sz="1600" dirty="0">
                <a:latin typeface="Gabriola" panose="04040605051002020D02" pitchFamily="82" charset="0"/>
              </a:rPr>
              <a:t>родителями в 1930 году приехал в село </a:t>
            </a:r>
            <a:r>
              <a:rPr lang="ru-RU" sz="1600" dirty="0" err="1">
                <a:latin typeface="Gabriola" panose="04040605051002020D02" pitchFamily="82" charset="0"/>
              </a:rPr>
              <a:t>Цингалы</a:t>
            </a:r>
            <a:r>
              <a:rPr lang="ru-RU" sz="1600" dirty="0">
                <a:latin typeface="Gabriola" panose="04040605051002020D02" pitchFamily="82" charset="0"/>
              </a:rPr>
              <a:t> </a:t>
            </a:r>
            <a:r>
              <a:rPr lang="ru-RU" sz="1600" dirty="0" err="1">
                <a:latin typeface="Gabriola" panose="04040605051002020D02" pitchFamily="82" charset="0"/>
              </a:rPr>
              <a:t>Самаровского</a:t>
            </a:r>
            <a:r>
              <a:rPr lang="ru-RU" sz="1600" dirty="0">
                <a:latin typeface="Gabriola" panose="04040605051002020D02" pitchFamily="82" charset="0"/>
              </a:rPr>
              <a:t> (ныне – Ханты-Мансийского) района. </a:t>
            </a:r>
            <a:r>
              <a:rPr lang="ru-RU" sz="1600" dirty="0" smtClean="0">
                <a:latin typeface="Gabriola" panose="04040605051002020D02" pitchFamily="82" charset="0"/>
              </a:rPr>
              <a:t>        В </a:t>
            </a:r>
            <a:r>
              <a:rPr lang="ru-RU" sz="1600" dirty="0">
                <a:latin typeface="Gabriola" panose="04040605051002020D02" pitchFamily="82" charset="0"/>
              </a:rPr>
              <a:t>1941 году окончил 7 классов, работал в колхозе «Путь </a:t>
            </a:r>
            <a:r>
              <a:rPr lang="ru-RU" sz="1600" dirty="0" smtClean="0">
                <a:latin typeface="Gabriola" panose="04040605051002020D02" pitchFamily="82" charset="0"/>
              </a:rPr>
              <a:t>    к </a:t>
            </a:r>
            <a:r>
              <a:rPr lang="ru-RU" sz="1600" dirty="0">
                <a:latin typeface="Gabriola" panose="04040605051002020D02" pitchFamily="82" charset="0"/>
              </a:rPr>
              <a:t>коммунизму» разнорабочим. Участник Великой Отечественной войны. При освобождении Белоруссии был тяжело ранен, потерял ногу. После войны возвратился в село </a:t>
            </a:r>
            <a:r>
              <a:rPr lang="ru-RU" sz="1600" dirty="0" err="1">
                <a:latin typeface="Gabriola" panose="04040605051002020D02" pitchFamily="82" charset="0"/>
              </a:rPr>
              <a:t>Цингалы</a:t>
            </a:r>
            <a:r>
              <a:rPr lang="ru-RU" sz="1600" dirty="0">
                <a:latin typeface="Gabriola" panose="04040605051002020D02" pitchFamily="82" charset="0"/>
              </a:rPr>
              <a:t>. Работал бухгалтером </a:t>
            </a:r>
            <a:r>
              <a:rPr lang="ru-RU" sz="1600" dirty="0" smtClean="0">
                <a:latin typeface="Gabriola" panose="04040605051002020D02" pitchFamily="82" charset="0"/>
              </a:rPr>
              <a:t>           в </a:t>
            </a:r>
            <a:r>
              <a:rPr lang="ru-RU" sz="1600" dirty="0">
                <a:latin typeface="Gabriola" panose="04040605051002020D02" pitchFamily="82" charset="0"/>
              </a:rPr>
              <a:t>колхозе «Путь к коммунизму», который впоследствии был переименован в совхоз «</a:t>
            </a:r>
            <a:r>
              <a:rPr lang="ru-RU" sz="1600" dirty="0" err="1">
                <a:latin typeface="Gabriola" panose="04040605051002020D02" pitchFamily="82" charset="0"/>
              </a:rPr>
              <a:t>Цингалинский</a:t>
            </a:r>
            <a:r>
              <a:rPr lang="ru-RU" sz="1600" dirty="0">
                <a:latin typeface="Gabriola" panose="04040605051002020D02" pitchFamily="82" charset="0"/>
              </a:rPr>
              <a:t>».</a:t>
            </a:r>
          </a:p>
          <a:p>
            <a:pPr algn="just"/>
            <a:r>
              <a:rPr lang="ru-RU" sz="1600" dirty="0" smtClean="0">
                <a:latin typeface="Gabriola" panose="04040605051002020D02" pitchFamily="82" charset="0"/>
              </a:rPr>
              <a:t>          Общий </a:t>
            </a:r>
            <a:r>
              <a:rPr lang="ru-RU" sz="1600" dirty="0">
                <a:latin typeface="Gabriola" panose="04040605051002020D02" pitchFamily="82" charset="0"/>
              </a:rPr>
              <a:t>трудовой стаж 48 лет</a:t>
            </a:r>
            <a:r>
              <a:rPr lang="ru-RU" sz="1600">
                <a:latin typeface="Gabriola" panose="04040605051002020D02" pitchFamily="82" charset="0"/>
              </a:rPr>
              <a:t>. </a:t>
            </a:r>
            <a:endParaRPr lang="ru-RU" sz="1600" dirty="0">
              <a:latin typeface="Gabriola" panose="04040605051002020D02" pitchFamily="82" charset="0"/>
            </a:endParaRPr>
          </a:p>
          <a:p>
            <a:pPr algn="just"/>
            <a:r>
              <a:rPr lang="ru-RU" sz="1600" dirty="0" smtClean="0">
                <a:latin typeface="Gabriola" panose="04040605051002020D02" pitchFamily="82" charset="0"/>
              </a:rPr>
              <a:t>          Награжден </a:t>
            </a:r>
            <a:r>
              <a:rPr lang="ru-RU" sz="1600" dirty="0">
                <a:latin typeface="Gabriola" panose="04040605051002020D02" pitchFamily="82" charset="0"/>
              </a:rPr>
              <a:t>орденом Отечественной войны I степени, медалями «За победу над Германией в Великой Отечественной войне 1941–1945 гг.», «За отвагу», медалью Жукова, «Ветеран труда», знаком «Фронтовик 1941–1945 гг</a:t>
            </a:r>
            <a:r>
              <a:rPr lang="ru-RU" sz="1600" dirty="0" smtClean="0">
                <a:latin typeface="Gabriola" panose="04040605051002020D02" pitchFamily="82" charset="0"/>
              </a:rPr>
              <a:t>.».</a:t>
            </a:r>
            <a:endParaRPr lang="ru-RU" sz="1400"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8005978" y="6271612"/>
            <a:ext cx="599665" cy="407761"/>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5" y="6229510"/>
            <a:ext cx="405408" cy="396643"/>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6</a:t>
            </a:r>
            <a:endParaRPr lang="ru-RU" sz="1600" dirty="0"/>
          </a:p>
        </p:txBody>
      </p:sp>
      <p:pic>
        <p:nvPicPr>
          <p:cNvPr id="2" name="Рисунок 1"/>
          <p:cNvPicPr>
            <a:picLocks noChangeAspect="1"/>
          </p:cNvPicPr>
          <p:nvPr/>
        </p:nvPicPr>
        <p:blipFill>
          <a:blip r:embed="rId3"/>
          <a:stretch>
            <a:fillRect/>
          </a:stretch>
        </p:blipFill>
        <p:spPr>
          <a:xfrm>
            <a:off x="1259632" y="1412776"/>
            <a:ext cx="2703280" cy="3604373"/>
          </a:xfrm>
          <a:prstGeom prst="rect">
            <a:avLst/>
          </a:prstGeom>
        </p:spPr>
      </p:pic>
      <p:sp>
        <p:nvSpPr>
          <p:cNvPr id="14" name="TextBox 13"/>
          <p:cNvSpPr txBox="1"/>
          <p:nvPr/>
        </p:nvSpPr>
        <p:spPr>
          <a:xfrm>
            <a:off x="576453" y="5140626"/>
            <a:ext cx="4029726" cy="830997"/>
          </a:xfrm>
          <a:prstGeom prst="rect">
            <a:avLst/>
          </a:prstGeom>
          <a:noFill/>
        </p:spPr>
        <p:txBody>
          <a:bodyPr wrap="square" rtlCol="0">
            <a:spAutoFit/>
          </a:bodyPr>
          <a:lstStyle/>
          <a:p>
            <a:pPr algn="ctr"/>
            <a:r>
              <a:rPr lang="ru-RU" sz="1600" i="1" dirty="0" smtClean="0">
                <a:latin typeface="Gabriola" panose="04040605051002020D02" pitchFamily="82" charset="0"/>
              </a:rPr>
              <a:t>100 </a:t>
            </a:r>
            <a:r>
              <a:rPr lang="ru-RU" sz="1600" i="1" dirty="0">
                <a:latin typeface="Gabriola" panose="04040605051002020D02" pitchFamily="82" charset="0"/>
              </a:rPr>
              <a:t>лет</a:t>
            </a:r>
            <a:r>
              <a:rPr lang="ru-RU" sz="1600" dirty="0">
                <a:latin typeface="Gabriola" panose="04040605051002020D02" pitchFamily="82" charset="0"/>
              </a:rPr>
              <a:t> назад (</a:t>
            </a:r>
            <a:r>
              <a:rPr lang="ru-RU" sz="1600" dirty="0" smtClean="0">
                <a:latin typeface="Gabriola" panose="04040605051002020D02" pitchFamily="82" charset="0"/>
              </a:rPr>
              <a:t>1924-2010) </a:t>
            </a:r>
            <a:r>
              <a:rPr lang="ru-RU" sz="1600" dirty="0">
                <a:latin typeface="Gabriola" panose="04040605051002020D02" pitchFamily="82" charset="0"/>
              </a:rPr>
              <a:t>родился </a:t>
            </a:r>
            <a:endParaRPr lang="ru-RU" sz="1600" dirty="0" smtClean="0">
              <a:latin typeface="Gabriola" panose="04040605051002020D02" pitchFamily="82" charset="0"/>
            </a:endParaRPr>
          </a:p>
          <a:p>
            <a:pPr algn="ctr"/>
            <a:r>
              <a:rPr lang="ru-RU" sz="1600" b="1" dirty="0" smtClean="0">
                <a:latin typeface="Gabriola" panose="04040605051002020D02" pitchFamily="82" charset="0"/>
              </a:rPr>
              <a:t>Сычугов Геннадий Петрович</a:t>
            </a:r>
            <a:r>
              <a:rPr lang="ru-RU" sz="1600" dirty="0" smtClean="0">
                <a:latin typeface="Gabriola" panose="04040605051002020D02" pitchFamily="82" charset="0"/>
              </a:rPr>
              <a:t>, </a:t>
            </a:r>
          </a:p>
          <a:p>
            <a:pPr algn="ctr"/>
            <a:r>
              <a:rPr lang="ru-RU" sz="1600" dirty="0" smtClean="0">
                <a:latin typeface="Gabriola" panose="04040605051002020D02" pitchFamily="82" charset="0"/>
              </a:rPr>
              <a:t>Почетный </a:t>
            </a:r>
            <a:r>
              <a:rPr lang="ru-RU" sz="1600" dirty="0">
                <a:latin typeface="Gabriola" panose="04040605051002020D02" pitchFamily="82" charset="0"/>
              </a:rPr>
              <a:t>гражданин Ханты-Мансийского района (</a:t>
            </a:r>
            <a:r>
              <a:rPr lang="ru-RU" sz="1600" dirty="0" smtClean="0">
                <a:latin typeface="Gabriola" panose="04040605051002020D02" pitchFamily="82" charset="0"/>
              </a:rPr>
              <a:t>1998)</a:t>
            </a:r>
            <a:endParaRPr lang="ru-RU" sz="1600" dirty="0">
              <a:latin typeface="Gabriola" panose="04040605051002020D02" pitchFamily="82" charset="0"/>
            </a:endParaRPr>
          </a:p>
        </p:txBody>
      </p:sp>
    </p:spTree>
    <p:extLst>
      <p:ext uri="{BB962C8B-B14F-4D97-AF65-F5344CB8AC3E}">
        <p14:creationId xmlns:p14="http://schemas.microsoft.com/office/powerpoint/2010/main" val="1314299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8</a:t>
            </a:fld>
            <a:endParaRPr lang="ru-RU"/>
          </a:p>
        </p:txBody>
      </p:sp>
      <p:sp>
        <p:nvSpPr>
          <p:cNvPr id="4" name="Блок-схема: ручной ввод 3"/>
          <p:cNvSpPr/>
          <p:nvPr/>
        </p:nvSpPr>
        <p:spPr>
          <a:xfrm>
            <a:off x="467544" y="188640"/>
            <a:ext cx="8219256"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23 января</a:t>
            </a:r>
            <a:endParaRPr lang="ru-RU" sz="4400" b="1" i="1" dirty="0">
              <a:latin typeface="Gabriola" panose="04040605051002020D02" pitchFamily="82" charset="0"/>
            </a:endParaRPr>
          </a:p>
        </p:txBody>
      </p:sp>
      <p:sp>
        <p:nvSpPr>
          <p:cNvPr id="8" name="TextBox 7"/>
          <p:cNvSpPr txBox="1"/>
          <p:nvPr/>
        </p:nvSpPr>
        <p:spPr>
          <a:xfrm>
            <a:off x="4585343" y="1331050"/>
            <a:ext cx="4020302" cy="4770537"/>
          </a:xfrm>
          <a:prstGeom prst="rect">
            <a:avLst/>
          </a:prstGeom>
          <a:noFill/>
        </p:spPr>
        <p:txBody>
          <a:bodyPr wrap="square" rtlCol="0">
            <a:spAutoFit/>
          </a:bodyPr>
          <a:lstStyle/>
          <a:p>
            <a:pPr algn="just"/>
            <a:r>
              <a:rPr lang="ru-RU" sz="1600" dirty="0" smtClean="0">
                <a:latin typeface="Gabriola" panose="04040605051002020D02" pitchFamily="82" charset="0"/>
              </a:rPr>
              <a:t>           В </a:t>
            </a:r>
            <a:r>
              <a:rPr lang="ru-RU" sz="1600" dirty="0">
                <a:latin typeface="Gabriola" panose="04040605051002020D02" pitchFamily="82" charset="0"/>
              </a:rPr>
              <a:t>1976 году закончила Тюменский педагогический университет, по специальности преподаватель математики. </a:t>
            </a:r>
          </a:p>
          <a:p>
            <a:pPr algn="just"/>
            <a:r>
              <a:rPr lang="ru-RU" sz="1600" dirty="0" smtClean="0">
                <a:latin typeface="Gabriola" panose="04040605051002020D02" pitchFamily="82" charset="0"/>
              </a:rPr>
              <a:t>          С </a:t>
            </a:r>
            <a:r>
              <a:rPr lang="ru-RU" sz="1600" dirty="0">
                <a:latin typeface="Gabriola" panose="04040605051002020D02" pitchFamily="82" charset="0"/>
              </a:rPr>
              <a:t>1980 работала учителем математики, с 2003 года директором школы в селе </a:t>
            </a:r>
            <a:r>
              <a:rPr lang="ru-RU" sz="1600" dirty="0" err="1">
                <a:latin typeface="Gabriola" panose="04040605051002020D02" pitchFamily="82" charset="0"/>
              </a:rPr>
              <a:t>Кышик</a:t>
            </a:r>
            <a:r>
              <a:rPr lang="ru-RU" sz="1600" dirty="0">
                <a:latin typeface="Gabriola" panose="04040605051002020D02" pitchFamily="82" charset="0"/>
              </a:rPr>
              <a:t>, общий педагогический стаж - 43 года. </a:t>
            </a:r>
          </a:p>
          <a:p>
            <a:pPr algn="just"/>
            <a:r>
              <a:rPr lang="ru-RU" sz="1600" dirty="0" smtClean="0">
                <a:latin typeface="Gabriola" panose="04040605051002020D02" pitchFamily="82" charset="0"/>
              </a:rPr>
              <a:t>          За </a:t>
            </a:r>
            <a:r>
              <a:rPr lang="ru-RU" sz="1600" dirty="0">
                <a:latin typeface="Gabriola" panose="04040605051002020D02" pitchFamily="82" charset="0"/>
              </a:rPr>
              <a:t>многолетний труд награждена почетными грамотами, знаком «Почетный работник общего образования Российской Федерации», присвоено звание «Почетный житель сельского поселения </a:t>
            </a:r>
            <a:r>
              <a:rPr lang="ru-RU" sz="1600" dirty="0" err="1">
                <a:latin typeface="Gabriola" panose="04040605051002020D02" pitchFamily="82" charset="0"/>
              </a:rPr>
              <a:t>Кышик</a:t>
            </a:r>
            <a:r>
              <a:rPr lang="ru-RU" sz="1600" dirty="0">
                <a:latin typeface="Gabriola" panose="04040605051002020D02" pitchFamily="82" charset="0"/>
              </a:rPr>
              <a:t>» с внесением в Книгу Почета сельского поселения </a:t>
            </a:r>
            <a:r>
              <a:rPr lang="ru-RU" sz="1600" dirty="0" err="1">
                <a:latin typeface="Gabriola" panose="04040605051002020D02" pitchFamily="82" charset="0"/>
              </a:rPr>
              <a:t>Кышик</a:t>
            </a:r>
            <a:r>
              <a:rPr lang="ru-RU" sz="1600" dirty="0">
                <a:latin typeface="Gabriola" panose="04040605051002020D02" pitchFamily="82" charset="0"/>
              </a:rPr>
              <a:t>», внесена в Книгу Почета муниципального казенного общеобразовательного учреждения Ханты-Мансийского района «Средняя общеобразовательная школа с. </a:t>
            </a:r>
            <a:r>
              <a:rPr lang="ru-RU" sz="1600" dirty="0" err="1">
                <a:latin typeface="Gabriola" panose="04040605051002020D02" pitchFamily="82" charset="0"/>
              </a:rPr>
              <a:t>Кышик</a:t>
            </a:r>
            <a:r>
              <a:rPr lang="ru-RU" sz="1600" dirty="0">
                <a:latin typeface="Gabriola" panose="04040605051002020D02" pitchFamily="82" charset="0"/>
              </a:rPr>
              <a:t>». За широкое признание у жителей Ханты-Мансийского района заслуг в области образования Демченко Светлане Васильевне решением Думы Ханты-Мансийского района №147 от 20.05.2022 присвоено звание «Почетный гражданин Ханты-Мансийского района».</a:t>
            </a:r>
          </a:p>
        </p:txBody>
      </p:sp>
      <p:sp>
        <p:nvSpPr>
          <p:cNvPr id="9" name="Блок-схема: ручной ввод 8"/>
          <p:cNvSpPr/>
          <p:nvPr/>
        </p:nvSpPr>
        <p:spPr>
          <a:xfrm>
            <a:off x="8005978" y="6271612"/>
            <a:ext cx="599665" cy="407761"/>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5" y="6229510"/>
            <a:ext cx="405408" cy="396643"/>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7</a:t>
            </a:r>
            <a:endParaRPr lang="ru-RU" sz="1600" dirty="0"/>
          </a:p>
        </p:txBody>
      </p:sp>
      <p:sp>
        <p:nvSpPr>
          <p:cNvPr id="14" name="TextBox 13"/>
          <p:cNvSpPr txBox="1"/>
          <p:nvPr/>
        </p:nvSpPr>
        <p:spPr>
          <a:xfrm>
            <a:off x="539829" y="5269868"/>
            <a:ext cx="4173742" cy="830997"/>
          </a:xfrm>
          <a:prstGeom prst="rect">
            <a:avLst/>
          </a:prstGeom>
          <a:noFill/>
        </p:spPr>
        <p:txBody>
          <a:bodyPr wrap="square" rtlCol="0">
            <a:spAutoFit/>
          </a:bodyPr>
          <a:lstStyle/>
          <a:p>
            <a:pPr algn="ctr"/>
            <a:r>
              <a:rPr lang="ru-RU" sz="1600" dirty="0">
                <a:latin typeface="Gabriola" panose="04040605051002020D02" pitchFamily="82" charset="0"/>
              </a:rPr>
              <a:t>70 лет назад (1954) </a:t>
            </a:r>
            <a:r>
              <a:rPr lang="ru-RU" sz="1600" dirty="0" smtClean="0">
                <a:latin typeface="Gabriola" panose="04040605051002020D02" pitchFamily="82" charset="0"/>
              </a:rPr>
              <a:t>родилась </a:t>
            </a:r>
          </a:p>
          <a:p>
            <a:pPr algn="ctr"/>
            <a:r>
              <a:rPr lang="ru-RU" sz="1600" b="1" dirty="0" smtClean="0">
                <a:latin typeface="Gabriola" panose="04040605051002020D02" pitchFamily="82" charset="0"/>
              </a:rPr>
              <a:t>Демченко </a:t>
            </a:r>
            <a:r>
              <a:rPr lang="ru-RU" sz="1600" b="1" dirty="0">
                <a:latin typeface="Gabriola" panose="04040605051002020D02" pitchFamily="82" charset="0"/>
              </a:rPr>
              <a:t>Светлана Васильевна</a:t>
            </a:r>
            <a:r>
              <a:rPr lang="ru-RU" sz="1600" dirty="0">
                <a:latin typeface="Gabriola" panose="04040605051002020D02" pitchFamily="82" charset="0"/>
              </a:rPr>
              <a:t>, </a:t>
            </a:r>
            <a:endParaRPr lang="ru-RU" sz="1600" dirty="0" smtClean="0">
              <a:latin typeface="Gabriola" panose="04040605051002020D02" pitchFamily="82" charset="0"/>
            </a:endParaRPr>
          </a:p>
          <a:p>
            <a:pPr algn="ctr"/>
            <a:r>
              <a:rPr lang="ru-RU" sz="1600" dirty="0" smtClean="0">
                <a:latin typeface="Gabriola" panose="04040605051002020D02" pitchFamily="82" charset="0"/>
              </a:rPr>
              <a:t>Почетный </a:t>
            </a:r>
            <a:r>
              <a:rPr lang="ru-RU" sz="1600" dirty="0">
                <a:latin typeface="Gabriola" panose="04040605051002020D02" pitchFamily="82" charset="0"/>
              </a:rPr>
              <a:t>гражданин Ханты-Мансийского района (2022</a:t>
            </a:r>
            <a:r>
              <a:rPr lang="ru-RU" sz="1600" dirty="0" smtClean="0">
                <a:latin typeface="Gabriola" panose="04040605051002020D02" pitchFamily="82" charset="0"/>
              </a:rPr>
              <a:t>)</a:t>
            </a:r>
            <a:endParaRPr lang="ru-RU" sz="1600" dirty="0">
              <a:latin typeface="Gabriola" panose="04040605051002020D02" pitchFamily="82"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1385904"/>
            <a:ext cx="3058329" cy="3835144"/>
          </a:xfrm>
          <a:prstGeom prst="rect">
            <a:avLst/>
          </a:prstGeom>
        </p:spPr>
      </p:pic>
    </p:spTree>
    <p:extLst>
      <p:ext uri="{BB962C8B-B14F-4D97-AF65-F5344CB8AC3E}">
        <p14:creationId xmlns:p14="http://schemas.microsoft.com/office/powerpoint/2010/main" val="78891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9</a:t>
            </a:fld>
            <a:endParaRPr lang="ru-RU"/>
          </a:p>
        </p:txBody>
      </p:sp>
      <p:sp>
        <p:nvSpPr>
          <p:cNvPr id="4" name="Блок-схема: ручной ввод 3"/>
          <p:cNvSpPr/>
          <p:nvPr/>
        </p:nvSpPr>
        <p:spPr>
          <a:xfrm>
            <a:off x="467544" y="188640"/>
            <a:ext cx="8219256"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28 января</a:t>
            </a:r>
            <a:endParaRPr lang="ru-RU" sz="4400" b="1" i="1" dirty="0">
              <a:latin typeface="Gabriola" panose="04040605051002020D02" pitchFamily="82" charset="0"/>
            </a:endParaRPr>
          </a:p>
        </p:txBody>
      </p:sp>
      <p:sp>
        <p:nvSpPr>
          <p:cNvPr id="8" name="TextBox 7"/>
          <p:cNvSpPr txBox="1"/>
          <p:nvPr/>
        </p:nvSpPr>
        <p:spPr>
          <a:xfrm>
            <a:off x="4534264" y="1163119"/>
            <a:ext cx="4020302" cy="5262979"/>
          </a:xfrm>
          <a:prstGeom prst="rect">
            <a:avLst/>
          </a:prstGeom>
          <a:noFill/>
        </p:spPr>
        <p:txBody>
          <a:bodyPr wrap="square" rtlCol="0">
            <a:spAutoFit/>
          </a:bodyPr>
          <a:lstStyle/>
          <a:p>
            <a:pPr algn="just"/>
            <a:r>
              <a:rPr lang="ru-RU" sz="1600" dirty="0">
                <a:latin typeface="Gabriola" panose="04040605051002020D02" pitchFamily="82" charset="0"/>
              </a:rPr>
              <a:t> </a:t>
            </a:r>
            <a:r>
              <a:rPr lang="ru-RU" sz="1600" dirty="0" smtClean="0">
                <a:latin typeface="Gabriola" panose="04040605051002020D02" pitchFamily="82" charset="0"/>
              </a:rPr>
              <a:t>         С </a:t>
            </a:r>
            <a:r>
              <a:rPr lang="ru-RU" sz="1600" dirty="0">
                <a:latin typeface="Gabriola" panose="04040605051002020D02" pitchFamily="82" charset="0"/>
              </a:rPr>
              <a:t>2002 года по настоящее время - учитель физической культуры муниципального казенного общеобразовательного учреждения Ханты-Мансийского района «Средняя общеобразовательная школа </a:t>
            </a:r>
            <a:r>
              <a:rPr lang="ru-RU" sz="1600" dirty="0" smtClean="0">
                <a:latin typeface="Gabriola" panose="04040605051002020D02" pitchFamily="82" charset="0"/>
              </a:rPr>
              <a:t>                    с</a:t>
            </a:r>
            <a:r>
              <a:rPr lang="ru-RU" sz="1600" dirty="0">
                <a:latin typeface="Gabriola" panose="04040605051002020D02" pitchFamily="82" charset="0"/>
              </a:rPr>
              <a:t>. </a:t>
            </a:r>
            <a:r>
              <a:rPr lang="ru-RU" sz="1600" dirty="0" err="1">
                <a:latin typeface="Gabriola" panose="04040605051002020D02" pitchFamily="82" charset="0"/>
              </a:rPr>
              <a:t>Селиярово</a:t>
            </a:r>
            <a:r>
              <a:rPr lang="ru-RU" sz="1600" dirty="0">
                <a:latin typeface="Gabriola" panose="04040605051002020D02" pitchFamily="82" charset="0"/>
              </a:rPr>
              <a:t>».</a:t>
            </a:r>
          </a:p>
          <a:p>
            <a:pPr algn="just"/>
            <a:r>
              <a:rPr lang="ru-RU" sz="1600" dirty="0" smtClean="0">
                <a:latin typeface="Gabriola" panose="04040605051002020D02" pitchFamily="82" charset="0"/>
              </a:rPr>
              <a:t>          Награждён</a:t>
            </a:r>
            <a:r>
              <a:rPr lang="ru-RU" sz="1600" dirty="0">
                <a:latin typeface="Gabriola" panose="04040605051002020D02" pitchFamily="82" charset="0"/>
              </a:rPr>
              <a:t>: памятной медалью «За волю к победе» </a:t>
            </a:r>
            <a:r>
              <a:rPr lang="ru-RU" sz="1600" dirty="0" smtClean="0">
                <a:latin typeface="Gabriola" panose="04040605051002020D02" pitchFamily="82" charset="0"/>
              </a:rPr>
              <a:t>           за </a:t>
            </a:r>
            <a:r>
              <a:rPr lang="ru-RU" sz="1600" dirty="0">
                <a:latin typeface="Gabriola" panose="04040605051002020D02" pitchFamily="82" charset="0"/>
              </a:rPr>
              <a:t>высокие спортивные результаты и пропаганду здорового образа жизни к 85-летию Ханты-Мансийского района; нагрудным знаком «Почетный работник общего образования Российской Федерации</a:t>
            </a:r>
            <a:r>
              <a:rPr lang="ru-RU" sz="1600" dirty="0" smtClean="0">
                <a:latin typeface="Gabriola" panose="04040605051002020D02" pitchFamily="82" charset="0"/>
              </a:rPr>
              <a:t>», многочисленными почетными </a:t>
            </a:r>
            <a:r>
              <a:rPr lang="ru-RU" sz="1600" dirty="0">
                <a:latin typeface="Gabriola" panose="04040605051002020D02" pitchFamily="82" charset="0"/>
              </a:rPr>
              <a:t>грамотами </a:t>
            </a:r>
            <a:r>
              <a:rPr lang="ru-RU" sz="1600" dirty="0" smtClean="0">
                <a:latin typeface="Gabriola" panose="04040605051002020D02" pitchFamily="82" charset="0"/>
              </a:rPr>
              <a:t>и благодарственными письмами. Победитель </a:t>
            </a:r>
            <a:r>
              <a:rPr lang="ru-RU" sz="1600" dirty="0">
                <a:latin typeface="Gabriola" panose="04040605051002020D02" pitchFamily="82" charset="0"/>
              </a:rPr>
              <a:t>конкурсов «Лучший педагог» </a:t>
            </a:r>
            <a:r>
              <a:rPr lang="ru-RU" sz="1600" dirty="0" smtClean="0">
                <a:latin typeface="Gabriola" panose="04040605051002020D02" pitchFamily="82" charset="0"/>
              </a:rPr>
              <a:t>приоритетного национального проекта «Образование» в </a:t>
            </a:r>
            <a:r>
              <a:rPr lang="ru-RU" sz="1600" dirty="0">
                <a:latin typeface="Gabriola" panose="04040605051002020D02" pitchFamily="82" charset="0"/>
              </a:rPr>
              <a:t>номинации «Творчески работающие </a:t>
            </a:r>
            <a:r>
              <a:rPr lang="ru-RU" sz="1600" dirty="0" smtClean="0">
                <a:latin typeface="Gabriola" panose="04040605051002020D02" pitchFamily="82" charset="0"/>
              </a:rPr>
              <a:t>педагоги» </a:t>
            </a:r>
            <a:r>
              <a:rPr lang="ru-RU" sz="1600" dirty="0">
                <a:latin typeface="Gabriola" panose="04040605051002020D02" pitchFamily="82" charset="0"/>
              </a:rPr>
              <a:t>и социального проекта НК «ЮКОС» «</a:t>
            </a:r>
            <a:r>
              <a:rPr lang="ru-RU" sz="1600" dirty="0" err="1">
                <a:latin typeface="Gabriola" panose="04040605051002020D02" pitchFamily="82" charset="0"/>
              </a:rPr>
              <a:t>СоздаЮ</a:t>
            </a:r>
            <a:r>
              <a:rPr lang="ru-RU" sz="1600" dirty="0">
                <a:latin typeface="Gabriola" panose="04040605051002020D02" pitchFamily="82" charset="0"/>
              </a:rPr>
              <a:t>!».</a:t>
            </a:r>
          </a:p>
          <a:p>
            <a:pPr algn="just"/>
            <a:r>
              <a:rPr lang="ru-RU" sz="1600" dirty="0" smtClean="0">
                <a:latin typeface="Gabriola" panose="04040605051002020D02" pitchFamily="82" charset="0"/>
              </a:rPr>
              <a:t>За </a:t>
            </a:r>
            <a:r>
              <a:rPr lang="ru-RU" sz="1600" dirty="0">
                <a:latin typeface="Gabriola" panose="04040605051002020D02" pitchFamily="82" charset="0"/>
              </a:rPr>
              <a:t>широкое признание у жителей Ханты-Мансийского района заслуг в области муниципальной, общественной, спортивной, образовательной деятельности </a:t>
            </a:r>
            <a:r>
              <a:rPr lang="ru-RU" sz="1600" dirty="0" smtClean="0">
                <a:latin typeface="Gabriola" panose="04040605051002020D02" pitchFamily="82" charset="0"/>
              </a:rPr>
              <a:t>решением </a:t>
            </a:r>
            <a:r>
              <a:rPr lang="ru-RU" sz="1600" dirty="0">
                <a:latin typeface="Gabriola" panose="04040605051002020D02" pitchFamily="82" charset="0"/>
              </a:rPr>
              <a:t>Думы Ханты-Мансийского района №297 от 17.03.2023 присвоено звание «Почетный гражданин Ханты-Мансийского района».</a:t>
            </a:r>
          </a:p>
        </p:txBody>
      </p:sp>
      <p:sp>
        <p:nvSpPr>
          <p:cNvPr id="9" name="Блок-схема: ручной ввод 8"/>
          <p:cNvSpPr/>
          <p:nvPr/>
        </p:nvSpPr>
        <p:spPr>
          <a:xfrm>
            <a:off x="8005978" y="6271612"/>
            <a:ext cx="599665" cy="407761"/>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5" y="6229510"/>
            <a:ext cx="405408" cy="396643"/>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8</a:t>
            </a:r>
            <a:endParaRPr lang="ru-RU" sz="1600" dirty="0"/>
          </a:p>
        </p:txBody>
      </p:sp>
      <p:sp>
        <p:nvSpPr>
          <p:cNvPr id="14" name="TextBox 13"/>
          <p:cNvSpPr txBox="1"/>
          <p:nvPr/>
        </p:nvSpPr>
        <p:spPr>
          <a:xfrm>
            <a:off x="716217" y="4142520"/>
            <a:ext cx="3771997" cy="2554545"/>
          </a:xfrm>
          <a:prstGeom prst="rect">
            <a:avLst/>
          </a:prstGeom>
          <a:noFill/>
        </p:spPr>
        <p:txBody>
          <a:bodyPr wrap="square" rtlCol="0">
            <a:spAutoFit/>
          </a:bodyPr>
          <a:lstStyle/>
          <a:p>
            <a:pPr algn="just"/>
            <a:r>
              <a:rPr lang="ru-RU" sz="1600" dirty="0" smtClean="0">
                <a:latin typeface="Gabriola" panose="04040605051002020D02" pitchFamily="82" charset="0"/>
              </a:rPr>
              <a:t>50 </a:t>
            </a:r>
            <a:r>
              <a:rPr lang="ru-RU" sz="1600" dirty="0">
                <a:latin typeface="Gabriola" panose="04040605051002020D02" pitchFamily="82" charset="0"/>
              </a:rPr>
              <a:t>лет назад (</a:t>
            </a:r>
            <a:r>
              <a:rPr lang="ru-RU" sz="1600" dirty="0" smtClean="0">
                <a:latin typeface="Gabriola" panose="04040605051002020D02" pitchFamily="82" charset="0"/>
              </a:rPr>
              <a:t>1974</a:t>
            </a:r>
            <a:r>
              <a:rPr lang="ru-RU" sz="1600" dirty="0">
                <a:latin typeface="Gabriola" panose="04040605051002020D02" pitchFamily="82" charset="0"/>
              </a:rPr>
              <a:t>) </a:t>
            </a:r>
            <a:r>
              <a:rPr lang="ru-RU" sz="1600" dirty="0" smtClean="0">
                <a:latin typeface="Gabriola" panose="04040605051002020D02" pitchFamily="82" charset="0"/>
              </a:rPr>
              <a:t>родился </a:t>
            </a:r>
            <a:r>
              <a:rPr lang="ru-RU" sz="1600" b="1" dirty="0">
                <a:latin typeface="Gabriola" panose="04040605051002020D02" pitchFamily="82" charset="0"/>
              </a:rPr>
              <a:t>Астраханцев Павел Алексеевич, </a:t>
            </a:r>
            <a:r>
              <a:rPr lang="ru-RU" sz="1600" dirty="0">
                <a:latin typeface="Gabriola" panose="04040605051002020D02" pitchFamily="82" charset="0"/>
              </a:rPr>
              <a:t>Почетный работник общего образования Российской Федерации, Почетный гражданин Ханты-Мансийского района (2023), заместитель председателя Думы Ханты-Мансийского района седьмого созыва на непостоянной основе, депутат Думы Ханты-Мансийского района седьмого созыва по избирательному округу № 10, председатель постоянной комиссии Думы района по вопросам социального развития.</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331050"/>
            <a:ext cx="2155153" cy="2871667"/>
          </a:xfrm>
          <a:prstGeom prst="rect">
            <a:avLst/>
          </a:prstGeom>
        </p:spPr>
      </p:pic>
    </p:spTree>
    <p:extLst>
      <p:ext uri="{BB962C8B-B14F-4D97-AF65-F5344CB8AC3E}">
        <p14:creationId xmlns:p14="http://schemas.microsoft.com/office/powerpoint/2010/main" val="723724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3138</TotalTime>
  <Words>7484</Words>
  <Application>Microsoft Office PowerPoint</Application>
  <PresentationFormat>Экран (4:3)</PresentationFormat>
  <Paragraphs>585</Paragraphs>
  <Slides>54</Slides>
  <Notes>43</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54</vt:i4>
      </vt:variant>
    </vt:vector>
  </HeadingPairs>
  <TitlesOfParts>
    <vt:vector size="58" baseType="lpstr">
      <vt:lpstr>Arial</vt:lpstr>
      <vt:lpstr>Calibri</vt:lpstr>
      <vt:lpstr>Gabriola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25 августа </vt:lpstr>
      <vt:lpstr>     31 августа </vt:lpstr>
      <vt:lpstr>Презентация PowerPoint</vt:lpstr>
      <vt:lpstr>Презентация PowerPoint</vt:lpstr>
      <vt:lpstr>Презентация PowerPoint</vt:lpstr>
      <vt:lpstr>Презентация PowerPoint</vt:lpstr>
      <vt:lpstr>Презентация PowerPoint</vt:lpstr>
      <vt:lpstr>  15 сентября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3 декабря </vt:lpstr>
      <vt:lpstr>     9 декабря </vt:lpstr>
      <vt:lpstr>     12 декабря </vt:lpstr>
      <vt:lpstr>     13 декабря </vt:lpstr>
      <vt:lpstr>     16 декабря </vt:lpstr>
      <vt:lpstr>     18 декабря </vt:lpstr>
      <vt:lpstr>     22 декабря </vt:lpstr>
      <vt:lpstr>    Общие сведения</vt:lpstr>
      <vt:lpstr>    Общие сведения </vt:lpstr>
      <vt:lpstr>    Общие сведения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Ученик</dc:creator>
  <cp:lastModifiedBy>Ануфриева А.С.</cp:lastModifiedBy>
  <cp:revision>272</cp:revision>
  <dcterms:created xsi:type="dcterms:W3CDTF">2012-12-11T13:21:37Z</dcterms:created>
  <dcterms:modified xsi:type="dcterms:W3CDTF">2024-01-16T09:08:52Z</dcterms:modified>
</cp:coreProperties>
</file>