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6" r:id="rId6"/>
    <p:sldId id="267" r:id="rId7"/>
    <p:sldId id="268" r:id="rId8"/>
    <p:sldId id="263" r:id="rId9"/>
    <p:sldId id="264" r:id="rId10"/>
    <p:sldId id="258" r:id="rId11"/>
    <p:sldId id="259" r:id="rId12"/>
    <p:sldId id="260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735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745"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54610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 panose="05020102010507070707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177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990" algn="l" rtl="0" eaLnBrk="1" latinLnBrk="0" hangingPunct="1">
        <a:spcBef>
          <a:spcPts val="400"/>
        </a:spcBef>
        <a:buClr>
          <a:schemeClr val="accent4"/>
        </a:buClr>
        <a:buFont typeface="Wingdings 2" panose="05020102010507070707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78407"/>
            <a:ext cx="7772400" cy="20162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Идентификация, </a:t>
            </a:r>
            <a:r>
              <a:rPr lang="ru-RU" sz="4000" b="1" dirty="0" smtClean="0"/>
              <a:t>регистрация, маркирование  </a:t>
            </a:r>
            <a:r>
              <a:rPr lang="ru-RU" sz="4000" b="1" dirty="0"/>
              <a:t>и учет сельскохозяйственных животных 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7185992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11561" y="404665"/>
          <a:ext cx="7992887" cy="5514516"/>
        </p:xfrm>
        <a:graphic>
          <a:graphicData uri="http://schemas.openxmlformats.org/drawingml/2006/table">
            <a:tbl>
              <a:tblPr/>
              <a:tblGrid>
                <a:gridCol w="1872207"/>
                <a:gridCol w="1728192"/>
                <a:gridCol w="1252940"/>
                <a:gridCol w="1569774"/>
                <a:gridCol w="1569774"/>
              </a:tblGrid>
              <a:tr h="2180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Вид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Индивидуальный учет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Групповой учет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</a:rPr>
                        <a:t>Срок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Для ЛПХ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5925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Олени*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Для племенных животных, ЛПХ и по желанию владельца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до 01.09.2025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до 01.09.2026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9671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Пушные звери (лисицы, соболя, норки, хорьки,   песцы, енотовидные собаки, нутрии)*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Для племенных животных и по желанию владельца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до 01.09.2025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до 01.09.2025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4989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Кролики*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Для племенных животных и по желанию владельца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до 01.09.2025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более 10 голов — 01.09.2026; менее 10 — 01.09.2029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4989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Рыба и иные объекты аквакультуры *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Для племенных животных и по желанию владельца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Да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до 01.03.2026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Не подлежат маркированию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4989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Служебные животные**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до 01.03.2026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до 01.03.2026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44624"/>
            <a:ext cx="8712968" cy="6264696"/>
          </a:xfrm>
        </p:spPr>
        <p:txBody>
          <a:bodyPr>
            <a:noAutofit/>
          </a:bodyPr>
          <a:lstStyle/>
          <a:p>
            <a:r>
              <a:rPr lang="ru-RU" sz="1600" i="1" dirty="0"/>
              <a:t>* 3а исключением животных, не подлежащих индивидуальному или групповому маркированию и учету в соответствии с пунктом 3 статьи 19.1 Закона РФ «О ветеринарии, а также служебных животных**.</a:t>
            </a:r>
            <a:endParaRPr lang="ru-RU" sz="1600" dirty="0"/>
          </a:p>
          <a:p>
            <a:r>
              <a:rPr lang="ru-RU" sz="1600" i="1" dirty="0"/>
              <a:t>** В соответствии с пунктом 11 статьи 3 Федерального закона «Об ответственном обращении с животными и о внесении изменений в отдельные законодательные акты Российской Федерации</a:t>
            </a:r>
            <a:r>
              <a:rPr lang="ru-RU" sz="1600" i="1" dirty="0" smtClean="0"/>
              <a:t>».</a:t>
            </a:r>
            <a:endParaRPr lang="ru-RU" sz="1600" dirty="0" smtClean="0"/>
          </a:p>
          <a:p>
            <a:r>
              <a:rPr lang="ru-RU" sz="1600" dirty="0" smtClean="0"/>
              <a:t>Животные</a:t>
            </a:r>
            <a:r>
              <a:rPr lang="ru-RU" sz="1600" dirty="0"/>
              <a:t>, </a:t>
            </a:r>
            <a:r>
              <a:rPr lang="ru-RU" sz="1600" b="1" dirty="0"/>
              <a:t>прошедшие маркирование до 1 сентября 2023 года</a:t>
            </a:r>
            <a:r>
              <a:rPr lang="ru-RU" sz="1600" dirty="0"/>
              <a:t>, а также животные, </a:t>
            </a:r>
            <a:r>
              <a:rPr lang="ru-RU" sz="1600" b="1" dirty="0"/>
              <a:t>маркированные за пределами</a:t>
            </a:r>
            <a:r>
              <a:rPr lang="ru-RU" sz="1600" dirty="0"/>
              <a:t> </a:t>
            </a:r>
            <a:r>
              <a:rPr lang="ru-RU" sz="1600" b="1" dirty="0"/>
              <a:t>России</a:t>
            </a:r>
            <a:r>
              <a:rPr lang="ru-RU" sz="1600" dirty="0"/>
              <a:t> и ввезенные на территорию страны, повторному маркированию не подлежат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Учет </a:t>
            </a:r>
            <a:r>
              <a:rPr lang="ru-RU" sz="1600" dirty="0"/>
              <a:t>осуществляется в компоненте </a:t>
            </a:r>
            <a:r>
              <a:rPr lang="ru-RU" sz="1600" dirty="0" smtClean="0"/>
              <a:t> ФГИС «</a:t>
            </a:r>
            <a:r>
              <a:rPr lang="ru-RU" sz="1600" dirty="0" err="1" smtClean="0"/>
              <a:t>ВетИС</a:t>
            </a:r>
            <a:r>
              <a:rPr lang="ru-RU" sz="1600" dirty="0" smtClean="0"/>
              <a:t>» -Хорриот»</a:t>
            </a:r>
            <a:r>
              <a:rPr lang="ru-RU" sz="1600" dirty="0"/>
              <a:t> </a:t>
            </a:r>
            <a:r>
              <a:rPr lang="ru-RU" sz="1600" dirty="0" smtClean="0"/>
              <a:t> </a:t>
            </a:r>
            <a:r>
              <a:rPr lang="ru-RU" sz="1600" b="1" dirty="0" smtClean="0"/>
              <a:t>безвозмездно</a:t>
            </a:r>
            <a:r>
              <a:rPr lang="ru-RU" sz="1600" dirty="0"/>
              <a:t> специалистами в области ветеринарии, являющимися уполномоченными лицами органов и организаций, входящих в систему </a:t>
            </a:r>
            <a:r>
              <a:rPr lang="ru-RU" sz="1600" dirty="0" err="1"/>
              <a:t>Госветслужбы</a:t>
            </a:r>
            <a:r>
              <a:rPr lang="ru-RU" sz="1600" dirty="0"/>
              <a:t> РФ, или специалистами в области ветеринарии, не являющимися уполномоченными лицами указанных учреждений. </a:t>
            </a:r>
            <a:endParaRPr lang="ru-RU" sz="1600" dirty="0" smtClean="0"/>
          </a:p>
          <a:p>
            <a:r>
              <a:rPr lang="ru-RU" sz="1600" dirty="0" smtClean="0"/>
              <a:t>Учет </a:t>
            </a:r>
            <a:r>
              <a:rPr lang="ru-RU" sz="1600" dirty="0"/>
              <a:t>осуществляется с присвоением животному (группе животных) уникального буквенно-цифрового идентификационного номера. Он действителен в течение жизни животного (времени существования группы животных). Повторный учет индивидуально маркированного животного не допускается.</a:t>
            </a:r>
            <a:endParaRPr lang="ru-RU" sz="1600" dirty="0"/>
          </a:p>
          <a:p>
            <a:r>
              <a:rPr lang="ru-RU" sz="1600" dirty="0"/>
              <a:t>Маркирование осуществляется владельцами за свой счет самостоятельно или посредством привлечения иных лиц. Тип средства маркирования из предусмотренных ветеринарными правилами в зависимости от вида животного можно выбрать самостоятельно.</a:t>
            </a:r>
            <a:endParaRPr lang="ru-RU" sz="1600" dirty="0"/>
          </a:p>
          <a:p>
            <a:r>
              <a:rPr lang="ru-RU" sz="1600" dirty="0"/>
              <a:t>Владельцы обязаны предоставлять компетентным специалистам по их требованию доступ к животным для осмотра и учета (за исключением доступа в жилые помещения).</a:t>
            </a:r>
            <a:endParaRPr lang="ru-RU" sz="1600" dirty="0"/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228" y="328498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53" y="476672"/>
            <a:ext cx="168275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224136"/>
          </a:xfrm>
        </p:spPr>
        <p:txBody>
          <a:bodyPr>
            <a:normAutofit fontScale="90000"/>
          </a:bodyPr>
          <a:lstStyle/>
          <a:p>
            <a:br>
              <a:rPr lang="ru-RU" sz="1300" b="1" dirty="0" smtClean="0"/>
            </a:br>
            <a:br>
              <a:rPr lang="ru-RU" sz="1300" b="1" dirty="0"/>
            </a:br>
            <a:r>
              <a:rPr lang="ru-RU" sz="2700" b="1" dirty="0" smtClean="0"/>
              <a:t>Федеральный </a:t>
            </a:r>
            <a:r>
              <a:rPr lang="ru-RU" sz="2700" b="1" dirty="0"/>
              <a:t>закон от 28 июня 2022 г. N 221-ФЗ </a:t>
            </a:r>
            <a:r>
              <a:rPr lang="ru-RU" sz="2700" b="1" dirty="0" smtClean="0"/>
              <a:t>«О </a:t>
            </a:r>
            <a:r>
              <a:rPr lang="ru-RU" sz="2700" b="1" dirty="0"/>
              <a:t>внесении изменений в Закон Российской Федерации </a:t>
            </a:r>
            <a:r>
              <a:rPr lang="ru-RU" sz="2700" b="1" dirty="0" smtClean="0"/>
              <a:t>«О ветеринарии»</a:t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sz="2400" dirty="0"/>
              <a:t>1 сентября 2023 года в России </a:t>
            </a:r>
            <a:r>
              <a:rPr lang="ru-RU" sz="2400" dirty="0" smtClean="0"/>
              <a:t>вступил </a:t>
            </a:r>
            <a:r>
              <a:rPr lang="ru-RU" sz="2400" dirty="0"/>
              <a:t>в силу Федеральный закон № 221-ФЗ, которым предусмотрены разработка и утверждение ветеринарных правил по обязательному маркированию и учету животных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sz="2400" dirty="0"/>
              <a:t>Предельные сроки учета установлены в зависимости от вида животных, их количества и формы собственности хозяйства — от 1 сентября 2024 года до 1 сентября 2029 года.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363272" cy="6192728"/>
          </a:xfrm>
        </p:spPr>
        <p:txBody>
          <a:bodyPr>
            <a:normAutofit fontScale="47500" lnSpcReduction="20000"/>
          </a:bodyPr>
          <a:lstStyle/>
          <a:p>
            <a:r>
              <a:rPr lang="ru-RU" sz="4000" dirty="0"/>
              <a:t>Ветеринарные правила маркирования и учета животных</a:t>
            </a:r>
            <a:endParaRPr lang="ru-RU" sz="4000" dirty="0"/>
          </a:p>
          <a:p>
            <a:endParaRPr lang="ru-RU" dirty="0"/>
          </a:p>
          <a:p>
            <a:r>
              <a:rPr lang="ru-RU" sz="3300" dirty="0"/>
              <a:t>1. Ветеринарные правила маркирования и учета животных устанавливают порядок осуществления маркирования животных (за исключением служебных животных, принадлежащих федеральным органам исполнительной власти в области обороны, в сфере внутренних дел, в сфере деятельности войск национальной гвардии Российской Федерации, в сфере исполнения наказаний, в сфере государственной охраны и в области обеспечения безопасности), типы и свойства используемых средств маркирования, порядок формирования и присвоения номеров средств маркирования, перечень необходимых для учета животных сведений, представляемых владельцами животных лицам, осуществляющим учет животных, и сроки их представления, предусматривают случаи, при которых учет животных осуществляется федеральным органом исполнительной власти в области ветеринарного надзора и подведомственными ему территориальными органами, уполномоченными в области ветеринарии органами исполнительной власти субъектов Российской Федерации и подведомственными им организациями, а также специалистами в области ветеринарии, не являющимися уполномоченными лицами органов и организаций, входящих в систему Государственной ветеринарной службы Российской Федерации.</a:t>
            </a:r>
            <a:endParaRPr lang="ru-RU" sz="3300" dirty="0"/>
          </a:p>
          <a:p>
            <a:endParaRPr lang="ru-RU" sz="3300" dirty="0"/>
          </a:p>
          <a:p>
            <a:r>
              <a:rPr lang="ru-RU" sz="3300" dirty="0"/>
              <a:t>2. Порядок маркирования и учета служебных животных, указанных в пункте 1 настоящей статьи, устанавливается федеральными органами исполнительной власти в области обороны, в сфере внутренних дел, в сфере деятельности войск национальной гвардии Российской Федерации, в сфере исполнения наказаний, в сфере государственной охраны и в области обеспечения безопасности, в ведении которых находятся учреждения и организации, использующие служебных животных.";</a:t>
            </a:r>
            <a:endParaRPr lang="ru-RU" sz="3300" dirty="0"/>
          </a:p>
          <a:p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936104"/>
          </a:xfrm>
        </p:spPr>
        <p:txBody>
          <a:bodyPr>
            <a:noAutofit/>
          </a:bodyPr>
          <a:lstStyle/>
          <a:p>
            <a:r>
              <a:rPr lang="ru-RU" sz="1600" dirty="0"/>
              <a:t>Закон РФ от 14.05.1993 N 4979-1 (ред. от 28.04.2023) "О ветеринарии" (с изм. и доп., вступ. в силу с 01.09.2023)</a:t>
            </a:r>
            <a:br>
              <a:rPr lang="ru-RU" sz="1600" dirty="0"/>
            </a:br>
            <a:r>
              <a:rPr lang="ru-RU" sz="1600" dirty="0"/>
              <a:t>Статья 18. Обязанности организаций и граждан - владельцев животных и производителей продукции животного происхождения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1126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6400" dirty="0"/>
              <a:t>Ответственность за здоровье, содержание и использование животных несут их владельцы, а за выпуск безопасной в ветеринарно-санитарном отношении продукции животного происхождения - производители этой продукции</a:t>
            </a:r>
            <a:r>
              <a:rPr lang="ru-RU" sz="6400" dirty="0" smtClean="0"/>
              <a:t>.</a:t>
            </a:r>
            <a:endParaRPr lang="ru-RU" sz="6400" dirty="0" smtClean="0"/>
          </a:p>
          <a:p>
            <a:endParaRPr lang="ru-RU" sz="6400" dirty="0" smtClean="0"/>
          </a:p>
          <a:p>
            <a:r>
              <a:rPr lang="ru-RU" sz="6400" dirty="0" smtClean="0"/>
              <a:t>Владельцы </a:t>
            </a:r>
            <a:r>
              <a:rPr lang="ru-RU" sz="6400" dirty="0"/>
              <a:t>животных и производители продукции животного происхождения обязаны</a:t>
            </a:r>
            <a:r>
              <a:rPr lang="ru-RU" sz="6400" dirty="0" smtClean="0"/>
              <a:t>:</a:t>
            </a:r>
            <a:endParaRPr lang="ru-RU" sz="6400" dirty="0"/>
          </a:p>
          <a:p>
            <a:r>
              <a:rPr lang="ru-RU" sz="6400" dirty="0" smtClean="0"/>
              <a:t>осуществлять </a:t>
            </a:r>
            <a:r>
              <a:rPr lang="ru-RU" sz="6400" dirty="0"/>
              <a:t>хозяйственные и ветеринарные мероприятия, обеспечивающие предупреждение болезней животных и безопасность в ветеринарно-санитарном отношении продукции животного происхождения, содержать в надлежащем состоянии животноводческие помещения и сооружения для хранения кормов и переработки продукции животного происхождения, не допускать загрязнения окружающей среды отходами животноводства</a:t>
            </a:r>
            <a:r>
              <a:rPr lang="ru-RU" sz="6400" dirty="0" smtClean="0"/>
              <a:t>;</a:t>
            </a:r>
            <a:endParaRPr lang="ru-RU" sz="6400" dirty="0" smtClean="0"/>
          </a:p>
          <a:p>
            <a:endParaRPr lang="ru-RU" sz="6400" dirty="0"/>
          </a:p>
          <a:p>
            <a:r>
              <a:rPr lang="ru-RU" sz="6400" dirty="0"/>
              <a:t>соблюдать зоогигиенические и ветеринарно-санитарные требования при размещении, строительстве, вводе в эксплуатацию объектов, связанных с выращиванием и содержанием животных, производством, хранением продукции животного происхождения, ее переработкой и реализацией</a:t>
            </a:r>
            <a:r>
              <a:rPr lang="ru-RU" sz="6400" dirty="0" smtClean="0"/>
              <a:t>;</a:t>
            </a:r>
            <a:endParaRPr lang="ru-RU" sz="6400" dirty="0" smtClean="0"/>
          </a:p>
          <a:p>
            <a:endParaRPr lang="ru-RU" sz="6400" dirty="0"/>
          </a:p>
          <a:p>
            <a:r>
              <a:rPr lang="ru-RU" sz="6400" dirty="0" smtClean="0"/>
              <a:t>предоставлять </a:t>
            </a:r>
            <a:r>
              <a:rPr lang="ru-RU" sz="6400" dirty="0"/>
              <a:t>специалистам в области ветеринарии, являющимся уполномоченными лицами органов и организаций, входящих в систему Государственной ветеринарной службы Российской Федерации, по их требованию доступ к животным для осмотра и учета (за исключением доступа в жилые помещения, расположенные в пределах приусадебных земельных участков), немедленно извещать указанных специалистов о всех случаях внезапного падежа или одновременного массового заболевания животных, а также об их необычном поведении</a:t>
            </a:r>
            <a:r>
              <a:rPr lang="ru-RU" sz="6400" dirty="0" smtClean="0"/>
              <a:t>;</a:t>
            </a:r>
            <a:endParaRPr lang="ru-RU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075240" cy="5472608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до прибытия специалистов в области ветеринарии, являющихся уполномоченными лицами органов и организаций, входящих в систему Государственной ветеринарной службы Российской Федерации, принять меры по изоляции животных, подозреваемых в заболевании</a:t>
            </a:r>
            <a:r>
              <a:rPr lang="ru-RU" dirty="0" smtClean="0"/>
              <a:t>;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соблюдать </a:t>
            </a:r>
            <a:r>
              <a:rPr lang="ru-RU" dirty="0"/>
              <a:t>установленные ветеринарно-санитарные правила перевозки и убоя животных, переработки, хранения и реализации продукции животного </a:t>
            </a:r>
            <a:r>
              <a:rPr lang="ru-RU" dirty="0" smtClean="0"/>
              <a:t>происхождения;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выполнять </a:t>
            </a:r>
            <a:r>
              <a:rPr lang="ru-RU" dirty="0"/>
              <a:t>указания специалистов в области ветеринарии, являющихся уполномоченными лицами органов и организаций, входящих в систему Государственной ветеринарной службы Российской Федерации, о проведении мероприятий по профилактике болезней животных и борьбе с этими болезнями</a:t>
            </a:r>
            <a:r>
              <a:rPr lang="ru-RU" dirty="0" smtClean="0"/>
              <a:t>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обеспечить </a:t>
            </a:r>
            <a:r>
              <a:rPr lang="ru-RU" dirty="0"/>
              <a:t>маркирование животных, за исключением случаев, указанных в </a:t>
            </a:r>
            <a:r>
              <a:rPr lang="ru-RU" dirty="0" smtClean="0"/>
              <a:t>п.3 ст. 19.1</a:t>
            </a:r>
            <a:r>
              <a:rPr lang="ru-RU" dirty="0"/>
              <a:t> настоящего Закона</a:t>
            </a:r>
            <a:r>
              <a:rPr lang="ru-RU" dirty="0" smtClean="0"/>
              <a:t>;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представлять </a:t>
            </a:r>
            <a:r>
              <a:rPr lang="ru-RU" dirty="0"/>
              <a:t>сведения, необходимые для учета животных, лицам, осуществляющим учет животных, по перечню и в сроки, которые установлены ветеринарными правилами маркирования и учета животных, за исключением случаев, указанных в </a:t>
            </a:r>
            <a:r>
              <a:rPr lang="ru-RU" dirty="0" smtClean="0"/>
              <a:t>п.3 ст. 19.1 настоящего </a:t>
            </a:r>
            <a:r>
              <a:rPr lang="ru-RU" dirty="0"/>
              <a:t>Закона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*п. 3 ст. 19.1 </a:t>
            </a:r>
            <a:r>
              <a:rPr lang="ru-RU" sz="2100" dirty="0" smtClean="0"/>
              <a:t>Не </a:t>
            </a:r>
            <a:r>
              <a:rPr lang="ru-RU" sz="2100" dirty="0"/>
              <a:t>подлежат индивидуальному или групповому маркированию и учету объекты животного мира, предусмотренные Федеральным законом от 24 апреля 1995 года N 52-ФЗ "О животном мире", и водные биологические ресурсы, предусмотренные Федеральным законом от 20 декабря 2004 года N 166-ФЗ "О рыболовстве и сохранении водных биологических ресурсов", а также животные, не относящиеся к сельскохозяйственным животным и принадлежащие гражданам.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83986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Система идентификации и регистрации животных </a:t>
            </a:r>
            <a:r>
              <a:rPr lang="ru-RU" dirty="0" smtClean="0"/>
              <a:t>– это комплекс </a:t>
            </a:r>
            <a:r>
              <a:rPr lang="ru-RU" dirty="0"/>
              <a:t>взаимосвязанных процессов и процедур, позволяющих идентифицировать животных, обеспечить получение, хранение, обработку информации о животных, с соблюдением принципов </a:t>
            </a:r>
            <a:r>
              <a:rPr lang="ru-RU" dirty="0" err="1"/>
              <a:t>прослеживаемости</a:t>
            </a:r>
            <a:r>
              <a:rPr lang="ru-RU" dirty="0"/>
              <a:t> сельскохозяйственных животных при их содержании, выращивании, разведении, торговле, транспортировке, убое. </a:t>
            </a:r>
            <a:endParaRPr lang="ru-RU" dirty="0" smtClean="0"/>
          </a:p>
          <a:p>
            <a:r>
              <a:rPr lang="ru-RU" dirty="0" smtClean="0"/>
              <a:t>Идентификация –это </a:t>
            </a:r>
            <a:r>
              <a:rPr lang="ru-RU" dirty="0"/>
              <a:t>мероприятие, обеспечивающее установление соответствия объекта – носителя уникального номера с совокупностью информации о данном объекте в электронном формате в специализированных прикладных базах данных.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ЧТО ТАКОЕ МАРКИРОВКА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540080" cy="5112568"/>
          </a:xfrm>
        </p:spPr>
        <p:txBody>
          <a:bodyPr>
            <a:normAutofit/>
          </a:bodyPr>
          <a:lstStyle/>
          <a:p>
            <a:r>
              <a:rPr lang="ru-RU" sz="1600" dirty="0"/>
              <a:t>Маркирование представляет собой нанесение на тело животного, закрепление на теле животного или введение в тело животного визуальных, электронных или смешанных (сочетание визуального и электронного) средств маркирования или в случаях осуществления группового маркирования животных нанесение визуальных средств маркирования на сооружение, предмет, приспособление (садок, террариум, </a:t>
            </a:r>
            <a:r>
              <a:rPr lang="ru-RU" sz="1600" dirty="0" err="1"/>
              <a:t>инсектариум</a:t>
            </a:r>
            <a:r>
              <a:rPr lang="ru-RU" sz="1600" dirty="0"/>
              <a:t> и другие) или помещение, в которых содержится группа животных.</a:t>
            </a:r>
            <a:endParaRPr lang="ru-RU" sz="1600" dirty="0"/>
          </a:p>
          <a:p>
            <a:r>
              <a:rPr lang="ru-RU" sz="1600" dirty="0" smtClean="0"/>
              <a:t>-это: бирки</a:t>
            </a:r>
            <a:r>
              <a:rPr lang="ru-RU" sz="1600" smtClean="0"/>
              <a:t>, электронные </a:t>
            </a:r>
            <a:r>
              <a:rPr lang="ru-RU" sz="1600" dirty="0" smtClean="0"/>
              <a:t>чипы и другие методы                                                      позволяющие идентифицировать животное.</a:t>
            </a:r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93" y="3645024"/>
            <a:ext cx="316008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40968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37112"/>
            <a:ext cx="2950396" cy="157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 smtClean="0"/>
              <a:t>- </a:t>
            </a:r>
            <a:r>
              <a:rPr lang="ru-RU" dirty="0"/>
              <a:t>Учет </a:t>
            </a:r>
            <a:r>
              <a:rPr lang="ru-RU" dirty="0" smtClean="0"/>
              <a:t>животных в системах </a:t>
            </a:r>
            <a:r>
              <a:rPr lang="ru-RU" dirty="0"/>
              <a:t>осуществляется безвозмездно.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dirty="0"/>
              <a:t>Учет животных осуществляется специалистами в области ветеринарии, являющимися уполномоченными лицами органов и организаций, входящих в систему Государственной ветеринарной службы Российской Федерации, или специалистами в области ветеринарии, не являющимися уполномоченными лицами указанных органов и организаций.</a:t>
            </a:r>
            <a:endParaRPr lang="ru-RU" dirty="0"/>
          </a:p>
          <a:p>
            <a:r>
              <a:rPr lang="ru-RU" dirty="0" smtClean="0"/>
              <a:t>-Учет </a:t>
            </a:r>
            <a:r>
              <a:rPr lang="ru-RU" dirty="0"/>
              <a:t>животных, находящихся на объектах, подведомственных федеральным органам исполнительной власти в области обороны, в сфере внутренних дел, в сфере деятельности войск национальной гвардии Российской Федерации, в сфере исполнения наказаний, в сфере государственной охраны и в области обеспечения безопасности, организуется ветеринарными (ветеринарно-санитарными) службами указанных федеральных органов исполнительной власти.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/>
              <a:t>Идентификации и учету подлежат животные, относящиеся к биологическим видам, внесенным в перечень, утвержденный постановлением Правительства Российской Федерации от 5 апреля 2023 г. № 550: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83568" y="1484784"/>
          <a:ext cx="7992887" cy="4833008"/>
        </p:xfrm>
        <a:graphic>
          <a:graphicData uri="http://schemas.openxmlformats.org/drawingml/2006/table">
            <a:tbl>
              <a:tblPr firstRow="1"/>
              <a:tblGrid>
                <a:gridCol w="1944216"/>
                <a:gridCol w="2016224"/>
                <a:gridCol w="1152128"/>
                <a:gridCol w="1382553"/>
                <a:gridCol w="1497766"/>
              </a:tblGrid>
              <a:tr h="1776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Вид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Индивидуальный учет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Групповой учет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Срок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Для ЛПХ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2539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Крупный рогатый скот*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до 01.09.2024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до 01.09.2024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2539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Лошади, ослы, мулы и лошаки*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до 01.09.2024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до 01.03.2025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Верблюды*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Да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Нет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до 01.09.2025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до 01.09.2026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Пчелы*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Нет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Да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до 01.09.2025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до 01.09.2025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5591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Свиньи*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Для племенных свиней, свиней в ЛПХ и по желанию владельца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Да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до 01.09.2024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до 01.09.2024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482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Мелкий рогатый скот*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Для племенного МРС, МРС в ЛПХ и по желанию владельца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Да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до 01.09.2026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до 01.09.2026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482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Домашняя птица (куры, утки, гуси, индейки,   цесарки, перепела, страусы)*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По желанию владельца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до 01.09.2024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более 10 голов — 01.09.2026; менее 10 — 01.09.2029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005" marR="25005" marT="12503" marB="12503">
                    <a:lnL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10242</Words>
  <Application>WPS Presentation</Application>
  <PresentationFormat>Экран (4:3)</PresentationFormat>
  <Paragraphs>217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Wingdings 2</vt:lpstr>
      <vt:lpstr>Rockwell</vt:lpstr>
      <vt:lpstr>Cambria</vt:lpstr>
      <vt:lpstr>Microsoft YaHei</vt:lpstr>
      <vt:lpstr>Arial Unicode MS</vt:lpstr>
      <vt:lpstr>Calibri</vt:lpstr>
      <vt:lpstr>Литейная</vt:lpstr>
      <vt:lpstr>Идентификация, регистрация, маркирование  и учет сельскохозяйственных животных </vt:lpstr>
      <vt:lpstr>  Федеральный закон от 28 июня 2022 г. N 221-ФЗ «О внесении изменений в Закон Российской Федерации «О ветеринарии» </vt:lpstr>
      <vt:lpstr>PowerPoint 演示文稿</vt:lpstr>
      <vt:lpstr>Закон РФ от 14.05.1993 N 4979-1 (ред. от 28.04.2023) "О ветеринарии" (с изм. и доп., вступ. в силу с 01.09.2023) Статья 18. Обязанности организаций и граждан - владельцев животных и производителей продукции животного происхождения </vt:lpstr>
      <vt:lpstr>PowerPoint 演示文稿</vt:lpstr>
      <vt:lpstr>PowerPoint 演示文稿</vt:lpstr>
      <vt:lpstr>ЧТО ТАКОЕ МАРКИРОВКА</vt:lpstr>
      <vt:lpstr>PowerPoint 演示文稿</vt:lpstr>
      <vt:lpstr>Идентификации и учету подлежат животные, относящиеся к биологическим видам, внесенным в перечень, утвержденный постановлением Правительства Российской Федерации от 5 апреля 2023 г. № 550: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Идентификация, регистрация и учет сельскохозяйственных животных</dc:title>
  <dc:creator>User</dc:creator>
  <cp:lastModifiedBy>днс</cp:lastModifiedBy>
  <cp:revision>26</cp:revision>
  <dcterms:created xsi:type="dcterms:W3CDTF">2023-10-14T04:29:00Z</dcterms:created>
  <dcterms:modified xsi:type="dcterms:W3CDTF">2024-06-25T09:13:00Z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0E9FF4FCD1ED487FA10267BDBC60F43C_12</vt:lpwstr>
  </property>
  <property fmtid="{D5CDD505-2E9C-101B-9397-08002B2CF9AE}" pid="3" name="KSOProductBuildVer">
    <vt:lpwstr>1049-12.2.0.13359</vt:lpwstr>
  </property>
</Properties>
</file>