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9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90" r:id="rId2"/>
  </p:sldMasterIdLst>
  <p:notesMasterIdLst>
    <p:notesMasterId r:id="rId29"/>
  </p:notesMasterIdLst>
  <p:handoutMasterIdLst>
    <p:handoutMasterId r:id="rId30"/>
  </p:handoutMasterIdLst>
  <p:sldIdLst>
    <p:sldId id="303" r:id="rId3"/>
    <p:sldId id="357" r:id="rId4"/>
    <p:sldId id="352" r:id="rId5"/>
    <p:sldId id="353" r:id="rId6"/>
    <p:sldId id="344" r:id="rId7"/>
    <p:sldId id="362" r:id="rId8"/>
    <p:sldId id="345" r:id="rId9"/>
    <p:sldId id="346" r:id="rId10"/>
    <p:sldId id="286" r:id="rId11"/>
    <p:sldId id="349" r:id="rId12"/>
    <p:sldId id="293" r:id="rId13"/>
    <p:sldId id="323" r:id="rId14"/>
    <p:sldId id="350" r:id="rId15"/>
    <p:sldId id="360" r:id="rId16"/>
    <p:sldId id="296" r:id="rId17"/>
    <p:sldId id="361" r:id="rId18"/>
    <p:sldId id="363" r:id="rId19"/>
    <p:sldId id="364" r:id="rId20"/>
    <p:sldId id="365" r:id="rId21"/>
    <p:sldId id="366" r:id="rId22"/>
    <p:sldId id="367" r:id="rId23"/>
    <p:sldId id="368" r:id="rId24"/>
    <p:sldId id="369" r:id="rId25"/>
    <p:sldId id="370" r:id="rId26"/>
    <p:sldId id="371" r:id="rId27"/>
    <p:sldId id="37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2060"/>
    <a:srgbClr val="506FB0"/>
    <a:srgbClr val="F9B13B"/>
    <a:srgbClr val="A249EB"/>
    <a:srgbClr val="1DA95C"/>
    <a:srgbClr val="1DA85A"/>
    <a:srgbClr val="FED6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43" autoAdjust="0"/>
    <p:restoredTop sz="94660" autoAdjust="0"/>
  </p:normalViewPr>
  <p:slideViewPr>
    <p:cSldViewPr snapToGrid="0">
      <p:cViewPr varScale="1">
        <p:scale>
          <a:sx n="88" d="100"/>
          <a:sy n="88" d="100"/>
        </p:scale>
        <p:origin x="-1310" y="-82"/>
      </p:cViewPr>
      <p:guideLst>
        <p:guide orient="horz" pos="2160"/>
        <p:guide pos="2765"/>
      </p:guideLst>
    </p:cSldViewPr>
  </p:slideViewPr>
  <p:outlineViewPr>
    <p:cViewPr>
      <p:scale>
        <a:sx n="33" d="100"/>
        <a:sy n="33" d="100"/>
      </p:scale>
      <p:origin x="0" y="1325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2298" y="4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38649598309024241"/>
          <c:y val="0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34298,9(102,4%)</c:v>
                </c:pt>
              </c:strCache>
            </c:strRef>
          </c:tx>
          <c:dLbls>
            <c:showVal val="1"/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Налог на доходы физлиц</c:v>
                </c:pt>
                <c:pt idx="1">
                  <c:v>Акцизы</c:v>
                </c:pt>
                <c:pt idx="2">
                  <c:v>Налог на имущество</c:v>
                </c:pt>
                <c:pt idx="3">
                  <c:v>госпошлина</c:v>
                </c:pt>
                <c:pt idx="4">
                  <c:v>аренда гос.имущества</c:v>
                </c:pt>
                <c:pt idx="5">
                  <c:v>Платные услуги</c:v>
                </c:pt>
                <c:pt idx="6">
                  <c:v>прочие доходы</c:v>
                </c:pt>
                <c:pt idx="7">
                  <c:v>дотации, безвозм поступления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5904.2</c:v>
                </c:pt>
                <c:pt idx="1">
                  <c:v>3620</c:v>
                </c:pt>
                <c:pt idx="2">
                  <c:v>3787.7</c:v>
                </c:pt>
                <c:pt idx="3">
                  <c:v>13</c:v>
                </c:pt>
                <c:pt idx="4">
                  <c:v>570.1</c:v>
                </c:pt>
                <c:pt idx="5">
                  <c:v>52</c:v>
                </c:pt>
                <c:pt idx="6">
                  <c:v>181</c:v>
                </c:pt>
                <c:pt idx="7">
                  <c:v>20171.599999999991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38649598309024252"/>
          <c:y val="0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35177,8 (89%)</c:v>
                </c:pt>
              </c:strCache>
            </c:strRef>
          </c:tx>
          <c:dLbls>
            <c:showVal val="1"/>
            <c:showPercent val="1"/>
            <c:showLeaderLines val="1"/>
          </c:dLbls>
          <c:cat>
            <c:strRef>
              <c:f>Лист1!$A$2:$A$10</c:f>
              <c:strCache>
                <c:ptCount val="9"/>
                <c:pt idx="0">
                  <c:v>Национальная экономика</c:v>
                </c:pt>
                <c:pt idx="1">
                  <c:v>Общегосударственные вопросы</c:v>
                </c:pt>
                <c:pt idx="2">
                  <c:v>ЖКХ</c:v>
                </c:pt>
                <c:pt idx="3">
                  <c:v>Культура</c:v>
                </c:pt>
                <c:pt idx="4">
                  <c:v>Физкультура и спорт</c:v>
                </c:pt>
                <c:pt idx="5">
                  <c:v>Образование</c:v>
                </c:pt>
                <c:pt idx="6">
                  <c:v>Национальная оборона</c:v>
                </c:pt>
                <c:pt idx="7">
                  <c:v>Нацбезопасность, правоохран ительная деятельность </c:v>
                </c:pt>
                <c:pt idx="8">
                  <c:v>Другие общегосударственные вопросы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4694</c:v>
                </c:pt>
                <c:pt idx="1">
                  <c:v>11551.3</c:v>
                </c:pt>
                <c:pt idx="2">
                  <c:v>8782</c:v>
                </c:pt>
                <c:pt idx="3">
                  <c:v>7451</c:v>
                </c:pt>
                <c:pt idx="4">
                  <c:v>1120.5</c:v>
                </c:pt>
                <c:pt idx="5">
                  <c:v>60</c:v>
                </c:pt>
                <c:pt idx="6">
                  <c:v>297.3</c:v>
                </c:pt>
                <c:pt idx="7">
                  <c:v>282</c:v>
                </c:pt>
                <c:pt idx="8">
                  <c:v>939.7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2095575477705789"/>
          <c:y val="1.648602344119672E-2"/>
          <c:w val="0.37904424522294283"/>
          <c:h val="0.98351402340371752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Источники</c:v>
                </c:pt>
              </c:strCache>
            </c:strRef>
          </c:tx>
          <c:explosion val="25"/>
          <c:dPt>
            <c:idx val="1"/>
            <c:explosion val="28"/>
          </c:dPt>
          <c:dLbls>
            <c:showVal val="1"/>
            <c:showCatName val="1"/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АСП </c:v>
                </c:pt>
                <c:pt idx="1">
                  <c:v>ХМАО</c:v>
                </c:pt>
                <c:pt idx="2">
                  <c:v>ИП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200</c:v>
                </c:pt>
                <c:pt idx="1">
                  <c:v>687</c:v>
                </c:pt>
                <c:pt idx="2">
                  <c:v>100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5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Источники </a:t>
            </a:r>
            <a:r>
              <a:rPr lang="ru-RU" dirty="0"/>
              <a:t>финансирования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источники финансирования</c:v>
                </c:pt>
              </c:strCache>
            </c:strRef>
          </c:tx>
          <c:explosion val="22"/>
          <c:dLbls>
            <c:showVal val="1"/>
            <c:showCatName val="1"/>
            <c:showPercent val="1"/>
          </c:dLbls>
          <c:cat>
            <c:strRef>
              <c:f>Лист1!$A$2:$A$5</c:f>
              <c:strCache>
                <c:ptCount val="4"/>
                <c:pt idx="0">
                  <c:v>АСП </c:v>
                </c:pt>
                <c:pt idx="1">
                  <c:v>ХМАО</c:v>
                </c:pt>
                <c:pt idx="2">
                  <c:v>ИП</c:v>
                </c:pt>
                <c:pt idx="3">
                  <c:v>граждане</c:v>
                </c:pt>
              </c:strCache>
            </c:strRef>
          </c:cat>
          <c:val>
            <c:numRef>
              <c:f>Лист1!$B$2:$B$5</c:f>
              <c:numCache>
                <c:formatCode>#,##0.0\ _₽</c:formatCode>
                <c:ptCount val="4"/>
                <c:pt idx="0">
                  <c:v>320</c:v>
                </c:pt>
                <c:pt idx="1">
                  <c:v>933.8</c:v>
                </c:pt>
                <c:pt idx="2">
                  <c:v>50</c:v>
                </c:pt>
                <c:pt idx="3">
                  <c:v>31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5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Источники</c:v>
                </c:pt>
              </c:strCache>
            </c:strRef>
          </c:tx>
          <c:explosion val="25"/>
          <c:dPt>
            <c:idx val="1"/>
            <c:explosion val="28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АСП ; </a:t>
                    </a:r>
                    <a:r>
                      <a:rPr lang="ru-RU" dirty="0" smtClean="0"/>
                      <a:t>1096,435</a:t>
                    </a:r>
                    <a:r>
                      <a:rPr lang="ru-RU" dirty="0"/>
                      <a:t>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1"/>
              <c:layout/>
              <c:showVal val="1"/>
              <c:showCatName val="1"/>
              <c:showPercent val="1"/>
            </c:dLbl>
            <c:dLbl>
              <c:idx val="2"/>
              <c:layout/>
              <c:showVal val="1"/>
              <c:showCatName val="1"/>
              <c:showPercent val="1"/>
            </c:dLbl>
            <c:showVal val="1"/>
            <c:showCatName val="1"/>
          </c:dLbls>
          <c:cat>
            <c:strRef>
              <c:f>Лист1!$A$2:$A$4</c:f>
              <c:strCache>
                <c:ptCount val="3"/>
                <c:pt idx="0">
                  <c:v>АСП </c:v>
                </c:pt>
                <c:pt idx="1">
                  <c:v>ХМРН</c:v>
                </c:pt>
                <c:pt idx="2">
                  <c:v>Население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1096.46</c:v>
                </c:pt>
                <c:pt idx="1">
                  <c:v>1990</c:v>
                </c:pt>
                <c:pt idx="2">
                  <c:v>60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5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Источники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8.7309067984149044E-2"/>
                  <c:y val="0.1080125239638936"/>
                </c:manualLayout>
              </c:layout>
              <c:showVal val="1"/>
              <c:showCatName val="1"/>
              <c:showPercent val="1"/>
            </c:dLbl>
            <c:dLbl>
              <c:idx val="1"/>
              <c:showVal val="1"/>
              <c:showCatName val="1"/>
              <c:showPercent val="1"/>
            </c:dLbl>
            <c:dLbl>
              <c:idx val="2"/>
              <c:showVal val="1"/>
              <c:showCatName val="1"/>
              <c:showPercent val="1"/>
            </c:dLbl>
            <c:showVal val="1"/>
            <c:showCatName val="1"/>
          </c:dLbls>
          <c:cat>
            <c:strRef>
              <c:f>Лист1!$A$2</c:f>
              <c:strCache>
                <c:ptCount val="1"/>
                <c:pt idx="0">
                  <c:v>ХМРН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397.72999999999956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5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0.47061</cdr:x>
      <cdr:y>0.33311</cdr:y>
    </cdr:from>
    <cdr:to>
      <cdr:x>1</cdr:x>
      <cdr:y>0.40384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828897" y="1449486"/>
          <a:ext cx="2057303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defRPr sz="1800" b="0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endParaRPr lang="en-US" sz="1400" b="1" dirty="0"/>
        </a:p>
      </cdr:txBody>
    </cdr:sp>
  </cdr:relSizeAnchor>
  <cdr:relSizeAnchor xmlns:cdr="http://schemas.openxmlformats.org/drawingml/2006/chartDrawing">
    <cdr:from>
      <cdr:x>0.04698</cdr:x>
      <cdr:y>0.6913</cdr:y>
    </cdr:from>
    <cdr:to>
      <cdr:x>0.57637</cdr:x>
      <cdr:y>0.76203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82571" y="3008070"/>
          <a:ext cx="2057303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defRPr sz="1800" b="0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endParaRPr lang="en-US" sz="1400" b="1" dirty="0"/>
        </a:p>
      </cdr:txBody>
    </cdr:sp>
  </cdr:relSizeAnchor>
  <cdr:relSizeAnchor xmlns:cdr="http://schemas.openxmlformats.org/drawingml/2006/chartDrawing">
    <cdr:from>
      <cdr:x>0.04387</cdr:x>
      <cdr:y>0.29207</cdr:y>
    </cdr:from>
    <cdr:to>
      <cdr:x>0.57326</cdr:x>
      <cdr:y>0.3628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170478" y="1270898"/>
          <a:ext cx="2057315" cy="3077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defRPr sz="1800" b="0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endParaRPr lang="en-US" sz="14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0.47061</cdr:x>
      <cdr:y>0.33311</cdr:y>
    </cdr:from>
    <cdr:to>
      <cdr:x>1</cdr:x>
      <cdr:y>0.40384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828897" y="1449486"/>
          <a:ext cx="2057303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defRPr sz="1800" b="0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endParaRPr lang="en-US" sz="1400" b="1" dirty="0"/>
        </a:p>
      </cdr:txBody>
    </cdr:sp>
  </cdr:relSizeAnchor>
  <cdr:relSizeAnchor xmlns:cdr="http://schemas.openxmlformats.org/drawingml/2006/chartDrawing">
    <cdr:from>
      <cdr:x>0.04698</cdr:x>
      <cdr:y>0.6913</cdr:y>
    </cdr:from>
    <cdr:to>
      <cdr:x>0.57637</cdr:x>
      <cdr:y>0.76203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82571" y="3008070"/>
          <a:ext cx="2057303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defRPr sz="1800" b="0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endParaRPr lang="en-US" sz="1400" b="1" dirty="0"/>
        </a:p>
      </cdr:txBody>
    </cdr:sp>
  </cdr:relSizeAnchor>
  <cdr:relSizeAnchor xmlns:cdr="http://schemas.openxmlformats.org/drawingml/2006/chartDrawing">
    <cdr:from>
      <cdr:x>0.01843</cdr:x>
      <cdr:y>0.29775</cdr:y>
    </cdr:from>
    <cdr:to>
      <cdr:x>0.54782</cdr:x>
      <cdr:y>0.36848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71624" y="1295598"/>
          <a:ext cx="2057303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defRPr sz="1800" b="0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endParaRPr lang="en-US" sz="14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0.47061</cdr:x>
      <cdr:y>0.33311</cdr:y>
    </cdr:from>
    <cdr:to>
      <cdr:x>1</cdr:x>
      <cdr:y>0.40384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828897" y="1449486"/>
          <a:ext cx="2057303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defRPr sz="1800" b="0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endParaRPr lang="en-US" sz="1400" b="1" dirty="0"/>
        </a:p>
      </cdr:txBody>
    </cdr:sp>
  </cdr:relSizeAnchor>
  <cdr:relSizeAnchor xmlns:cdr="http://schemas.openxmlformats.org/drawingml/2006/chartDrawing">
    <cdr:from>
      <cdr:x>0.04698</cdr:x>
      <cdr:y>0.6913</cdr:y>
    </cdr:from>
    <cdr:to>
      <cdr:x>0.57637</cdr:x>
      <cdr:y>0.76203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82571" y="3008070"/>
          <a:ext cx="2057303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defRPr sz="1800" b="0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endParaRPr lang="en-US" sz="1400" b="1" dirty="0"/>
        </a:p>
      </cdr:txBody>
    </cdr:sp>
  </cdr:relSizeAnchor>
  <cdr:relSizeAnchor xmlns:cdr="http://schemas.openxmlformats.org/drawingml/2006/chartDrawing">
    <cdr:from>
      <cdr:x>0.01843</cdr:x>
      <cdr:y>0.29775</cdr:y>
    </cdr:from>
    <cdr:to>
      <cdr:x>0.54782</cdr:x>
      <cdr:y>0.36848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71624" y="1295598"/>
          <a:ext cx="2057303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defRPr sz="1800" b="0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endParaRPr lang="en-US" sz="14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DE8E68-22CA-4D93-A5BD-F50FC6D55818}" type="datetimeFigureOut">
              <a:rPr lang="ru-RU" smtClean="0"/>
              <a:pPr/>
              <a:t>11.02.2024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0B4DB-7D6C-4B74-ABDE-102FE183E8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272848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58E00-CDAC-4CCD-987D-8A2CC3AEEDE8}" type="datetimeFigureOut">
              <a:rPr lang="ru-RU" smtClean="0"/>
              <a:pPr/>
              <a:t>11.02.2024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A58EA5-1854-480C-ABCB-44730BCA51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91257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A58EA5-1854-480C-ABCB-44730BCA510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403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58EA5-1854-480C-ABCB-44730BCA510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60884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58EA5-1854-480C-ABCB-44730BCA510D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55737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58EA5-1854-480C-ABCB-44730BCA510D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608845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58EA5-1854-480C-ABCB-44730BCA510D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85845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58EA5-1854-480C-ABCB-44730BCA510D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873641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58EA5-1854-480C-ABCB-44730BCA510D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608845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58EA5-1854-480C-ABCB-44730BCA510D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608845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58EA5-1854-480C-ABCB-44730BCA510D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60884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0"/>
            <a:ext cx="9144000" cy="73342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050"/>
          </a:p>
        </p:txBody>
      </p:sp>
      <p:sp>
        <p:nvSpPr>
          <p:cNvPr id="3" name="Прямоугольник 2"/>
          <p:cNvSpPr/>
          <p:nvPr userDrawn="1"/>
        </p:nvSpPr>
        <p:spPr>
          <a:xfrm>
            <a:off x="6104634" y="176833"/>
            <a:ext cx="2956815" cy="379756"/>
          </a:xfrm>
          <a:prstGeom prst="rect">
            <a:avLst/>
          </a:prstGeom>
          <a:gradFill>
            <a:gsLst>
              <a:gs pos="28000">
                <a:schemeClr val="bg1"/>
              </a:gs>
              <a:gs pos="2000">
                <a:srgbClr val="002060"/>
              </a:gs>
              <a:gs pos="100000">
                <a:schemeClr val="bg1">
                  <a:lumMod val="97000"/>
                  <a:lumOff val="3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Ханты-Мансийский район                                 </a:t>
            </a:r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766" y="74388"/>
            <a:ext cx="622634" cy="584646"/>
          </a:xfrm>
          <a:prstGeom prst="rect">
            <a:avLst/>
          </a:prstGeom>
        </p:spPr>
      </p:pic>
      <p:sp>
        <p:nvSpPr>
          <p:cNvPr id="5" name="Прямоугольник 4"/>
          <p:cNvSpPr/>
          <p:nvPr userDrawn="1"/>
        </p:nvSpPr>
        <p:spPr>
          <a:xfrm>
            <a:off x="184012" y="162664"/>
            <a:ext cx="42692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Отчет о результатах деятельности главы сельского поселения Красноленинский за 2022</a:t>
            </a:r>
            <a:r>
              <a:rPr lang="ru-RU" sz="1400" b="1" baseline="0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3год</a:t>
            </a:r>
            <a:endParaRPr lang="ru-RU" sz="14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5985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fld id="{40911ADE-5D19-47C5-AE58-B585BECB39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2853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84543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02C87-1933-45C7-AC04-DA6D8D15AF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238073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02C87-1933-45C7-AC04-DA6D8D15AF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264736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02C87-1933-45C7-AC04-DA6D8D15AF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92678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02C87-1933-45C7-AC04-DA6D8D15AF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086632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02C87-1933-45C7-AC04-DA6D8D15AF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069104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02C87-1933-45C7-AC04-DA6D8D15AFD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18012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02C87-1933-45C7-AC04-DA6D8D15AF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164992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02C87-1933-45C7-AC04-DA6D8D15AF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45415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 userDrawn="1"/>
        </p:nvSpPr>
        <p:spPr>
          <a:xfrm>
            <a:off x="0" y="0"/>
            <a:ext cx="9144000" cy="73342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050"/>
          </a:p>
        </p:txBody>
      </p:sp>
      <p:sp>
        <p:nvSpPr>
          <p:cNvPr id="24" name="Прямоугольник 23"/>
          <p:cNvSpPr/>
          <p:nvPr userDrawn="1"/>
        </p:nvSpPr>
        <p:spPr>
          <a:xfrm>
            <a:off x="6104634" y="176833"/>
            <a:ext cx="2956815" cy="379756"/>
          </a:xfrm>
          <a:prstGeom prst="rect">
            <a:avLst/>
          </a:prstGeom>
          <a:gradFill>
            <a:gsLst>
              <a:gs pos="28000">
                <a:schemeClr val="bg1"/>
              </a:gs>
              <a:gs pos="2000">
                <a:srgbClr val="002060"/>
              </a:gs>
              <a:gs pos="100000">
                <a:schemeClr val="bg1">
                  <a:lumMod val="97000"/>
                  <a:lumOff val="3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Ханты-Мансийский район                                 </a:t>
            </a:r>
          </a:p>
        </p:txBody>
      </p:sp>
      <p:pic>
        <p:nvPicPr>
          <p:cNvPr id="25" name="Рисунок 2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766" y="74388"/>
            <a:ext cx="622634" cy="584646"/>
          </a:xfrm>
          <a:prstGeom prst="rect">
            <a:avLst/>
          </a:prstGeom>
        </p:spPr>
      </p:pic>
      <p:sp>
        <p:nvSpPr>
          <p:cNvPr id="26" name="Прямоугольник 25"/>
          <p:cNvSpPr/>
          <p:nvPr userDrawn="1"/>
        </p:nvSpPr>
        <p:spPr>
          <a:xfrm>
            <a:off x="184012" y="162664"/>
            <a:ext cx="42692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Отчет о результатах деятельности главы сельского поселения Красноленинский за 2023</a:t>
            </a:r>
            <a:r>
              <a:rPr lang="ru-RU" sz="1400" b="1" baseline="0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год</a:t>
            </a:r>
            <a:endParaRPr lang="ru-RU" sz="1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Прямоугольник 1"/>
          <p:cNvSpPr/>
          <p:nvPr userDrawn="1"/>
        </p:nvSpPr>
        <p:spPr>
          <a:xfrm>
            <a:off x="8623509" y="771758"/>
            <a:ext cx="43794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solidFill>
                  <a:srgbClr val="002060"/>
                </a:solidFill>
              </a:rPr>
              <a:t> </a:t>
            </a:r>
            <a:fld id="{7E302C87-1933-45C7-AC04-DA6D8D15AFDF}" type="slidenum">
              <a:rPr lang="ru-RU" sz="1200" smtClean="0">
                <a:solidFill>
                  <a:srgbClr val="002060"/>
                </a:solidFill>
              </a:rPr>
              <a:pPr/>
              <a:t>‹#›</a:t>
            </a:fld>
            <a:r>
              <a:rPr lang="ru-RU" sz="1200" dirty="0" smtClean="0">
                <a:solidFill>
                  <a:srgbClr val="002060"/>
                </a:solidFill>
              </a:rPr>
              <a:t> </a:t>
            </a:r>
            <a:endParaRPr lang="ru-RU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423385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02C87-1933-45C7-AC04-DA6D8D15AF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650205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02C87-1933-45C7-AC04-DA6D8D15AF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869091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02C87-1933-45C7-AC04-DA6D8D15AF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35687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184012" y="162664"/>
            <a:ext cx="4857887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Отчет о результатах деятельности главы Ханты-Мансийского района и деятельности администрации района за 202</a:t>
            </a:r>
            <a:r>
              <a:rPr lang="en-US" sz="105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05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год</a:t>
            </a:r>
            <a:endParaRPr lang="ru-RU" sz="1050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0" y="0"/>
            <a:ext cx="9144000" cy="73342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050"/>
          </a:p>
        </p:txBody>
      </p:sp>
      <p:sp>
        <p:nvSpPr>
          <p:cNvPr id="14" name="Прямоугольник 13"/>
          <p:cNvSpPr/>
          <p:nvPr userDrawn="1"/>
        </p:nvSpPr>
        <p:spPr>
          <a:xfrm>
            <a:off x="6104634" y="176833"/>
            <a:ext cx="2956815" cy="379756"/>
          </a:xfrm>
          <a:prstGeom prst="rect">
            <a:avLst/>
          </a:prstGeom>
          <a:gradFill>
            <a:gsLst>
              <a:gs pos="28000">
                <a:schemeClr val="bg1"/>
              </a:gs>
              <a:gs pos="2000">
                <a:srgbClr val="002060"/>
              </a:gs>
              <a:gs pos="100000">
                <a:schemeClr val="bg1">
                  <a:lumMod val="97000"/>
                  <a:lumOff val="3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Ханты-Мансийский район                                 </a:t>
            </a:r>
          </a:p>
        </p:txBody>
      </p:sp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766" y="74388"/>
            <a:ext cx="622634" cy="584646"/>
          </a:xfrm>
          <a:prstGeom prst="rect">
            <a:avLst/>
          </a:prstGeom>
        </p:spPr>
      </p:pic>
      <p:sp>
        <p:nvSpPr>
          <p:cNvPr id="16" name="Прямоугольник 15"/>
          <p:cNvSpPr/>
          <p:nvPr userDrawn="1"/>
        </p:nvSpPr>
        <p:spPr>
          <a:xfrm>
            <a:off x="184012" y="162664"/>
            <a:ext cx="42692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Отчет о результатах деятельности главы сельского поселения Красноленинский за 2023</a:t>
            </a:r>
            <a:r>
              <a:rPr lang="ru-RU" sz="1400" b="1" baseline="0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год</a:t>
            </a:r>
            <a:endParaRPr lang="ru-RU" sz="1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Прямоугольник 1"/>
          <p:cNvSpPr/>
          <p:nvPr userDrawn="1"/>
        </p:nvSpPr>
        <p:spPr>
          <a:xfrm>
            <a:off x="8623509" y="771758"/>
            <a:ext cx="43794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2060"/>
                </a:solidFill>
              </a:rPr>
              <a:t> </a:t>
            </a:r>
            <a:fld id="{7E302C87-1933-45C7-AC04-DA6D8D15AFDF}" type="slidenum">
              <a:rPr lang="ru-RU" sz="1200" smtClean="0">
                <a:solidFill>
                  <a:srgbClr val="002060"/>
                </a:solidFill>
              </a:rPr>
              <a:pPr/>
              <a:t>‹#›</a:t>
            </a:fld>
            <a:r>
              <a:rPr lang="en-US" sz="1200" dirty="0" smtClean="0">
                <a:solidFill>
                  <a:srgbClr val="002060"/>
                </a:solidFill>
              </a:rPr>
              <a:t> </a:t>
            </a:r>
            <a:endParaRPr lang="ru-RU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9740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fld id="{40911ADE-5D19-47C5-AE58-B585BECB39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68363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fld id="{40911ADE-5D19-47C5-AE58-B585BECB39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8188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fld id="{40911ADE-5D19-47C5-AE58-B585BECB39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69389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884" indent="0">
              <a:buNone/>
              <a:defRPr sz="1050"/>
            </a:lvl2pPr>
            <a:lvl3pPr marL="685766" indent="0">
              <a:buNone/>
              <a:defRPr sz="900"/>
            </a:lvl3pPr>
            <a:lvl4pPr marL="1028649" indent="0">
              <a:buNone/>
              <a:defRPr sz="750"/>
            </a:lvl4pPr>
            <a:lvl5pPr marL="1371532" indent="0">
              <a:buNone/>
              <a:defRPr sz="750"/>
            </a:lvl5pPr>
            <a:lvl6pPr marL="1714415" indent="0">
              <a:buNone/>
              <a:defRPr sz="750"/>
            </a:lvl6pPr>
            <a:lvl7pPr marL="2057297" indent="0">
              <a:buNone/>
              <a:defRPr sz="750"/>
            </a:lvl7pPr>
            <a:lvl8pPr marL="2400180" indent="0">
              <a:buNone/>
              <a:defRPr sz="750"/>
            </a:lvl8pPr>
            <a:lvl9pPr marL="2743064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fld id="{40911ADE-5D19-47C5-AE58-B585BECB39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90178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884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5" indent="0">
              <a:buNone/>
              <a:defRPr sz="1500"/>
            </a:lvl6pPr>
            <a:lvl7pPr marL="2057297" indent="0">
              <a:buNone/>
              <a:defRPr sz="1500"/>
            </a:lvl7pPr>
            <a:lvl8pPr marL="2400180" indent="0">
              <a:buNone/>
              <a:defRPr sz="1500"/>
            </a:lvl8pPr>
            <a:lvl9pPr marL="2743064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884" indent="0">
              <a:buNone/>
              <a:defRPr sz="1050"/>
            </a:lvl2pPr>
            <a:lvl3pPr marL="685766" indent="0">
              <a:buNone/>
              <a:defRPr sz="900"/>
            </a:lvl3pPr>
            <a:lvl4pPr marL="1028649" indent="0">
              <a:buNone/>
              <a:defRPr sz="750"/>
            </a:lvl4pPr>
            <a:lvl5pPr marL="1371532" indent="0">
              <a:buNone/>
              <a:defRPr sz="750"/>
            </a:lvl5pPr>
            <a:lvl6pPr marL="1714415" indent="0">
              <a:buNone/>
              <a:defRPr sz="750"/>
            </a:lvl6pPr>
            <a:lvl7pPr marL="2057297" indent="0">
              <a:buNone/>
              <a:defRPr sz="750"/>
            </a:lvl7pPr>
            <a:lvl8pPr marL="2400180" indent="0">
              <a:buNone/>
              <a:defRPr sz="750"/>
            </a:lvl8pPr>
            <a:lvl9pPr marL="2743064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fld id="{40911ADE-5D19-47C5-AE58-B585BECB39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1123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fld id="{40911ADE-5D19-47C5-AE58-B585BECB39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0959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078792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8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2" indent="-171442" algn="l" defTabSz="6857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7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0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4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02C87-1933-45C7-AC04-DA6D8D15AF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42682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2109442"/>
            <a:ext cx="9144000" cy="199755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239963"/>
            <a:ext cx="9144000" cy="19970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Ханты-Мансийский район</a:t>
            </a:r>
            <a:endParaRPr lang="ru-RU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3488" y="1234107"/>
            <a:ext cx="1337021" cy="1489417"/>
          </a:xfrm>
          <a:prstGeom prst="rect">
            <a:avLst/>
          </a:prstGeom>
        </p:spPr>
      </p:pic>
      <p:sp>
        <p:nvSpPr>
          <p:cNvPr id="14" name="Заголовок 1"/>
          <p:cNvSpPr txBox="1">
            <a:spLocks/>
          </p:cNvSpPr>
          <p:nvPr/>
        </p:nvSpPr>
        <p:spPr>
          <a:xfrm>
            <a:off x="0" y="4601032"/>
            <a:ext cx="9144000" cy="128581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6857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Отчет о результатах деятельности </a:t>
            </a:r>
            <a:b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главы сельского поселения </a:t>
            </a:r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Красноленинский </a:t>
            </a:r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2023 год</a:t>
            </a:r>
            <a:endPara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520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736786"/>
            <a:ext cx="5511800" cy="711014"/>
          </a:xfrm>
          <a:prstGeom prst="rect">
            <a:avLst/>
          </a:prstGeom>
          <a:solidFill>
            <a:srgbClr val="1DA9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Инициативы, реализованные в сельском поселении при поддержке губернатора Югры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588" indent="12700">
              <a:buNone/>
            </a:pPr>
            <a:r>
              <a:rPr lang="ru-RU" sz="20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Устройство обелиска участникам ВОВ п. </a:t>
            </a:r>
            <a:r>
              <a:rPr lang="ru-RU" sz="2000" dirty="0" err="1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Красноленинский</a:t>
            </a:r>
            <a:r>
              <a:rPr lang="ru-RU" sz="20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»-987тыс.руб </a:t>
            </a:r>
            <a:endParaRPr lang="ru-RU" sz="2000" dirty="0" smtClean="0"/>
          </a:p>
          <a:p>
            <a:pPr marL="1588" indent="12700">
              <a:buNone/>
            </a:pPr>
            <a:r>
              <a:rPr lang="ru-RU" sz="2000" dirty="0" smtClean="0"/>
              <a:t>Ввод в эксплуатацию </a:t>
            </a:r>
            <a:br>
              <a:rPr lang="ru-RU" sz="2000" dirty="0" smtClean="0"/>
            </a:br>
            <a:r>
              <a:rPr lang="ru-RU" sz="2000" dirty="0" smtClean="0"/>
              <a:t>сентябрь </a:t>
            </a:r>
            <a:r>
              <a:rPr lang="ru-RU" sz="2000" b="1" dirty="0" smtClean="0"/>
              <a:t>2023 </a:t>
            </a:r>
            <a:r>
              <a:rPr lang="ru-RU" sz="2000" dirty="0" smtClean="0"/>
              <a:t>года.</a:t>
            </a:r>
          </a:p>
          <a:p>
            <a:pPr marL="0" indent="0">
              <a:buNone/>
            </a:pPr>
            <a:endParaRPr lang="ru-RU" sz="20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1549315414"/>
              </p:ext>
            </p:extLst>
          </p:nvPr>
        </p:nvGraphicFramePr>
        <p:xfrm>
          <a:off x="4629150" y="1825625"/>
          <a:ext cx="38862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9445400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736786"/>
            <a:ext cx="5511800" cy="711014"/>
          </a:xfrm>
          <a:prstGeom prst="rect">
            <a:avLst/>
          </a:prstGeom>
          <a:solidFill>
            <a:srgbClr val="1DA9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Инициативы, реализованные в сельском поселении при поддержке губернатора Югры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sz="2000" dirty="0" smtClean="0"/>
              <a:t>В рамках реализации </a:t>
            </a:r>
            <a:br>
              <a:rPr lang="ru-RU" sz="2000" dirty="0" smtClean="0"/>
            </a:br>
            <a:r>
              <a:rPr lang="ru-RU" sz="2000" dirty="0" smtClean="0"/>
              <a:t>проекта по инициативному бюджетированию </a:t>
            </a:r>
            <a:br>
              <a:rPr lang="ru-RU" sz="2000" dirty="0" smtClean="0"/>
            </a:br>
            <a:r>
              <a:rPr lang="ru-RU" sz="2000" dirty="0" smtClean="0"/>
              <a:t>при поддержке губернатора </a:t>
            </a:r>
            <a:br>
              <a:rPr lang="ru-RU" sz="2000" dirty="0" smtClean="0"/>
            </a:br>
            <a:r>
              <a:rPr lang="ru-RU" sz="2000" dirty="0" smtClean="0"/>
              <a:t>в </a:t>
            </a:r>
            <a:r>
              <a:rPr lang="ru-RU" sz="2000" b="1" dirty="0" smtClean="0"/>
              <a:t>2023 </a:t>
            </a:r>
            <a:r>
              <a:rPr lang="ru-RU" sz="2000" dirty="0" smtClean="0"/>
              <a:t>году реализован проект «</a:t>
            </a:r>
            <a:r>
              <a:rPr lang="ru-RU" sz="20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«</a:t>
            </a:r>
            <a:r>
              <a:rPr lang="ru-RU" sz="2000" dirty="0" smtClean="0"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Устройство игрового комплекса </a:t>
            </a:r>
            <a:r>
              <a:rPr lang="ru-RU" sz="2000" dirty="0" err="1" smtClean="0"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п</a:t>
            </a:r>
            <a:r>
              <a:rPr lang="ru-RU" sz="2000" dirty="0" smtClean="0"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Урманный</a:t>
            </a:r>
            <a:r>
              <a:rPr lang="ru-RU" sz="2000" dirty="0" smtClean="0"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 СП </a:t>
            </a:r>
            <a:r>
              <a:rPr lang="ru-RU" sz="2000" dirty="0" err="1" smtClean="0"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Красноленинский</a:t>
            </a:r>
            <a:r>
              <a:rPr lang="ru-RU" sz="2000" dirty="0" smtClean="0"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 »-1334,77тыс.руб. </a:t>
            </a:r>
            <a:endParaRPr lang="ru-RU" sz="2000" dirty="0" smtClean="0"/>
          </a:p>
          <a:p>
            <a:endParaRPr lang="ru-RU" sz="20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653975650"/>
              </p:ext>
            </p:extLst>
          </p:nvPr>
        </p:nvGraphicFramePr>
        <p:xfrm>
          <a:off x="4880360" y="1840256"/>
          <a:ext cx="38862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9445400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736786"/>
            <a:ext cx="5511800" cy="711014"/>
          </a:xfrm>
          <a:prstGeom prst="rect">
            <a:avLst/>
          </a:prstGeom>
          <a:solidFill>
            <a:srgbClr val="1DA9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Инициативы, реализованные в сельском поселении при поддержке </a:t>
            </a:r>
            <a:r>
              <a:rPr lang="ru-RU" b="1" dirty="0" smtClean="0"/>
              <a:t>Главы ХМРН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 «Благоустройство игрового комплекса </a:t>
            </a:r>
            <a:r>
              <a:rPr lang="ru-RU" sz="2000" dirty="0" err="1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п.Красноленинский</a:t>
            </a:r>
            <a:r>
              <a:rPr lang="ru-RU" sz="20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»– 3146,46 тыс. руб.;</a:t>
            </a:r>
          </a:p>
          <a:p>
            <a:pPr marL="0" indent="0">
              <a:buNone/>
            </a:pPr>
            <a:r>
              <a:rPr lang="ru-RU" sz="2000" dirty="0" smtClean="0"/>
              <a:t> </a:t>
            </a:r>
          </a:p>
          <a:p>
            <a:pPr marL="0" indent="0">
              <a:buNone/>
            </a:pPr>
            <a:endParaRPr lang="ru-RU" sz="20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1549315414"/>
              </p:ext>
            </p:extLst>
          </p:nvPr>
        </p:nvGraphicFramePr>
        <p:xfrm>
          <a:off x="4629150" y="1825625"/>
          <a:ext cx="38862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9445400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736786"/>
            <a:ext cx="5511800" cy="711014"/>
          </a:xfrm>
          <a:prstGeom prst="rect">
            <a:avLst/>
          </a:prstGeom>
          <a:solidFill>
            <a:srgbClr val="1DA9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Инициативы, реализованные в сельском поселении при поддержке </a:t>
            </a:r>
            <a:r>
              <a:rPr lang="ru-RU" b="1" dirty="0" smtClean="0"/>
              <a:t>Главы ХМРН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 «Устройство металлической лестницы п. </a:t>
            </a:r>
            <a:r>
              <a:rPr lang="ru-RU" sz="2000" dirty="0" err="1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Урманный</a:t>
            </a:r>
            <a:r>
              <a:rPr lang="ru-RU" sz="20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»– 397,73 тыс. руб.;</a:t>
            </a:r>
          </a:p>
          <a:p>
            <a:pPr marL="0" indent="0">
              <a:buNone/>
            </a:pPr>
            <a:r>
              <a:rPr lang="ru-RU" sz="2000" dirty="0" smtClean="0"/>
              <a:t> </a:t>
            </a:r>
          </a:p>
          <a:p>
            <a:pPr marL="0" indent="0">
              <a:buNone/>
            </a:pPr>
            <a:endParaRPr lang="ru-RU" sz="20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1549315414"/>
              </p:ext>
            </p:extLst>
          </p:nvPr>
        </p:nvGraphicFramePr>
        <p:xfrm>
          <a:off x="4629150" y="1825625"/>
          <a:ext cx="38862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9445400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734246"/>
            <a:ext cx="6184900" cy="952314"/>
          </a:xfrm>
          <a:prstGeom prst="rect">
            <a:avLst/>
          </a:prstGeom>
          <a:solidFill>
            <a:srgbClr val="1DA9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Решение вопросов, не отнесенных к вопросам местного значения и предусмотренных федеральными законами, законами Югры</a:t>
            </a:r>
            <a:endParaRPr lang="ru-RU" b="1" dirty="0">
              <a:solidFill>
                <a:srgbClr val="1DA85A"/>
              </a:solidFill>
            </a:endParaRPr>
          </a:p>
        </p:txBody>
      </p:sp>
      <p:pic>
        <p:nvPicPr>
          <p:cNvPr id="9" name="Picture 4" descr="https://socialmediamagnet.net/wp-content/uploads/Sylabus-Icon-e1545315556577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215" y="1833013"/>
            <a:ext cx="570330" cy="5716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C27722AB-82D5-40EC-848C-28633ACC9DC1}"/>
              </a:ext>
            </a:extLst>
          </p:cNvPr>
          <p:cNvSpPr/>
          <p:nvPr/>
        </p:nvSpPr>
        <p:spPr>
          <a:xfrm>
            <a:off x="845390" y="1733908"/>
            <a:ext cx="7625749" cy="1033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Первичный воинский учет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Осуществление первичного воинского учета на территориях, где отсутствуют военные комиссариаты, за счет федерального бюджета – 297.3 тыс. руб. 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  На воинском учете состоят 110 граждан: 1 офицер, 19 сержантов, 90 солдат. 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  4 школьника 2007 г </a:t>
            </a:r>
            <a:r>
              <a:rPr lang="ru-RU" sz="1200" dirty="0" err="1" smtClean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р</a:t>
            </a:r>
            <a:r>
              <a:rPr lang="ru-RU" sz="1200" dirty="0" smtClean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   поставлены на первоначальный воинский учет. 1 призывник.</a:t>
            </a:r>
          </a:p>
          <a:p>
            <a:endParaRPr lang="ru-RU" sz="1200" dirty="0" smtClean="0">
              <a:solidFill>
                <a:srgbClr val="002060"/>
              </a:solidFill>
              <a:latin typeface="Franklin Gothic Medium" panose="020B0603020102020204" pitchFamily="34" charset="0"/>
              <a:ea typeface="Vida 32 Pro" charset="0"/>
              <a:cs typeface="Times New Roman" panose="02020603050405020304" pitchFamily="18" charset="0"/>
            </a:endParaRPr>
          </a:p>
          <a:p>
            <a:endParaRPr lang="ru-RU" sz="1200" dirty="0" smtClean="0">
              <a:solidFill>
                <a:srgbClr val="002060"/>
              </a:solidFill>
              <a:latin typeface="Franklin Gothic Medium" panose="020B0603020102020204" pitchFamily="34" charset="0"/>
              <a:ea typeface="Vida 32 Pro" charset="0"/>
              <a:cs typeface="Times New Roman" panose="02020603050405020304" pitchFamily="18" charset="0"/>
            </a:endParaRPr>
          </a:p>
          <a:p>
            <a:endParaRPr lang="ru-RU" sz="1200" dirty="0" smtClean="0">
              <a:solidFill>
                <a:srgbClr val="002060"/>
              </a:solidFill>
              <a:latin typeface="Franklin Gothic Medium" panose="020B0603020102020204" pitchFamily="34" charset="0"/>
              <a:ea typeface="Vida 32 Pro" charset="0"/>
              <a:cs typeface="Times New Roman" panose="02020603050405020304" pitchFamily="18" charset="0"/>
            </a:endParaRPr>
          </a:p>
          <a:p>
            <a:endParaRPr lang="ru-RU" sz="1200" dirty="0">
              <a:solidFill>
                <a:srgbClr val="002060"/>
              </a:solidFill>
              <a:latin typeface="Franklin Gothic Medium" panose="020B0603020102020204" pitchFamily="34" charset="0"/>
              <a:ea typeface="Vida 32 Pro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C27722AB-82D5-40EC-848C-28633ACC9DC1}"/>
              </a:ext>
            </a:extLst>
          </p:cNvPr>
          <p:cNvSpPr/>
          <p:nvPr/>
        </p:nvSpPr>
        <p:spPr>
          <a:xfrm>
            <a:off x="802257" y="3717985"/>
            <a:ext cx="7608498" cy="267765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Осуществление мероприятий в сфере профилактики правонарушений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За </a:t>
            </a:r>
            <a:r>
              <a:rPr lang="ru-RU" sz="1200" b="1" dirty="0" smtClean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2023</a:t>
            </a:r>
            <a:r>
              <a:rPr lang="ru-RU" sz="1200" dirty="0" smtClean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 год выписано </a:t>
            </a:r>
            <a:r>
              <a:rPr lang="ru-RU" sz="1200" b="1" dirty="0" smtClean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35</a:t>
            </a:r>
            <a:r>
              <a:rPr lang="ru-RU" sz="1200" dirty="0" smtClean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 представлений об устранении нарушений Правил по благоустройству территорий поселения:</a:t>
            </a:r>
          </a:p>
          <a:p>
            <a:r>
              <a:rPr lang="ru-RU" sz="1200" b="1" dirty="0" smtClean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1</a:t>
            </a:r>
            <a:r>
              <a:rPr lang="ru-RU" sz="1200" dirty="0" smtClean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-выпас, а равно нахождение сельскохозяйственных животных вне установленных для этих целей   мест, Основание часть 1 статьи 29 закон от 11.06.2010 №102-оз «Об административных нарушениях»</a:t>
            </a:r>
          </a:p>
          <a:p>
            <a:r>
              <a:rPr lang="ru-RU" sz="1200" b="1" dirty="0" smtClean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2</a:t>
            </a:r>
            <a:r>
              <a:rPr lang="ru-RU" sz="1200" dirty="0" smtClean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-по несоблюдению мер по поддержанию эстетического состояния  территории, Основание часть 1 статьи 29 закон от 11.06.2010 №102-оз «Об административных нарушениях» </a:t>
            </a:r>
          </a:p>
          <a:p>
            <a:r>
              <a:rPr lang="ru-RU" sz="1200" b="1" dirty="0" smtClean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2</a:t>
            </a:r>
            <a:r>
              <a:rPr lang="ru-RU" sz="1200" dirty="0" smtClean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-за выброс, сброс, складирование, размещение снега, скола льда на проезжей част дорог,  Основание часть 1 статьи 29 закон от 11.06.2010 №102-оз «Об административных нарушениях»  </a:t>
            </a:r>
          </a:p>
          <a:p>
            <a:r>
              <a:rPr lang="ru-RU" sz="1200" b="1" dirty="0" smtClean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30</a:t>
            </a:r>
            <a:r>
              <a:rPr lang="ru-RU" sz="1200" dirty="0" smtClean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-по очистке территории(дрова, строительный мусор, разукомплектованная техника, покос травы, Основание часть 1 статьи 29 закон от 11.06.2010 №102-оз «Об административных нарушениях» </a:t>
            </a:r>
            <a:endParaRPr lang="ru-RU" sz="1200" dirty="0" smtClean="0">
              <a:solidFill>
                <a:srgbClr val="002060"/>
              </a:solidFill>
              <a:latin typeface="Franklin Gothic Medium" panose="020B0603020102020204" pitchFamily="34" charset="0"/>
              <a:ea typeface="Vida 32 Pro" charset="0"/>
              <a:cs typeface="Times New Roman" panose="02020603050405020304" pitchFamily="18" charset="0"/>
            </a:endParaRPr>
          </a:p>
          <a:p>
            <a:endParaRPr lang="ru-RU" sz="1200" dirty="0" smtClean="0">
              <a:solidFill>
                <a:schemeClr val="tx1"/>
              </a:solidFill>
              <a:latin typeface="Franklin Gothic Medium" panose="020B0603020102020204" pitchFamily="34" charset="0"/>
              <a:ea typeface="Vida 32 Pro" charset="0"/>
              <a:cs typeface="Times New Roman" panose="02020603050405020304" pitchFamily="18" charset="0"/>
            </a:endParaRPr>
          </a:p>
          <a:p>
            <a:pPr algn="ctr"/>
            <a:endParaRPr lang="ru-RU" sz="1200" dirty="0" smtClean="0">
              <a:solidFill>
                <a:schemeClr val="tx1"/>
              </a:solidFill>
              <a:latin typeface="Franklin Gothic Medium" panose="020B0603020102020204" pitchFamily="34" charset="0"/>
              <a:ea typeface="Vida 32 Pro" charset="0"/>
              <a:cs typeface="Times New Roman" panose="02020603050405020304" pitchFamily="18" charset="0"/>
            </a:endParaRPr>
          </a:p>
          <a:p>
            <a:pPr algn="ctr"/>
            <a:endParaRPr lang="ru-RU" sz="1200" dirty="0">
              <a:solidFill>
                <a:srgbClr val="FF0000"/>
              </a:solidFill>
              <a:latin typeface="Franklin Gothic Medium" panose="020B0603020102020204" pitchFamily="34" charset="0"/>
              <a:ea typeface="Vida 32 Pro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C27722AB-82D5-40EC-848C-28633ACC9DC1}"/>
              </a:ext>
            </a:extLst>
          </p:cNvPr>
          <p:cNvSpPr/>
          <p:nvPr/>
        </p:nvSpPr>
        <p:spPr>
          <a:xfrm>
            <a:off x="879894" y="2794959"/>
            <a:ext cx="7573993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Совершение нотариальных действий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В соответствии с пп.3 п.1 ст. 14.1 Федерального закона №131-ФЗ в 2023 году совершено 91 нотариальное  действие, а именно 29 доверенностей, 61- заверение копий документов и подлинности подписей граждан, 1-отмена выданной доверенности</a:t>
            </a:r>
            <a:r>
              <a:rPr lang="ru-RU" sz="1200" b="1" dirty="0" smtClean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.</a:t>
            </a:r>
            <a:endParaRPr lang="ru-RU" sz="1200" dirty="0">
              <a:solidFill>
                <a:schemeClr val="tx1"/>
              </a:solidFill>
              <a:latin typeface="Franklin Gothic Medium" panose="020B0603020102020204" pitchFamily="34" charset="0"/>
              <a:ea typeface="Vida 32 Pro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93773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736786"/>
            <a:ext cx="5511800" cy="596714"/>
          </a:xfrm>
          <a:prstGeom prst="rect">
            <a:avLst/>
          </a:prstGeom>
          <a:solidFill>
            <a:srgbClr val="1DA9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Гуманитарная и добровольческая деятельность в сельском поселении</a:t>
            </a:r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СП </a:t>
            </a:r>
            <a:r>
              <a:rPr lang="ru-RU" dirty="0" err="1" smtClean="0"/>
              <a:t>Красноленинский</a:t>
            </a:r>
            <a:r>
              <a:rPr lang="ru-RU" dirty="0" smtClean="0"/>
              <a:t> участвует в проекте «Родное тепло Ханты-Мансийского района»</a:t>
            </a:r>
          </a:p>
          <a:p>
            <a:r>
              <a:rPr lang="ru-RU" dirty="0" smtClean="0"/>
              <a:t>Связано и отправлено более 100 пар носок и варежек.</a:t>
            </a:r>
          </a:p>
          <a:p>
            <a:r>
              <a:rPr lang="ru-RU" dirty="0" smtClean="0"/>
              <a:t>Собираются и отправляются продукты, денежные средства. Лекарства, предметы первой необходимости.</a:t>
            </a:r>
          </a:p>
          <a:p>
            <a:r>
              <a:rPr lang="ru-RU" dirty="0" smtClean="0"/>
              <a:t>Совместно с </a:t>
            </a:r>
            <a:r>
              <a:rPr lang="ru-RU" dirty="0" err="1" smtClean="0"/>
              <a:t>соцслужбой</a:t>
            </a:r>
            <a:r>
              <a:rPr lang="ru-RU" dirty="0" smtClean="0"/>
              <a:t> оказывается всевозможная помощь семьям мобилизованных.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" y="1337734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Диаграмма/таблица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840" y="2494484"/>
            <a:ext cx="4205922" cy="315444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312533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734246"/>
            <a:ext cx="6184900" cy="952314"/>
          </a:xfrm>
          <a:prstGeom prst="rect">
            <a:avLst/>
          </a:prstGeom>
          <a:solidFill>
            <a:srgbClr val="1DA9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Решение вопросов местного значения</a:t>
            </a:r>
          </a:p>
          <a:p>
            <a:pPr algn="ctr"/>
            <a:endParaRPr lang="ru-RU" b="1" dirty="0">
              <a:solidFill>
                <a:srgbClr val="1DA85A"/>
              </a:solidFill>
            </a:endParaRPr>
          </a:p>
        </p:txBody>
      </p:sp>
      <p:sp>
        <p:nvSpPr>
          <p:cNvPr id="7" name="Прямоугольник 19">
            <a:extLst>
              <a:ext uri="{FF2B5EF4-FFF2-40B4-BE49-F238E27FC236}">
                <a16:creationId xmlns:a16="http://schemas.microsoft.com/office/drawing/2014/main" xmlns="" id="{C27722AB-82D5-40EC-848C-28633ACC9DC1}"/>
              </a:ext>
            </a:extLst>
          </p:cNvPr>
          <p:cNvSpPr/>
          <p:nvPr/>
        </p:nvSpPr>
        <p:spPr>
          <a:xfrm>
            <a:off x="3184975" y="1921217"/>
            <a:ext cx="238969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72000" rIns="72000">
            <a:sp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Мероприятия:</a:t>
            </a:r>
          </a:p>
        </p:txBody>
      </p:sp>
      <p:pic>
        <p:nvPicPr>
          <p:cNvPr id="9" name="Picture 4" descr="https://socialmediamagnet.net/wp-content/uploads/Sylabus-Icon-e1545315556577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215" y="1833013"/>
            <a:ext cx="570330" cy="5716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C27722AB-82D5-40EC-848C-28633ACC9DC1}"/>
              </a:ext>
            </a:extLst>
          </p:cNvPr>
          <p:cNvSpPr/>
          <p:nvPr/>
        </p:nvSpPr>
        <p:spPr>
          <a:xfrm>
            <a:off x="629728" y="2475781"/>
            <a:ext cx="7487727" cy="378565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1Проведено заседаний комиссий: жилищно-бытовая-3., общественных советов-2;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Издано постановлений-79, распоряжений-206, по основной деятельности-289, по личному составу-11, приказы на отпуск-21, командировки-51</a:t>
            </a:r>
          </a:p>
          <a:p>
            <a:r>
              <a:rPr lang="ru-RU" sz="16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 Все вышеперечисленные полномочия выполнялись сотрудниками администрации СП </a:t>
            </a:r>
            <a:r>
              <a:rPr lang="ru-RU" sz="1600" dirty="0" err="1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Красноленинский</a:t>
            </a:r>
            <a:r>
              <a:rPr lang="ru-RU" sz="16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 (9 </a:t>
            </a:r>
            <a:r>
              <a:rPr lang="ru-RU" sz="1600" dirty="0" err="1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шт</a:t>
            </a:r>
            <a:r>
              <a:rPr lang="ru-RU" sz="16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 ед.) и работниками подведомственного учреждения культуры (5,75 </a:t>
            </a:r>
            <a:r>
              <a:rPr lang="ru-RU" sz="16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шт.единиц)</a:t>
            </a:r>
            <a:endParaRPr lang="ru-RU" sz="1600" dirty="0" smtClean="0">
              <a:solidFill>
                <a:srgbClr val="002060"/>
              </a:solidFill>
              <a:latin typeface="Franklin Gothic Medium" panose="020B0603020102020204" pitchFamily="34" charset="0"/>
              <a:ea typeface="Vida 32 Pro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Поступило входящей корреспонденции-910. 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Подготовлено исходящей корреспонденции-1308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Поступило заявлений от граждан-31. в т ч письменных-1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Советом депутатов принято 58 решений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Ведется работа принятию 21 административного регламента.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Все НПА обнародуются, осуществляется постоянное взаимодействие с органами прокуратуры.</a:t>
            </a:r>
          </a:p>
          <a:p>
            <a:pPr algn="ctr"/>
            <a:endParaRPr lang="ru-RU" sz="1600" dirty="0" smtClean="0">
              <a:solidFill>
                <a:srgbClr val="002060"/>
              </a:solidFill>
              <a:latin typeface="Franklin Gothic Medium" panose="020B0603020102020204" pitchFamily="34" charset="0"/>
              <a:ea typeface="Vida 32 Pro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93773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734246"/>
            <a:ext cx="6184900" cy="952314"/>
          </a:xfrm>
          <a:prstGeom prst="rect">
            <a:avLst/>
          </a:prstGeom>
          <a:solidFill>
            <a:srgbClr val="1DA9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Решение вопросов местного значения</a:t>
            </a:r>
          </a:p>
          <a:p>
            <a:pPr algn="ctr"/>
            <a:endParaRPr lang="ru-RU" b="1" dirty="0">
              <a:solidFill>
                <a:srgbClr val="1DA85A"/>
              </a:solidFill>
            </a:endParaRPr>
          </a:p>
        </p:txBody>
      </p:sp>
      <p:sp>
        <p:nvSpPr>
          <p:cNvPr id="7" name="Прямоугольник 19">
            <a:extLst>
              <a:ext uri="{FF2B5EF4-FFF2-40B4-BE49-F238E27FC236}">
                <a16:creationId xmlns:a16="http://schemas.microsoft.com/office/drawing/2014/main" xmlns="" id="{C27722AB-82D5-40EC-848C-28633ACC9DC1}"/>
              </a:ext>
            </a:extLst>
          </p:cNvPr>
          <p:cNvSpPr/>
          <p:nvPr/>
        </p:nvSpPr>
        <p:spPr>
          <a:xfrm>
            <a:off x="3184975" y="1921217"/>
            <a:ext cx="238969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72000" rIns="72000">
            <a:sp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Мероприятия:</a:t>
            </a:r>
          </a:p>
        </p:txBody>
      </p:sp>
      <p:pic>
        <p:nvPicPr>
          <p:cNvPr id="9" name="Picture 4" descr="https://socialmediamagnet.net/wp-content/uploads/Sylabus-Icon-e1545315556577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215" y="1833013"/>
            <a:ext cx="570330" cy="5716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C27722AB-82D5-40EC-848C-28633ACC9DC1}"/>
              </a:ext>
            </a:extLst>
          </p:cNvPr>
          <p:cNvSpPr/>
          <p:nvPr/>
        </p:nvSpPr>
        <p:spPr>
          <a:xfrm>
            <a:off x="629728" y="2475781"/>
            <a:ext cx="7487727" cy="20005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Проекты благоустройства территории населенных пунктов, планируемые к реализации в 2024году:</a:t>
            </a:r>
          </a:p>
          <a:p>
            <a:pPr algn="ctr"/>
            <a:endParaRPr lang="ru-RU" sz="1200" b="1" dirty="0" smtClean="0">
              <a:solidFill>
                <a:srgbClr val="002060"/>
              </a:solidFill>
              <a:latin typeface="Franklin Gothic Medium" panose="020B0603020102020204" pitchFamily="34" charset="0"/>
              <a:ea typeface="Vida 32 Pro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1.Установка навеса и уличных тренажеров в </a:t>
            </a:r>
            <a:r>
              <a:rPr lang="ru-RU" sz="1400" dirty="0" err="1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п</a:t>
            </a:r>
            <a:r>
              <a:rPr lang="ru-RU" sz="14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Красноленинский</a:t>
            </a:r>
            <a:r>
              <a:rPr lang="ru-RU" sz="14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 и </a:t>
            </a:r>
            <a:r>
              <a:rPr lang="ru-RU" sz="1400" dirty="0" err="1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п</a:t>
            </a:r>
            <a:r>
              <a:rPr lang="ru-RU" sz="14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Урманный</a:t>
            </a:r>
            <a:r>
              <a:rPr lang="ru-RU" sz="14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2.Устройство фонарей уличного освещения в парке культуры и отдыха </a:t>
            </a:r>
            <a:r>
              <a:rPr lang="ru-RU" sz="1400" dirty="0" err="1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п</a:t>
            </a:r>
            <a:r>
              <a:rPr lang="ru-RU" sz="14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Красноленинский</a:t>
            </a:r>
            <a:r>
              <a:rPr lang="ru-RU" sz="14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3.Устройство контейнерных площадок п. </a:t>
            </a:r>
            <a:r>
              <a:rPr lang="ru-RU" sz="1400" dirty="0" err="1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Урманный</a:t>
            </a:r>
            <a:r>
              <a:rPr lang="ru-RU" sz="14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, п. </a:t>
            </a:r>
            <a:r>
              <a:rPr lang="ru-RU" sz="1400" dirty="0" err="1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Красноленинский</a:t>
            </a:r>
            <a:r>
              <a:rPr lang="ru-RU" sz="14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4.Установка качелей на детской площадке в п. </a:t>
            </a:r>
            <a:r>
              <a:rPr lang="ru-RU" sz="1400" dirty="0" err="1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Урманный</a:t>
            </a:r>
            <a:r>
              <a:rPr lang="ru-RU" sz="14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5.Демонтаж детской площадки по ул. Набережная д.9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6.Устройство тротуара из бетонных плит по ул. </a:t>
            </a:r>
            <a:r>
              <a:rPr lang="ru-RU" sz="1400" dirty="0" err="1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Ханты-Мансийской</a:t>
            </a:r>
            <a:r>
              <a:rPr lang="ru-RU" sz="14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6293773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736786"/>
            <a:ext cx="6248400" cy="888814"/>
          </a:xfrm>
          <a:prstGeom prst="rect">
            <a:avLst/>
          </a:prstGeom>
          <a:solidFill>
            <a:srgbClr val="1DA9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Динамика основных показателей за последние пять лет. Перспективы социально-экономического развития сельского поселения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00293523"/>
              </p:ext>
            </p:extLst>
          </p:nvPr>
        </p:nvGraphicFramePr>
        <p:xfrm>
          <a:off x="797957" y="2397838"/>
          <a:ext cx="7469106" cy="399120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448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4485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4485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4485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4485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4485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59666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>
                    <a:solidFill>
                      <a:srgbClr val="F9B13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</a:t>
                      </a:r>
                      <a:endParaRPr lang="ru-RU" dirty="0"/>
                    </a:p>
                  </a:txBody>
                  <a:tcPr>
                    <a:solidFill>
                      <a:srgbClr val="F9B13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</a:t>
                      </a:r>
                      <a:endParaRPr lang="ru-RU" dirty="0"/>
                    </a:p>
                  </a:txBody>
                  <a:tcPr>
                    <a:solidFill>
                      <a:srgbClr val="F9B13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</a:t>
                      </a:r>
                      <a:endParaRPr lang="ru-RU" dirty="0"/>
                    </a:p>
                  </a:txBody>
                  <a:tcPr>
                    <a:solidFill>
                      <a:srgbClr val="F9B13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2021</a:t>
                      </a:r>
                      <a:endParaRPr lang="ru-RU" dirty="0"/>
                    </a:p>
                  </a:txBody>
                  <a:tcPr>
                    <a:solidFill>
                      <a:srgbClr val="F9B13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>
                    <a:solidFill>
                      <a:srgbClr val="F9B13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9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Труд и занятость населения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9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Численность постоянного населения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833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9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Естественный прирост населения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9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Миграционный прирост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39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Численность экономически активного населения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39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Численность официально зарегистрированных безработных на конец периода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" y="1625597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Диаграмма/таблица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226262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736786"/>
            <a:ext cx="6248400" cy="888814"/>
          </a:xfrm>
          <a:prstGeom prst="rect">
            <a:avLst/>
          </a:prstGeom>
          <a:solidFill>
            <a:srgbClr val="1DA9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Динамика основных показателей за последние пять лет. Перспективы социально-экономического развития сельского поселения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17856447"/>
              </p:ext>
            </p:extLst>
          </p:nvPr>
        </p:nvGraphicFramePr>
        <p:xfrm>
          <a:off x="797957" y="2397838"/>
          <a:ext cx="7469106" cy="413762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448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4485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4485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4485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4485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4485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59666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>
                    <a:solidFill>
                      <a:srgbClr val="F9B13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</a:t>
                      </a:r>
                      <a:endParaRPr lang="ru-RU" dirty="0"/>
                    </a:p>
                  </a:txBody>
                  <a:tcPr>
                    <a:solidFill>
                      <a:srgbClr val="F9B13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</a:t>
                      </a:r>
                      <a:endParaRPr lang="ru-RU" dirty="0"/>
                    </a:p>
                  </a:txBody>
                  <a:tcPr>
                    <a:solidFill>
                      <a:srgbClr val="F9B13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</a:t>
                      </a:r>
                      <a:endParaRPr lang="ru-RU" dirty="0"/>
                    </a:p>
                  </a:txBody>
                  <a:tcPr>
                    <a:solidFill>
                      <a:srgbClr val="F9B13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2021</a:t>
                      </a:r>
                      <a:endParaRPr lang="ru-RU" dirty="0"/>
                    </a:p>
                  </a:txBody>
                  <a:tcPr>
                    <a:solidFill>
                      <a:srgbClr val="F9B13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>
                    <a:solidFill>
                      <a:srgbClr val="F9B13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9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Производство сельскохозяйственной продукции (без учета населения):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9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скот и птица (на убой и в живом весе)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65430365"/>
                  </a:ext>
                </a:extLst>
              </a:tr>
              <a:tr h="439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молоко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9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яйцо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9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картофель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359,0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39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овощи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245,0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297,0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189,0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39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поголовье скота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" y="1625597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Диаграмма/таблица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635919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724086"/>
            <a:ext cx="4381500" cy="723714"/>
          </a:xfrm>
          <a:prstGeom prst="rect">
            <a:avLst/>
          </a:prstGeom>
          <a:solidFill>
            <a:srgbClr val="1DA9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Исполнение Указов и Поручений Президента Российской Федерации</a:t>
            </a:r>
            <a:endParaRPr lang="ru-RU" b="1" dirty="0">
              <a:solidFill>
                <a:srgbClr val="1DA85A"/>
              </a:solidFill>
            </a:endParaRPr>
          </a:p>
        </p:txBody>
      </p:sp>
      <p:sp>
        <p:nvSpPr>
          <p:cNvPr id="7" name="Прямоугольник 19">
            <a:extLst>
              <a:ext uri="{FF2B5EF4-FFF2-40B4-BE49-F238E27FC236}">
                <a16:creationId xmlns:a16="http://schemas.microsoft.com/office/drawing/2014/main" xmlns="" id="{C27722AB-82D5-40EC-848C-28633ACC9DC1}"/>
              </a:ext>
            </a:extLst>
          </p:cNvPr>
          <p:cNvSpPr/>
          <p:nvPr/>
        </p:nvSpPr>
        <p:spPr>
          <a:xfrm>
            <a:off x="977080" y="1771436"/>
            <a:ext cx="238969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72000" rIns="72000">
            <a:sp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Мероприятия:</a:t>
            </a: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xmlns="" id="{D5CE79A2-3306-4AD5-BA2A-E07A1EECEF30}"/>
              </a:ext>
            </a:extLst>
          </p:cNvPr>
          <p:cNvCxnSpPr>
            <a:cxnSpLocks/>
          </p:cNvCxnSpPr>
          <p:nvPr/>
        </p:nvCxnSpPr>
        <p:spPr>
          <a:xfrm>
            <a:off x="975828" y="1753883"/>
            <a:ext cx="0" cy="504000"/>
          </a:xfrm>
          <a:prstGeom prst="line">
            <a:avLst/>
          </a:prstGeom>
          <a:ln>
            <a:solidFill>
              <a:srgbClr val="316F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4" descr="https://socialmediamagnet.net/wp-content/uploads/Sylabus-Icon-e1545315556577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90" y="1683232"/>
            <a:ext cx="570330" cy="5716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http://cdn.onlinewebfonts.com/svg/download_63760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8255" y="1771436"/>
            <a:ext cx="463212" cy="4627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xmlns="" id="{D5CE79A2-3306-4AD5-BA2A-E07A1EECEF30}"/>
              </a:ext>
            </a:extLst>
          </p:cNvPr>
          <p:cNvCxnSpPr>
            <a:cxnSpLocks/>
          </p:cNvCxnSpPr>
          <p:nvPr/>
        </p:nvCxnSpPr>
        <p:spPr>
          <a:xfrm>
            <a:off x="4501601" y="1811201"/>
            <a:ext cx="0" cy="504000"/>
          </a:xfrm>
          <a:prstGeom prst="line">
            <a:avLst/>
          </a:prstGeom>
          <a:ln>
            <a:solidFill>
              <a:srgbClr val="316F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C27722AB-82D5-40EC-848C-28633ACC9DC1}"/>
              </a:ext>
            </a:extLst>
          </p:cNvPr>
          <p:cNvSpPr/>
          <p:nvPr/>
        </p:nvSpPr>
        <p:spPr>
          <a:xfrm>
            <a:off x="307440" y="2583879"/>
            <a:ext cx="3624598" cy="138499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Указ </a:t>
            </a:r>
            <a:r>
              <a:rPr lang="ru-RU" sz="1200" dirty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Президента Российской Федерации от 7 мая 2012 г. № 597 </a:t>
            </a:r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«О </a:t>
            </a:r>
            <a:r>
              <a:rPr lang="ru-RU" sz="1200" dirty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мероприятиях по реализации государственной социальной </a:t>
            </a:r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политики» </a:t>
            </a:r>
          </a:p>
          <a:p>
            <a:pPr algn="ctr"/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Целевой показатель</a:t>
            </a:r>
            <a:r>
              <a:rPr lang="ru-RU" sz="1200" dirty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:  </a:t>
            </a:r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уровень </a:t>
            </a:r>
            <a:r>
              <a:rPr lang="ru-RU" sz="1200" dirty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оплаты труда (средней заработной платы) работников учреждений культуры до средней заработной платы в регионах Российской Федерации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729018" y="2487882"/>
            <a:ext cx="4162368" cy="1586665"/>
          </a:xfrm>
          <a:prstGeom prst="roundRect">
            <a:avLst>
              <a:gd name="adj" fmla="val 0"/>
            </a:avLst>
          </a:prstGeom>
          <a:solidFill>
            <a:schemeClr val="lt1">
              <a:alpha val="71000"/>
            </a:schemeClr>
          </a:solidFill>
          <a:ln w="127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black"/>
              </a:solidFill>
              <a:latin typeface="Franklin Gothic Medium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739150" y="2508008"/>
            <a:ext cx="41477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62" b="0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200" dirty="0" smtClean="0">
                <a:solidFill>
                  <a:srgbClr val="255E91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Средняя заработная плата работников культуры, тыс. руб.</a:t>
            </a:r>
            <a:endParaRPr lang="ru-RU" sz="1200" dirty="0">
              <a:solidFill>
                <a:srgbClr val="255E91"/>
              </a:solidFill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  <a:p>
            <a:pPr algn="ctr">
              <a:defRPr sz="1862" b="0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ru-RU" sz="1200" dirty="0">
              <a:solidFill>
                <a:srgbClr val="255E91"/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568" y="2947489"/>
            <a:ext cx="496141" cy="466800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5494864" y="2835176"/>
            <a:ext cx="992579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000" dirty="0" smtClean="0">
                <a:solidFill>
                  <a:srgbClr val="2E75B6"/>
                </a:solidFill>
                <a:latin typeface="Franklin Gothic Medium" pitchFamily="34" charset="0"/>
              </a:rPr>
              <a:t>2022 год</a:t>
            </a:r>
            <a:endParaRPr lang="ru-RU" sz="1000" dirty="0">
              <a:solidFill>
                <a:srgbClr val="2E75B6"/>
              </a:solidFill>
              <a:latin typeface="Franklin Gothic Medium" pitchFamily="34" charset="0"/>
            </a:endParaRPr>
          </a:p>
          <a:p>
            <a:pPr algn="ctr"/>
            <a:r>
              <a:rPr lang="ru-RU" sz="1000" dirty="0">
                <a:solidFill>
                  <a:srgbClr val="2E75B6"/>
                </a:solidFill>
                <a:latin typeface="Franklin Gothic Medium" pitchFamily="34" charset="0"/>
              </a:rPr>
              <a:t>план/факт</a:t>
            </a:r>
          </a:p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Franklin Gothic Medium" pitchFamily="34" charset="0"/>
              </a:rPr>
              <a:t>68,4/68,4</a:t>
            </a:r>
            <a:endParaRPr lang="ru-RU" sz="1400" b="1" dirty="0">
              <a:solidFill>
                <a:schemeClr val="tx2"/>
              </a:solidFill>
              <a:latin typeface="Franklin Gothic Medium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739149" y="3508390"/>
            <a:ext cx="41522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62" b="0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200" dirty="0" smtClean="0">
                <a:solidFill>
                  <a:srgbClr val="255E91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На повышение заработной платы работников культуры </a:t>
            </a:r>
            <a:br>
              <a:rPr lang="ru-RU" sz="1200" dirty="0" smtClean="0">
                <a:solidFill>
                  <a:srgbClr val="255E91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rgbClr val="255E91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в 2023 году направлена 981,7 тыс. руб</a:t>
            </a:r>
            <a:r>
              <a:rPr lang="ru-RU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.</a:t>
            </a:r>
            <a:endParaRPr lang="ru-RU" sz="1200" i="1" dirty="0">
              <a:solidFill>
                <a:schemeClr val="tx1">
                  <a:lumMod val="50000"/>
                  <a:lumOff val="50000"/>
                </a:schemeClr>
              </a:solidFill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259351" y="2878115"/>
            <a:ext cx="1454502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000" dirty="0" smtClean="0">
                <a:solidFill>
                  <a:srgbClr val="2E75B6"/>
                </a:solidFill>
                <a:latin typeface="Franklin Gothic Medium" pitchFamily="34" charset="0"/>
              </a:rPr>
              <a:t>2023 </a:t>
            </a:r>
            <a:r>
              <a:rPr lang="ru-RU" sz="1000" dirty="0">
                <a:solidFill>
                  <a:srgbClr val="2E75B6"/>
                </a:solidFill>
                <a:latin typeface="Franklin Gothic Medium" pitchFamily="34" charset="0"/>
              </a:rPr>
              <a:t>год</a:t>
            </a:r>
          </a:p>
          <a:p>
            <a:pPr algn="ctr"/>
            <a:r>
              <a:rPr lang="ru-RU" sz="1000" dirty="0">
                <a:solidFill>
                  <a:srgbClr val="2E75B6"/>
                </a:solidFill>
                <a:latin typeface="Franklin Gothic Medium" pitchFamily="34" charset="0"/>
              </a:rPr>
              <a:t>план/факт</a:t>
            </a:r>
          </a:p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Franklin Gothic Medium" pitchFamily="34" charset="0"/>
              </a:rPr>
              <a:t>73,973 /73,983</a:t>
            </a:r>
            <a:endParaRPr lang="ru-RU" sz="1400" b="1" dirty="0">
              <a:solidFill>
                <a:schemeClr val="tx2"/>
              </a:solidFill>
              <a:latin typeface="Franklin Gothic Medium" pitchFamily="34" charset="0"/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xmlns="" id="{C27722AB-82D5-40EC-848C-28633ACC9DC1}"/>
              </a:ext>
            </a:extLst>
          </p:cNvPr>
          <p:cNvSpPr/>
          <p:nvPr/>
        </p:nvSpPr>
        <p:spPr>
          <a:xfrm>
            <a:off x="307440" y="4867774"/>
            <a:ext cx="3624598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Указ </a:t>
            </a:r>
            <a:r>
              <a:rPr lang="ru-RU" sz="1200" dirty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Президента РФ от 28 апреля 2008 года </a:t>
            </a:r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/>
            </a:r>
            <a:b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№ </a:t>
            </a:r>
            <a:r>
              <a:rPr lang="ru-RU" sz="1200" dirty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607 «Об оценке эффективности деятельности органов местного самоуправления городских округов и муниципальных районов»</a:t>
            </a:r>
          </a:p>
        </p:txBody>
      </p:sp>
      <p:grpSp>
        <p:nvGrpSpPr>
          <p:cNvPr id="2" name="Группа 44"/>
          <p:cNvGrpSpPr/>
          <p:nvPr/>
        </p:nvGrpSpPr>
        <p:grpSpPr>
          <a:xfrm>
            <a:off x="4165109" y="3173966"/>
            <a:ext cx="336492" cy="299892"/>
            <a:chOff x="2147276" y="1700808"/>
            <a:chExt cx="336492" cy="299892"/>
          </a:xfrm>
          <a:solidFill>
            <a:srgbClr val="00B050"/>
          </a:solidFill>
        </p:grpSpPr>
        <p:sp>
          <p:nvSpPr>
            <p:cNvPr id="46" name="Нашивка 65"/>
            <p:cNvSpPr/>
            <p:nvPr/>
          </p:nvSpPr>
          <p:spPr>
            <a:xfrm>
              <a:off x="2147276" y="1700808"/>
              <a:ext cx="192476" cy="299892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4900" tIns="42450" rIns="84900" bIns="42450"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47" name="Нашивка 66"/>
            <p:cNvSpPr/>
            <p:nvPr/>
          </p:nvSpPr>
          <p:spPr>
            <a:xfrm>
              <a:off x="2291292" y="1700808"/>
              <a:ext cx="192476" cy="299892"/>
            </a:xfrm>
            <a:prstGeom prst="chevron">
              <a:avLst/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4900" tIns="42450" rIns="84900" bIns="42450"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4183994" y="5143237"/>
            <a:ext cx="336492" cy="299892"/>
            <a:chOff x="2147276" y="1700808"/>
            <a:chExt cx="336492" cy="299892"/>
          </a:xfrm>
          <a:solidFill>
            <a:srgbClr val="00B050"/>
          </a:solidFill>
        </p:grpSpPr>
        <p:sp>
          <p:nvSpPr>
            <p:cNvPr id="50" name="Нашивка 65"/>
            <p:cNvSpPr/>
            <p:nvPr/>
          </p:nvSpPr>
          <p:spPr>
            <a:xfrm>
              <a:off x="2147276" y="1700808"/>
              <a:ext cx="192476" cy="299892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4900" tIns="42450" rIns="84900" bIns="42450"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51" name="Нашивка 66"/>
            <p:cNvSpPr/>
            <p:nvPr/>
          </p:nvSpPr>
          <p:spPr>
            <a:xfrm>
              <a:off x="2291292" y="1700808"/>
              <a:ext cx="192476" cy="299892"/>
            </a:xfrm>
            <a:prstGeom prst="chevron">
              <a:avLst/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4900" tIns="42450" rIns="84900" bIns="42450"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857729" y="1766381"/>
            <a:ext cx="2012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Достижения: 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4724517" y="4431926"/>
            <a:ext cx="4162369" cy="799262"/>
          </a:xfrm>
          <a:prstGeom prst="roundRect">
            <a:avLst>
              <a:gd name="adj" fmla="val 0"/>
            </a:avLst>
          </a:prstGeom>
          <a:solidFill>
            <a:schemeClr val="lt1">
              <a:alpha val="71000"/>
            </a:schemeClr>
          </a:solidFill>
          <a:ln w="127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black"/>
              </a:solidFill>
              <a:latin typeface="Franklin Gothic Medium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4734650" y="4500552"/>
            <a:ext cx="41522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862" b="0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200" dirty="0" smtClean="0">
                <a:solidFill>
                  <a:srgbClr val="255E91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6 место – по бюджетному процессу за 2022 год. Поощрение за достижение наилучших </a:t>
            </a:r>
            <a:r>
              <a:rPr lang="ru-RU" sz="1200" dirty="0">
                <a:solidFill>
                  <a:srgbClr val="255E91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значений </a:t>
            </a:r>
            <a:r>
              <a:rPr lang="ru-RU" sz="1200" dirty="0" smtClean="0">
                <a:solidFill>
                  <a:srgbClr val="255E91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– </a:t>
            </a:r>
            <a:br>
              <a:rPr lang="ru-RU" sz="1200" dirty="0" smtClean="0">
                <a:solidFill>
                  <a:srgbClr val="255E91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Franklin Gothic Medium" panose="020B0603020102020204" pitchFamily="34" charset="0"/>
                <a:cs typeface="Times New Roman" panose="02020603050405020304" pitchFamily="18" charset="0"/>
              </a:rPr>
              <a:t>93,6 </a:t>
            </a:r>
            <a:r>
              <a:rPr lang="ru-RU" sz="1200" dirty="0" smtClean="0">
                <a:solidFill>
                  <a:srgbClr val="255E91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rgbClr val="255E91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тыс. </a:t>
            </a:r>
            <a:r>
              <a:rPr lang="ru-RU" sz="1200" dirty="0" smtClean="0">
                <a:solidFill>
                  <a:srgbClr val="255E91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руб</a:t>
            </a:r>
            <a:r>
              <a:rPr lang="ru-RU" sz="1200" dirty="0">
                <a:solidFill>
                  <a:srgbClr val="255E91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.</a:t>
            </a:r>
            <a:endParaRPr lang="ru-RU" sz="1200" b="1" dirty="0">
              <a:solidFill>
                <a:schemeClr val="tx2"/>
              </a:solidFill>
              <a:latin typeface="Franklin Gothic Medium" pitchFamily="34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4724516" y="5391833"/>
            <a:ext cx="4162369" cy="927263"/>
          </a:xfrm>
          <a:prstGeom prst="roundRect">
            <a:avLst>
              <a:gd name="adj" fmla="val 0"/>
            </a:avLst>
          </a:prstGeom>
          <a:solidFill>
            <a:schemeClr val="lt1">
              <a:alpha val="71000"/>
            </a:schemeClr>
          </a:solidFill>
          <a:ln w="127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black"/>
              </a:solidFill>
              <a:latin typeface="Franklin Gothic Medium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4734649" y="5460460"/>
            <a:ext cx="415223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862" b="0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200" dirty="0" smtClean="0">
                <a:solidFill>
                  <a:srgbClr val="255E91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6 </a:t>
            </a:r>
            <a:r>
              <a:rPr lang="ru-RU" sz="1200" dirty="0">
                <a:solidFill>
                  <a:srgbClr val="255E91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место </a:t>
            </a:r>
            <a:r>
              <a:rPr lang="ru-RU" sz="1200" dirty="0" smtClean="0">
                <a:solidFill>
                  <a:srgbClr val="255E91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– </a:t>
            </a:r>
            <a:r>
              <a:rPr lang="ru-RU" sz="1200" dirty="0">
                <a:solidFill>
                  <a:srgbClr val="255E91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по социально-экономическому развитию </a:t>
            </a:r>
            <a:r>
              <a:rPr lang="ru-RU" sz="1200" dirty="0" smtClean="0">
                <a:solidFill>
                  <a:srgbClr val="255E91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/>
            </a:r>
            <a:br>
              <a:rPr lang="ru-RU" sz="1200" dirty="0" smtClean="0">
                <a:solidFill>
                  <a:srgbClr val="255E91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rgbClr val="255E91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среди </a:t>
            </a:r>
            <a:r>
              <a:rPr lang="ru-RU" sz="1200" dirty="0">
                <a:solidFill>
                  <a:srgbClr val="255E91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СП с численностью населения до </a:t>
            </a:r>
            <a:r>
              <a:rPr lang="ru-RU" sz="1200" dirty="0" smtClean="0">
                <a:solidFill>
                  <a:srgbClr val="255E91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1 000 человек. </a:t>
            </a:r>
            <a:r>
              <a:rPr lang="ru-RU" sz="1200" dirty="0">
                <a:solidFill>
                  <a:srgbClr val="255E91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Поощрение за достижение наилучших значений – </a:t>
            </a:r>
            <a:r>
              <a:rPr lang="ru-RU" sz="1200" dirty="0" smtClean="0">
                <a:solidFill>
                  <a:srgbClr val="255E91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/>
            </a:r>
            <a:br>
              <a:rPr lang="ru-RU" sz="1200" dirty="0" smtClean="0">
                <a:solidFill>
                  <a:srgbClr val="255E91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Franklin Gothic Medium" panose="020B0603020102020204" pitchFamily="34" charset="0"/>
                <a:cs typeface="Times New Roman" panose="02020603050405020304" pitchFamily="18" charset="0"/>
              </a:rPr>
              <a:t>225</a:t>
            </a:r>
            <a:r>
              <a:rPr lang="ru-RU" sz="1200" dirty="0" smtClean="0">
                <a:solidFill>
                  <a:srgbClr val="FF000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rgbClr val="255E91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 тыс. руб.</a:t>
            </a:r>
            <a:endParaRPr lang="ru-RU" sz="1200" dirty="0">
              <a:solidFill>
                <a:srgbClr val="255E91"/>
              </a:solidFill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  <a:p>
            <a:pPr>
              <a:defRPr sz="1862" b="0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ru-RU" sz="1200" dirty="0">
              <a:solidFill>
                <a:srgbClr val="255E91"/>
              </a:solidFill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93773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736786"/>
            <a:ext cx="6248400" cy="888814"/>
          </a:xfrm>
          <a:prstGeom prst="rect">
            <a:avLst/>
          </a:prstGeom>
          <a:solidFill>
            <a:srgbClr val="1DA9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Динамика основных показателей за последние пять лет. Перспективы социально-экономического развития сельского поселения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30569409"/>
              </p:ext>
            </p:extLst>
          </p:nvPr>
        </p:nvGraphicFramePr>
        <p:xfrm>
          <a:off x="797957" y="2397838"/>
          <a:ext cx="7469106" cy="380234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448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4485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4485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4485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4485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4485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59666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>
                    <a:solidFill>
                      <a:srgbClr val="F9B13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</a:t>
                      </a:r>
                      <a:endParaRPr lang="ru-RU" dirty="0"/>
                    </a:p>
                  </a:txBody>
                  <a:tcPr>
                    <a:solidFill>
                      <a:srgbClr val="F9B13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</a:t>
                      </a:r>
                      <a:endParaRPr lang="ru-RU" dirty="0"/>
                    </a:p>
                  </a:txBody>
                  <a:tcPr>
                    <a:solidFill>
                      <a:srgbClr val="F9B13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</a:t>
                      </a:r>
                      <a:endParaRPr lang="ru-RU" dirty="0"/>
                    </a:p>
                  </a:txBody>
                  <a:tcPr>
                    <a:solidFill>
                      <a:srgbClr val="F9B13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2021</a:t>
                      </a:r>
                      <a:endParaRPr lang="ru-RU" dirty="0"/>
                    </a:p>
                  </a:txBody>
                  <a:tcPr>
                    <a:solidFill>
                      <a:srgbClr val="F9B13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>
                    <a:solidFill>
                      <a:srgbClr val="F9B13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9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Финансы: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9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Доходы бюджета муниципального образования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29429,2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26390,7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27470,2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53718,2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67841,66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65430365"/>
                  </a:ext>
                </a:extLst>
              </a:tr>
              <a:tr h="439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Расходы бюджета муниципального образования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24763,0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30621,4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27604,0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53202,0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70119,10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9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Дефицит/профицит бюджета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-4230,7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-134,12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+516,2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99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399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399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" y="1625597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Диаграмма/таблица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328925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736786"/>
            <a:ext cx="6248400" cy="888814"/>
          </a:xfrm>
          <a:prstGeom prst="rect">
            <a:avLst/>
          </a:prstGeom>
          <a:solidFill>
            <a:srgbClr val="1DA9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Динамика основных показателей за последние пять лет. Перспективы социально-экономического развития сельского поселения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89479212"/>
              </p:ext>
            </p:extLst>
          </p:nvPr>
        </p:nvGraphicFramePr>
        <p:xfrm>
          <a:off x="284671" y="2397840"/>
          <a:ext cx="8315862" cy="439764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8597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8597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8597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8597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8597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8597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5448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>
                    <a:solidFill>
                      <a:srgbClr val="F9B13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</a:t>
                      </a:r>
                      <a:endParaRPr lang="ru-RU" dirty="0"/>
                    </a:p>
                  </a:txBody>
                  <a:tcPr>
                    <a:solidFill>
                      <a:srgbClr val="F9B13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</a:t>
                      </a:r>
                      <a:endParaRPr lang="ru-RU" dirty="0"/>
                    </a:p>
                  </a:txBody>
                  <a:tcPr>
                    <a:solidFill>
                      <a:srgbClr val="F9B13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</a:t>
                      </a:r>
                      <a:endParaRPr lang="ru-RU" dirty="0"/>
                    </a:p>
                  </a:txBody>
                  <a:tcPr>
                    <a:solidFill>
                      <a:srgbClr val="F9B13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2021</a:t>
                      </a:r>
                      <a:endParaRPr lang="ru-RU" dirty="0"/>
                    </a:p>
                  </a:txBody>
                  <a:tcPr>
                    <a:solidFill>
                      <a:srgbClr val="F9B13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>
                    <a:solidFill>
                      <a:srgbClr val="F9B13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17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Торговля и услуги населению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17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Оборот розничной торговли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22,54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2173878"/>
                  </a:ext>
                </a:extLst>
              </a:tr>
              <a:tr h="4017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Объем платных услуг населению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65430365"/>
                  </a:ext>
                </a:extLst>
              </a:tr>
              <a:tr h="4017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Образование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893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Число образовательных учреждений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525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Численность обучающихся в образовательных учреждениях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017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Число дошкольных учреждений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525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Численность посещающих дошкольные учреждения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" y="1625597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Диаграмма/таблица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127627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736786"/>
            <a:ext cx="6248400" cy="888814"/>
          </a:xfrm>
          <a:prstGeom prst="rect">
            <a:avLst/>
          </a:prstGeom>
          <a:solidFill>
            <a:srgbClr val="1DA9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Динамика основных показателей за последние пять лет. Перспективы социально-экономического развития сельского поселения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00639198"/>
              </p:ext>
            </p:extLst>
          </p:nvPr>
        </p:nvGraphicFramePr>
        <p:xfrm>
          <a:off x="345057" y="2242870"/>
          <a:ext cx="8393502" cy="454600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9891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989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989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989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9891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9891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48550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>
                    <a:solidFill>
                      <a:srgbClr val="F9B13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</a:t>
                      </a:r>
                      <a:endParaRPr lang="ru-RU" dirty="0"/>
                    </a:p>
                  </a:txBody>
                  <a:tcPr>
                    <a:solidFill>
                      <a:srgbClr val="F9B13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</a:t>
                      </a:r>
                      <a:endParaRPr lang="ru-RU" dirty="0"/>
                    </a:p>
                  </a:txBody>
                  <a:tcPr>
                    <a:solidFill>
                      <a:srgbClr val="F9B13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</a:t>
                      </a:r>
                      <a:endParaRPr lang="ru-RU" dirty="0"/>
                    </a:p>
                  </a:txBody>
                  <a:tcPr>
                    <a:solidFill>
                      <a:srgbClr val="F9B13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2021</a:t>
                      </a:r>
                      <a:endParaRPr lang="ru-RU" dirty="0"/>
                    </a:p>
                  </a:txBody>
                  <a:tcPr>
                    <a:solidFill>
                      <a:srgbClr val="F9B13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>
                    <a:solidFill>
                      <a:srgbClr val="F9B13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79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Культура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92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Число учреждений культуры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65430365"/>
                  </a:ext>
                </a:extLst>
              </a:tr>
              <a:tr h="4911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мероприятий в сфере культуры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79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Физическая культура и спорт 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092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Число спортивных учреждений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82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мероприятий в сфере физкультуры и спорта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3098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Спортивные достижения (количество призовых мест на муниципальном, окружном, всероссийском уровнях)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" y="1625597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Диаграмма/таблица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725768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736786"/>
            <a:ext cx="6248400" cy="888814"/>
          </a:xfrm>
          <a:prstGeom prst="rect">
            <a:avLst/>
          </a:prstGeom>
          <a:solidFill>
            <a:srgbClr val="1DA9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Динамика основных показателей за последние пять лет. Перспективы социально-экономического развития сельского поселения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85040283"/>
              </p:ext>
            </p:extLst>
          </p:nvPr>
        </p:nvGraphicFramePr>
        <p:xfrm>
          <a:off x="534839" y="2397839"/>
          <a:ext cx="7732224" cy="44522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887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887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887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8870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8870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8870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6799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>
                    <a:solidFill>
                      <a:srgbClr val="F9B13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</a:t>
                      </a:r>
                      <a:endParaRPr lang="ru-RU" dirty="0"/>
                    </a:p>
                  </a:txBody>
                  <a:tcPr>
                    <a:solidFill>
                      <a:srgbClr val="F9B13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</a:t>
                      </a:r>
                      <a:endParaRPr lang="ru-RU" dirty="0"/>
                    </a:p>
                  </a:txBody>
                  <a:tcPr>
                    <a:solidFill>
                      <a:srgbClr val="F9B13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</a:t>
                      </a:r>
                      <a:endParaRPr lang="ru-RU" dirty="0"/>
                    </a:p>
                  </a:txBody>
                  <a:tcPr>
                    <a:solidFill>
                      <a:srgbClr val="F9B13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2021</a:t>
                      </a:r>
                      <a:endParaRPr lang="ru-RU" dirty="0"/>
                    </a:p>
                  </a:txBody>
                  <a:tcPr>
                    <a:solidFill>
                      <a:srgbClr val="F9B13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>
                    <a:solidFill>
                      <a:srgbClr val="F9B13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78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Имущество, всего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310810,0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303539,0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480709,0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403132,2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999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Имущество, принятое на баланс в результате строительства объектов в отчетном году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65430365"/>
                  </a:ext>
                </a:extLst>
              </a:tr>
              <a:tr h="9428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Администрацией поселения жителям поселения переданы помещения: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617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по договорам социального найма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42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по договорам служебного найма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714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по договорам коммерческого найма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855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" y="1625597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Диаграмма/таблица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351941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736786"/>
            <a:ext cx="6248400" cy="888814"/>
          </a:xfrm>
          <a:prstGeom prst="rect">
            <a:avLst/>
          </a:prstGeom>
          <a:solidFill>
            <a:srgbClr val="1DA9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Динамика основных показателей за последние пять лет. Перспективы социально-экономического развития сельского поселения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00131217"/>
              </p:ext>
            </p:extLst>
          </p:nvPr>
        </p:nvGraphicFramePr>
        <p:xfrm>
          <a:off x="534835" y="2121794"/>
          <a:ext cx="8134710" cy="4632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557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5578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5578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5578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5578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5578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28222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>
                    <a:solidFill>
                      <a:srgbClr val="F9B13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</a:t>
                      </a:r>
                      <a:endParaRPr lang="ru-RU" dirty="0"/>
                    </a:p>
                  </a:txBody>
                  <a:tcPr>
                    <a:solidFill>
                      <a:srgbClr val="F9B13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</a:t>
                      </a:r>
                      <a:endParaRPr lang="ru-RU" dirty="0"/>
                    </a:p>
                  </a:txBody>
                  <a:tcPr>
                    <a:solidFill>
                      <a:srgbClr val="F9B13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</a:t>
                      </a:r>
                      <a:endParaRPr lang="ru-RU" dirty="0"/>
                    </a:p>
                  </a:txBody>
                  <a:tcPr>
                    <a:solidFill>
                      <a:srgbClr val="F9B13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2021</a:t>
                      </a:r>
                      <a:endParaRPr lang="ru-RU" dirty="0"/>
                    </a:p>
                  </a:txBody>
                  <a:tcPr>
                    <a:solidFill>
                      <a:srgbClr val="F9B13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>
                    <a:solidFill>
                      <a:srgbClr val="F9B13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22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Правонарушения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328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направленных гражданам представлений об устранении нарушений Правил по благоустройству территорий поселения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65430365"/>
                  </a:ext>
                </a:extLst>
              </a:tr>
              <a:tr h="12736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исполненных представлений об устранении нарушений Правил по благоустройству территорий поселения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222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222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222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222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" y="1625597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Диаграмма/таблица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886945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736786"/>
            <a:ext cx="6248400" cy="888814"/>
          </a:xfrm>
          <a:prstGeom prst="rect">
            <a:avLst/>
          </a:prstGeom>
          <a:solidFill>
            <a:srgbClr val="1DA9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Динамика основных показателей за последние пять лет. Перспективы социально-экономического развития сельского поселения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05890377"/>
              </p:ext>
            </p:extLst>
          </p:nvPr>
        </p:nvGraphicFramePr>
        <p:xfrm>
          <a:off x="797957" y="2397838"/>
          <a:ext cx="7469106" cy="409588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448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4485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4485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4485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4485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4485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59666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>
                    <a:solidFill>
                      <a:srgbClr val="F9B13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</a:t>
                      </a:r>
                      <a:endParaRPr lang="ru-RU" dirty="0"/>
                    </a:p>
                  </a:txBody>
                  <a:tcPr>
                    <a:solidFill>
                      <a:srgbClr val="F9B13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</a:t>
                      </a:r>
                      <a:endParaRPr lang="ru-RU" dirty="0"/>
                    </a:p>
                  </a:txBody>
                  <a:tcPr>
                    <a:solidFill>
                      <a:srgbClr val="F9B13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</a:t>
                      </a:r>
                      <a:endParaRPr lang="ru-RU" dirty="0"/>
                    </a:p>
                  </a:txBody>
                  <a:tcPr>
                    <a:solidFill>
                      <a:srgbClr val="F9B13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2021</a:t>
                      </a:r>
                      <a:endParaRPr lang="ru-RU" dirty="0"/>
                    </a:p>
                  </a:txBody>
                  <a:tcPr>
                    <a:solidFill>
                      <a:srgbClr val="F9B13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>
                    <a:solidFill>
                      <a:srgbClr val="F9B13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9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Информация по обращению граждан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9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обращений граждан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65430365"/>
                  </a:ext>
                </a:extLst>
              </a:tr>
              <a:tr h="439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по направлениям: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9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Трудоустройство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9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Улучшение жилищных условий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39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Правила содержания домашних животных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39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Благоустройство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" y="1625597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Диаграмма/таблица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028429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736786"/>
            <a:ext cx="6248400" cy="888814"/>
          </a:xfrm>
          <a:prstGeom prst="rect">
            <a:avLst/>
          </a:prstGeom>
          <a:solidFill>
            <a:srgbClr val="1DA9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Динамика основных показателей за последние пять лет. Перспективы социально-экономического развития сельского поселения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12286949"/>
              </p:ext>
            </p:extLst>
          </p:nvPr>
        </p:nvGraphicFramePr>
        <p:xfrm>
          <a:off x="345058" y="2087287"/>
          <a:ext cx="8186466" cy="470349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6441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441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6441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441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6441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6441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59666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>
                    <a:solidFill>
                      <a:srgbClr val="F9B13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</a:t>
                      </a:r>
                      <a:endParaRPr lang="ru-RU" dirty="0"/>
                    </a:p>
                  </a:txBody>
                  <a:tcPr>
                    <a:solidFill>
                      <a:srgbClr val="F9B13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</a:t>
                      </a:r>
                      <a:endParaRPr lang="ru-RU" dirty="0"/>
                    </a:p>
                  </a:txBody>
                  <a:tcPr>
                    <a:solidFill>
                      <a:srgbClr val="F9B13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</a:t>
                      </a:r>
                      <a:endParaRPr lang="ru-RU" dirty="0"/>
                    </a:p>
                  </a:txBody>
                  <a:tcPr>
                    <a:solidFill>
                      <a:srgbClr val="F9B13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2021</a:t>
                      </a:r>
                      <a:endParaRPr lang="ru-RU" dirty="0"/>
                    </a:p>
                  </a:txBody>
                  <a:tcPr>
                    <a:solidFill>
                      <a:srgbClr val="F9B13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>
                    <a:solidFill>
                      <a:srgbClr val="F9B13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9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Образование земельных участков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9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Содержание общего имущества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09240429"/>
                  </a:ext>
                </a:extLst>
              </a:tr>
              <a:tr h="439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Социальное обеспечение, поддержка многодетных семей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65430365"/>
                  </a:ext>
                </a:extLst>
              </a:tr>
              <a:tr h="439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Подключение ИЖС к централизованным сетям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9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Содержание газового оборудования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9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Уличное освещение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39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Транспортное обслуживание населения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39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Уборка снега, опавшей листвы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" y="1625597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Диаграмма/таблица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143408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707367"/>
            <a:ext cx="5511800" cy="577970"/>
          </a:xfrm>
          <a:prstGeom prst="rect">
            <a:avLst/>
          </a:prstGeom>
          <a:solidFill>
            <a:srgbClr val="1DA9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Доходы, структура доходов</a:t>
            </a:r>
            <a:endParaRPr lang="ru-RU" b="1" dirty="0"/>
          </a:p>
        </p:txBody>
      </p:sp>
      <p:sp>
        <p:nvSpPr>
          <p:cNvPr id="2" name="Объект 1"/>
          <p:cNvSpPr>
            <a:spLocks noGrp="1"/>
          </p:cNvSpPr>
          <p:nvPr>
            <p:ph sz="half" idx="4294967295"/>
          </p:nvPr>
        </p:nvSpPr>
        <p:spPr>
          <a:xfrm>
            <a:off x="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439947" y="1380226"/>
          <a:ext cx="8333117" cy="5055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1312533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707367"/>
            <a:ext cx="5511800" cy="577970"/>
          </a:xfrm>
          <a:prstGeom prst="rect">
            <a:avLst/>
          </a:prstGeom>
          <a:solidFill>
            <a:srgbClr val="1DA9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Расходы, структура расходов</a:t>
            </a:r>
            <a:endParaRPr lang="ru-RU" b="1" dirty="0"/>
          </a:p>
        </p:txBody>
      </p:sp>
      <p:sp>
        <p:nvSpPr>
          <p:cNvPr id="2" name="Объект 1"/>
          <p:cNvSpPr>
            <a:spLocks noGrp="1"/>
          </p:cNvSpPr>
          <p:nvPr>
            <p:ph sz="half" idx="4294967295"/>
          </p:nvPr>
        </p:nvSpPr>
        <p:spPr>
          <a:xfrm>
            <a:off x="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457200" y="1276709"/>
          <a:ext cx="7867290" cy="4848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1312533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724086"/>
            <a:ext cx="4381500" cy="723714"/>
          </a:xfrm>
          <a:prstGeom prst="rect">
            <a:avLst/>
          </a:prstGeom>
          <a:solidFill>
            <a:srgbClr val="1DA9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Улучшение жилищных условий граждан, организация содержания жилого фонда</a:t>
            </a:r>
            <a:endParaRPr lang="ru-RU" b="1" dirty="0">
              <a:solidFill>
                <a:srgbClr val="1DA85A"/>
              </a:solidFill>
            </a:endParaRPr>
          </a:p>
        </p:txBody>
      </p:sp>
      <p:sp>
        <p:nvSpPr>
          <p:cNvPr id="7" name="Прямоугольник 19">
            <a:extLst>
              <a:ext uri="{FF2B5EF4-FFF2-40B4-BE49-F238E27FC236}">
                <a16:creationId xmlns:a16="http://schemas.microsoft.com/office/drawing/2014/main" xmlns="" id="{C27722AB-82D5-40EC-848C-28633ACC9DC1}"/>
              </a:ext>
            </a:extLst>
          </p:cNvPr>
          <p:cNvSpPr/>
          <p:nvPr/>
        </p:nvSpPr>
        <p:spPr>
          <a:xfrm>
            <a:off x="852295" y="1700542"/>
            <a:ext cx="238969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72000" rIns="72000">
            <a:sp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Мероприятия:</a:t>
            </a: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xmlns="" id="{D5CE79A2-3306-4AD5-BA2A-E07A1EECEF30}"/>
              </a:ext>
            </a:extLst>
          </p:cNvPr>
          <p:cNvCxnSpPr>
            <a:cxnSpLocks/>
          </p:cNvCxnSpPr>
          <p:nvPr/>
        </p:nvCxnSpPr>
        <p:spPr>
          <a:xfrm>
            <a:off x="851043" y="1682989"/>
            <a:ext cx="0" cy="504000"/>
          </a:xfrm>
          <a:prstGeom prst="line">
            <a:avLst/>
          </a:prstGeom>
          <a:ln>
            <a:solidFill>
              <a:srgbClr val="316F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9">
            <a:extLst>
              <a:ext uri="{FF2B5EF4-FFF2-40B4-BE49-F238E27FC236}">
                <a16:creationId xmlns:a16="http://schemas.microsoft.com/office/drawing/2014/main" xmlns="" id="{C27722AB-82D5-40EC-848C-28633ACC9DC1}"/>
              </a:ext>
            </a:extLst>
          </p:cNvPr>
          <p:cNvSpPr/>
          <p:nvPr/>
        </p:nvSpPr>
        <p:spPr>
          <a:xfrm>
            <a:off x="4632344" y="1733789"/>
            <a:ext cx="2490387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72000" rIns="72000">
            <a:sp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Основные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результаты:</a:t>
            </a:r>
          </a:p>
        </p:txBody>
      </p:sp>
      <p:pic>
        <p:nvPicPr>
          <p:cNvPr id="12" name="Picture 4" descr="https://socialmediamagnet.net/wp-content/uploads/Sylabus-Icon-e1545315556577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205" y="1612338"/>
            <a:ext cx="570330" cy="5716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http://cdn.onlinewebfonts.com/svg/download_63760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560" y="1707608"/>
            <a:ext cx="463212" cy="4627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xmlns="" id="{D5CE79A2-3306-4AD5-BA2A-E07A1EECEF30}"/>
              </a:ext>
            </a:extLst>
          </p:cNvPr>
          <p:cNvCxnSpPr>
            <a:cxnSpLocks/>
          </p:cNvCxnSpPr>
          <p:nvPr/>
        </p:nvCxnSpPr>
        <p:spPr>
          <a:xfrm>
            <a:off x="4451906" y="1747373"/>
            <a:ext cx="0" cy="504000"/>
          </a:xfrm>
          <a:prstGeom prst="line">
            <a:avLst/>
          </a:prstGeom>
          <a:ln>
            <a:solidFill>
              <a:srgbClr val="316F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C27722AB-82D5-40EC-848C-28633ACC9DC1}"/>
              </a:ext>
            </a:extLst>
          </p:cNvPr>
          <p:cNvSpPr/>
          <p:nvPr/>
        </p:nvSpPr>
        <p:spPr>
          <a:xfrm>
            <a:off x="163902" y="2234242"/>
            <a:ext cx="3545456" cy="230832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Осуществлена поверка  приборов учета тепла. Произведена замена неисправных механизмов на  сумму 494тыс.руб:</a:t>
            </a:r>
          </a:p>
          <a:p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Обская </a:t>
            </a:r>
            <a:r>
              <a:rPr lang="ru-RU" sz="1200" dirty="0" err="1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д</a:t>
            </a:r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 .26-106тыс.руб, Обская д.19-151т.руб,</a:t>
            </a:r>
          </a:p>
          <a:p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Лесная д.9 А-63тыс.руб.,Набережная д.9-78т.руб</a:t>
            </a:r>
          </a:p>
          <a:p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Обская д.37--96тыс.руб</a:t>
            </a:r>
          </a:p>
          <a:p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Ежемесячное обслуживание приборов учета, передача данных составило216тыс.руб</a:t>
            </a:r>
          </a:p>
          <a:p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Взнос на капремонт-195 тыс.руб.</a:t>
            </a:r>
          </a:p>
          <a:p>
            <a:endParaRPr lang="ru-RU" sz="1200" dirty="0" smtClean="0">
              <a:solidFill>
                <a:srgbClr val="002060"/>
              </a:solidFill>
              <a:latin typeface="Franklin Gothic Medium" panose="020B0603020102020204" pitchFamily="34" charset="0"/>
              <a:ea typeface="Vida 32 Pro" charset="0"/>
              <a:cs typeface="Times New Roman" panose="02020603050405020304" pitchFamily="18" charset="0"/>
            </a:endParaRPr>
          </a:p>
          <a:p>
            <a:pPr algn="ctr"/>
            <a:endParaRPr lang="ru-RU" sz="1200" dirty="0" smtClean="0">
              <a:solidFill>
                <a:srgbClr val="002060"/>
              </a:solidFill>
              <a:latin typeface="Franklin Gothic Medium" panose="020B0603020102020204" pitchFamily="34" charset="0"/>
              <a:ea typeface="Vida 32 Pro" charset="0"/>
              <a:cs typeface="Times New Roman" panose="02020603050405020304" pitchFamily="18" charset="0"/>
            </a:endParaRPr>
          </a:p>
          <a:p>
            <a:pPr algn="ctr"/>
            <a:endParaRPr lang="ru-RU" sz="1200" dirty="0">
              <a:solidFill>
                <a:srgbClr val="002060"/>
              </a:solidFill>
              <a:latin typeface="Franklin Gothic Medium" panose="020B0603020102020204" pitchFamily="34" charset="0"/>
              <a:ea typeface="Vida 32 Pro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713647" y="2392069"/>
            <a:ext cx="4255728" cy="1199693"/>
          </a:xfrm>
          <a:prstGeom prst="roundRect">
            <a:avLst>
              <a:gd name="adj" fmla="val 0"/>
            </a:avLst>
          </a:prstGeom>
          <a:solidFill>
            <a:schemeClr val="lt1">
              <a:alpha val="71000"/>
            </a:schemeClr>
          </a:solidFill>
          <a:ln w="127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black"/>
              </a:solidFill>
              <a:latin typeface="Franklin Gothic Medium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726809" y="3012815"/>
            <a:ext cx="7585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000" dirty="0">
                <a:solidFill>
                  <a:srgbClr val="00B050"/>
                </a:solidFill>
                <a:latin typeface="Franklin Gothic Medium" pitchFamily="34" charset="0"/>
              </a:rPr>
              <a:t> </a:t>
            </a:r>
            <a:r>
              <a:rPr lang="ru-RU" sz="1000" dirty="0" smtClean="0">
                <a:solidFill>
                  <a:srgbClr val="00B050"/>
                </a:solidFill>
                <a:latin typeface="Franklin Gothic Medium" pitchFamily="34" charset="0"/>
              </a:rPr>
              <a:t>2023 год </a:t>
            </a:r>
            <a:endParaRPr lang="ru-RU" sz="1000" dirty="0">
              <a:solidFill>
                <a:srgbClr val="00B050"/>
              </a:solidFill>
              <a:latin typeface="Franklin Gothic Medium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Franklin Gothic Medium" pitchFamily="34" charset="0"/>
              </a:rPr>
              <a:t>2</a:t>
            </a:r>
            <a:endParaRPr lang="ru-RU" sz="1400" i="1" dirty="0">
              <a:solidFill>
                <a:schemeClr val="tx1">
                  <a:lumMod val="50000"/>
                  <a:lumOff val="50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056708" y="2441599"/>
            <a:ext cx="35493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62" b="0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200" dirty="0">
                <a:solidFill>
                  <a:srgbClr val="255E91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Количество </a:t>
            </a:r>
            <a:r>
              <a:rPr lang="ru-RU" sz="1200" dirty="0" smtClean="0">
                <a:solidFill>
                  <a:srgbClr val="255E91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переданных помещений </a:t>
            </a:r>
            <a:br>
              <a:rPr lang="ru-RU" sz="1200" dirty="0" smtClean="0">
                <a:solidFill>
                  <a:srgbClr val="255E91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rgbClr val="255E91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по договорам социального найма, </a:t>
            </a:r>
            <a:r>
              <a:rPr lang="ru-RU" sz="1200" dirty="0">
                <a:solidFill>
                  <a:srgbClr val="255E91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ед.</a:t>
            </a:r>
          </a:p>
          <a:p>
            <a:pPr algn="ctr">
              <a:defRPr sz="1862" b="0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ru-RU" sz="1200" dirty="0">
              <a:solidFill>
                <a:srgbClr val="255E91"/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6844" y="3019338"/>
            <a:ext cx="451037" cy="424364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5046294" y="3002848"/>
            <a:ext cx="694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000" dirty="0" smtClean="0">
                <a:solidFill>
                  <a:srgbClr val="2E75B6"/>
                </a:solidFill>
                <a:latin typeface="Franklin Gothic Medium" pitchFamily="34" charset="0"/>
              </a:rPr>
              <a:t>2021 </a:t>
            </a:r>
            <a:r>
              <a:rPr lang="ru-RU" sz="1000" dirty="0">
                <a:solidFill>
                  <a:srgbClr val="2E75B6"/>
                </a:solidFill>
                <a:latin typeface="Franklin Gothic Medium" pitchFamily="34" charset="0"/>
              </a:rPr>
              <a:t>г</a:t>
            </a:r>
            <a:r>
              <a:rPr lang="ru-RU" sz="1000" dirty="0" smtClean="0">
                <a:solidFill>
                  <a:srgbClr val="2E75B6"/>
                </a:solidFill>
                <a:latin typeface="Franklin Gothic Medium" pitchFamily="34" charset="0"/>
              </a:rPr>
              <a:t>од</a:t>
            </a:r>
            <a:endParaRPr lang="ru-RU" sz="1000" dirty="0">
              <a:solidFill>
                <a:srgbClr val="2E75B6"/>
              </a:solidFill>
              <a:latin typeface="Franklin Gothic Medium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Franklin Gothic Medium" pitchFamily="34" charset="0"/>
              </a:rPr>
              <a:t>0</a:t>
            </a:r>
            <a:endParaRPr lang="ru-RU" sz="1400" b="1" dirty="0">
              <a:solidFill>
                <a:schemeClr val="tx2"/>
              </a:solidFill>
              <a:latin typeface="Franklin Gothic Medium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783595" y="3001897"/>
            <a:ext cx="694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000" dirty="0" smtClean="0">
                <a:solidFill>
                  <a:srgbClr val="2E75B6"/>
                </a:solidFill>
                <a:latin typeface="Franklin Gothic Medium" pitchFamily="34" charset="0"/>
              </a:rPr>
              <a:t>2022 год</a:t>
            </a:r>
            <a:endParaRPr lang="ru-RU" sz="1000" dirty="0">
              <a:solidFill>
                <a:srgbClr val="2E75B6"/>
              </a:solidFill>
              <a:latin typeface="Franklin Gothic Medium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Franklin Gothic Medium" pitchFamily="34" charset="0"/>
              </a:rPr>
              <a:t>3</a:t>
            </a:r>
            <a:endParaRPr lang="ru-RU" sz="1400" b="1" dirty="0">
              <a:solidFill>
                <a:schemeClr val="tx2"/>
              </a:solidFill>
              <a:latin typeface="Franklin Gothic Medium" pitchFamily="34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4716492" y="4030688"/>
            <a:ext cx="4255728" cy="1112705"/>
          </a:xfrm>
          <a:prstGeom prst="roundRect">
            <a:avLst>
              <a:gd name="adj" fmla="val 0"/>
            </a:avLst>
          </a:prstGeom>
          <a:solidFill>
            <a:schemeClr val="lt1">
              <a:alpha val="71000"/>
            </a:schemeClr>
          </a:solidFill>
          <a:ln w="127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black"/>
              </a:solidFill>
              <a:latin typeface="Franklin Gothic Medium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729654" y="4511230"/>
            <a:ext cx="7585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000" dirty="0">
                <a:solidFill>
                  <a:srgbClr val="00B050"/>
                </a:solidFill>
                <a:latin typeface="Franklin Gothic Medium" pitchFamily="34" charset="0"/>
              </a:rPr>
              <a:t> </a:t>
            </a:r>
            <a:r>
              <a:rPr lang="ru-RU" sz="1000" dirty="0" smtClean="0">
                <a:solidFill>
                  <a:srgbClr val="00B050"/>
                </a:solidFill>
                <a:latin typeface="Franklin Gothic Medium" pitchFamily="34" charset="0"/>
              </a:rPr>
              <a:t>2023 год </a:t>
            </a:r>
            <a:endParaRPr lang="ru-RU" sz="1000" dirty="0">
              <a:solidFill>
                <a:srgbClr val="00B050"/>
              </a:solidFill>
              <a:latin typeface="Franklin Gothic Medium" pitchFamily="34" charset="0"/>
            </a:endParaRPr>
          </a:p>
          <a:p>
            <a:pPr algn="ctr"/>
            <a:r>
              <a:rPr lang="ru-RU" sz="1400" b="1" i="1" dirty="0">
                <a:solidFill>
                  <a:schemeClr val="tx2"/>
                </a:solidFill>
                <a:latin typeface="Franklin Gothic Medium" pitchFamily="34" charset="0"/>
              </a:rPr>
              <a:t>2</a:t>
            </a:r>
            <a:endParaRPr lang="ru-RU" sz="1400" i="1" dirty="0">
              <a:solidFill>
                <a:schemeClr val="tx1">
                  <a:lumMod val="50000"/>
                  <a:lumOff val="50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059553" y="4086314"/>
            <a:ext cx="35493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62" b="0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200" dirty="0">
                <a:solidFill>
                  <a:srgbClr val="255E91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Количество </a:t>
            </a:r>
            <a:r>
              <a:rPr lang="ru-RU" sz="1200" dirty="0" smtClean="0">
                <a:solidFill>
                  <a:srgbClr val="255E91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приватизированных квартир, </a:t>
            </a:r>
            <a:r>
              <a:rPr lang="ru-RU" sz="1200" dirty="0">
                <a:solidFill>
                  <a:srgbClr val="255E91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ед.</a:t>
            </a:r>
          </a:p>
          <a:p>
            <a:pPr algn="ctr">
              <a:defRPr sz="1862" b="0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ru-RU" sz="1200" dirty="0">
              <a:solidFill>
                <a:srgbClr val="255E91"/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44" name="Рисунок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689" y="4532383"/>
            <a:ext cx="451037" cy="424364"/>
          </a:xfrm>
          <a:prstGeom prst="rect">
            <a:avLst/>
          </a:prstGeom>
        </p:spPr>
      </p:pic>
      <p:sp>
        <p:nvSpPr>
          <p:cNvPr id="45" name="Прямоугольник 44"/>
          <p:cNvSpPr/>
          <p:nvPr/>
        </p:nvSpPr>
        <p:spPr>
          <a:xfrm>
            <a:off x="5049139" y="4479318"/>
            <a:ext cx="694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000" dirty="0" smtClean="0">
                <a:solidFill>
                  <a:srgbClr val="2E75B6"/>
                </a:solidFill>
                <a:latin typeface="Franklin Gothic Medium" pitchFamily="34" charset="0"/>
              </a:rPr>
              <a:t>2021 год</a:t>
            </a:r>
            <a:endParaRPr lang="ru-RU" sz="1000" dirty="0">
              <a:solidFill>
                <a:srgbClr val="2E75B6"/>
              </a:solidFill>
              <a:latin typeface="Franklin Gothic Medium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Franklin Gothic Medium" pitchFamily="34" charset="0"/>
              </a:rPr>
              <a:t>3</a:t>
            </a:r>
            <a:endParaRPr lang="ru-RU" sz="1400" b="1" dirty="0">
              <a:solidFill>
                <a:schemeClr val="tx2"/>
              </a:solidFill>
              <a:latin typeface="Franklin Gothic Medium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6786440" y="4507627"/>
            <a:ext cx="694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000" dirty="0" smtClean="0">
                <a:solidFill>
                  <a:srgbClr val="2E75B6"/>
                </a:solidFill>
                <a:latin typeface="Franklin Gothic Medium" pitchFamily="34" charset="0"/>
              </a:rPr>
              <a:t>2022 </a:t>
            </a:r>
            <a:r>
              <a:rPr lang="ru-RU" sz="1000" dirty="0">
                <a:solidFill>
                  <a:srgbClr val="2E75B6"/>
                </a:solidFill>
                <a:latin typeface="Franklin Gothic Medium" pitchFamily="34" charset="0"/>
              </a:rPr>
              <a:t>год</a:t>
            </a:r>
          </a:p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Franklin Gothic Medium" pitchFamily="34" charset="0"/>
              </a:rPr>
              <a:t>3</a:t>
            </a:r>
            <a:endParaRPr lang="ru-RU" sz="1400" b="1" dirty="0">
              <a:solidFill>
                <a:schemeClr val="tx2"/>
              </a:solidFill>
              <a:latin typeface="Franklin Gothic Medium" pitchFamily="34" charset="0"/>
            </a:endParaRP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xmlns="" id="{C27722AB-82D5-40EC-848C-28633ACC9DC1}"/>
              </a:ext>
            </a:extLst>
          </p:cNvPr>
          <p:cNvSpPr/>
          <p:nvPr/>
        </p:nvSpPr>
        <p:spPr>
          <a:xfrm>
            <a:off x="224743" y="4201065"/>
            <a:ext cx="3675947" cy="138499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Приватизировано две квартиры  общей площадью 129,9м2 (ул. Лесная </a:t>
            </a:r>
            <a:r>
              <a:rPr lang="ru-RU" sz="1200" dirty="0" err="1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д</a:t>
            </a:r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 9А</a:t>
            </a:r>
            <a:r>
              <a:rPr lang="ru-RU" sz="1200" dirty="0" smtClean="0">
                <a:solidFill>
                  <a:srgbClr val="FF000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. </a:t>
            </a:r>
            <a:r>
              <a:rPr lang="ru-RU" sz="1200" dirty="0" err="1" smtClean="0">
                <a:solidFill>
                  <a:srgbClr val="FF000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Ул</a:t>
            </a:r>
            <a:r>
              <a:rPr lang="ru-RU" sz="1200" dirty="0" smtClean="0">
                <a:solidFill>
                  <a:srgbClr val="FF000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 Обская 7)</a:t>
            </a:r>
          </a:p>
          <a:p>
            <a:pPr algn="ctr"/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Улучшение жилищных условий-2квартиры, 105,8м2, (</a:t>
            </a:r>
            <a:r>
              <a:rPr lang="ru-RU" sz="1200" dirty="0" err="1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ул</a:t>
            </a:r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 .Обская д.7, </a:t>
            </a:r>
            <a:r>
              <a:rPr lang="ru-RU" sz="1200" dirty="0" err="1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ул</a:t>
            </a:r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 Обская д. 26)</a:t>
            </a:r>
          </a:p>
          <a:p>
            <a:pPr algn="ctr"/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1квартира-Участник СВО, 38м2; (ул. Обская д. 37)</a:t>
            </a:r>
          </a:p>
          <a:p>
            <a:pPr algn="ctr"/>
            <a:endParaRPr lang="ru-RU" sz="1200" dirty="0" smtClean="0">
              <a:solidFill>
                <a:srgbClr val="002060"/>
              </a:solidFill>
              <a:latin typeface="Franklin Gothic Medium" panose="020B0603020102020204" pitchFamily="34" charset="0"/>
              <a:ea typeface="Vida 32 Pro" charset="0"/>
              <a:cs typeface="Times New Roman" panose="02020603050405020304" pitchFamily="18" charset="0"/>
            </a:endParaRPr>
          </a:p>
        </p:txBody>
      </p: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xmlns="" id="{C27722AB-82D5-40EC-848C-28633ACC9DC1}"/>
              </a:ext>
            </a:extLst>
          </p:cNvPr>
          <p:cNvSpPr/>
          <p:nvPr/>
        </p:nvSpPr>
        <p:spPr>
          <a:xfrm>
            <a:off x="207489" y="5676181"/>
            <a:ext cx="3675947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На очереди, нуждающихся в улучшении жилищных </a:t>
            </a:r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условий – 5 </a:t>
            </a:r>
            <a:r>
              <a:rPr lang="ru-RU" sz="1200" dirty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семей. </a:t>
            </a:r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/>
            </a:r>
            <a:b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За 2023 </a:t>
            </a:r>
            <a:r>
              <a:rPr lang="ru-RU" sz="1200" dirty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год плата за </a:t>
            </a:r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наем </a:t>
            </a:r>
            <a:r>
              <a:rPr lang="ru-RU" sz="1200" dirty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составила </a:t>
            </a:r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/>
            </a:r>
            <a:b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570,1 тыс.рублей</a:t>
            </a:r>
            <a:endParaRPr lang="ru-RU" sz="1200" dirty="0">
              <a:solidFill>
                <a:srgbClr val="002060"/>
              </a:solidFill>
              <a:latin typeface="Franklin Gothic Medium" panose="020B0603020102020204" pitchFamily="34" charset="0"/>
              <a:ea typeface="Vida 32 Pro" charset="0"/>
              <a:cs typeface="Times New Roman" panose="02020603050405020304" pitchFamily="18" charset="0"/>
            </a:endParaRPr>
          </a:p>
        </p:txBody>
      </p:sp>
      <p:pic>
        <p:nvPicPr>
          <p:cNvPr id="13824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8735" y="3632516"/>
            <a:ext cx="360363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2145746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734246"/>
            <a:ext cx="6184900" cy="952314"/>
          </a:xfrm>
          <a:prstGeom prst="rect">
            <a:avLst/>
          </a:prstGeom>
          <a:solidFill>
            <a:srgbClr val="1DA9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Экологический отряд</a:t>
            </a:r>
          </a:p>
          <a:p>
            <a:pPr algn="ctr"/>
            <a:r>
              <a:rPr lang="ru-RU" b="1" dirty="0" smtClean="0"/>
              <a:t>Дворовые площадки</a:t>
            </a:r>
          </a:p>
          <a:p>
            <a:pPr algn="ctr"/>
            <a:endParaRPr lang="ru-RU" b="1" dirty="0">
              <a:solidFill>
                <a:srgbClr val="1DA85A"/>
              </a:solidFill>
            </a:endParaRPr>
          </a:p>
        </p:txBody>
      </p:sp>
      <p:sp>
        <p:nvSpPr>
          <p:cNvPr id="7" name="Прямоугольник 19">
            <a:extLst>
              <a:ext uri="{FF2B5EF4-FFF2-40B4-BE49-F238E27FC236}">
                <a16:creationId xmlns:a16="http://schemas.microsoft.com/office/drawing/2014/main" xmlns="" id="{C27722AB-82D5-40EC-848C-28633ACC9DC1}"/>
              </a:ext>
            </a:extLst>
          </p:cNvPr>
          <p:cNvSpPr/>
          <p:nvPr/>
        </p:nvSpPr>
        <p:spPr>
          <a:xfrm>
            <a:off x="3184975" y="1921217"/>
            <a:ext cx="238969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72000" rIns="72000">
            <a:sp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Мероприятия:</a:t>
            </a:r>
          </a:p>
        </p:txBody>
      </p:sp>
      <p:pic>
        <p:nvPicPr>
          <p:cNvPr id="9" name="Picture 4" descr="https://socialmediamagnet.net/wp-content/uploads/Sylabus-Icon-e1545315556577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215" y="1833013"/>
            <a:ext cx="570330" cy="5716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C27722AB-82D5-40EC-848C-28633ACC9DC1}"/>
              </a:ext>
            </a:extLst>
          </p:cNvPr>
          <p:cNvSpPr/>
          <p:nvPr/>
        </p:nvSpPr>
        <p:spPr>
          <a:xfrm>
            <a:off x="629728" y="2475781"/>
            <a:ext cx="7487727" cy="181588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 В летний период к работе по благоустройству территорий населенных пунктов был привлечен 31неовершеннолетний подросток трудового экологического отряда на основании соглашения между администрацией сельского поселения </a:t>
            </a:r>
            <a:r>
              <a:rPr lang="ru-RU" sz="1400" dirty="0" err="1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Красноленинский</a:t>
            </a:r>
            <a:r>
              <a:rPr lang="ru-RU" sz="14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 и </a:t>
            </a:r>
            <a:r>
              <a:rPr lang="ru-RU" sz="1400" dirty="0" err="1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и</a:t>
            </a:r>
            <a:r>
              <a:rPr lang="ru-RU" sz="14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 МАУ «Организационно-методический центр» , средства  Ханты-Мансийского района.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Виды работ: Озеленение мест общего пользования, уборка мусора в местах общего пользования, на детских, спортивных площадках, очистка  от мусора территории поселков, территории береговых зон рек, покраска металлических баков под мусор., поливка, прополка цветников</a:t>
            </a:r>
            <a:r>
              <a:rPr lang="ru-RU" sz="1200" b="1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C27722AB-82D5-40EC-848C-28633ACC9DC1}"/>
              </a:ext>
            </a:extLst>
          </p:cNvPr>
          <p:cNvSpPr/>
          <p:nvPr/>
        </p:nvSpPr>
        <p:spPr>
          <a:xfrm>
            <a:off x="655609" y="5262114"/>
            <a:ext cx="7444594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Было привлечено 9 безработных граждан на основании соглашения между администрацией сельского поселения </a:t>
            </a:r>
            <a:r>
              <a:rPr lang="ru-RU" sz="1200" dirty="0" err="1" smtClean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Красноленинский</a:t>
            </a:r>
            <a:r>
              <a:rPr lang="ru-RU" sz="1200" dirty="0" smtClean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 и МАУ «Организационно-методический центр».Данное мероприятие осуществляется за счет средств Ханты-мансийского района</a:t>
            </a:r>
            <a:endParaRPr lang="ru-RU" sz="1200" dirty="0">
              <a:solidFill>
                <a:schemeClr val="tx1"/>
              </a:solidFill>
              <a:latin typeface="Franklin Gothic Medium" panose="020B0603020102020204" pitchFamily="34" charset="0"/>
              <a:ea typeface="Vida 32 Pro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C27722AB-82D5-40EC-848C-28633ACC9DC1}"/>
              </a:ext>
            </a:extLst>
          </p:cNvPr>
          <p:cNvSpPr/>
          <p:nvPr/>
        </p:nvSpPr>
        <p:spPr>
          <a:xfrm>
            <a:off x="621102" y="4356340"/>
            <a:ext cx="7496355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С 1 по 26 августа на базе сельского дома культуры организована деятельность дворовых площадок. Расходы в рамках муниципальной программы «Молодое поколение Ханты-Мансийского района» составили 60тыс.руб.</a:t>
            </a:r>
          </a:p>
        </p:txBody>
      </p:sp>
    </p:spTree>
    <p:extLst>
      <p:ext uri="{BB962C8B-B14F-4D97-AF65-F5344CB8AC3E}">
        <p14:creationId xmlns="" xmlns:p14="http://schemas.microsoft.com/office/powerpoint/2010/main" val="26293773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724086"/>
            <a:ext cx="4381500" cy="723714"/>
          </a:xfrm>
          <a:prstGeom prst="rect">
            <a:avLst/>
          </a:prstGeom>
          <a:solidFill>
            <a:srgbClr val="1DA9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Развитие культуры, организация досуга</a:t>
            </a:r>
            <a:endParaRPr lang="ru-RU" b="1" dirty="0">
              <a:solidFill>
                <a:srgbClr val="1DA85A"/>
              </a:solidFill>
            </a:endParaRP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xmlns="" id="{D5CE79A2-3306-4AD5-BA2A-E07A1EECEF30}"/>
              </a:ext>
            </a:extLst>
          </p:cNvPr>
          <p:cNvCxnSpPr>
            <a:cxnSpLocks/>
          </p:cNvCxnSpPr>
          <p:nvPr/>
        </p:nvCxnSpPr>
        <p:spPr>
          <a:xfrm>
            <a:off x="851043" y="1682989"/>
            <a:ext cx="0" cy="504000"/>
          </a:xfrm>
          <a:prstGeom prst="line">
            <a:avLst/>
          </a:prstGeom>
          <a:ln>
            <a:solidFill>
              <a:srgbClr val="316F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4" descr="https://socialmediamagnet.net/wp-content/uploads/Sylabus-Icon-e1545315556577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205" y="1612338"/>
            <a:ext cx="570330" cy="5716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http://cdn.onlinewebfonts.com/svg/download_63760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560" y="1707608"/>
            <a:ext cx="463212" cy="4627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xmlns="" id="{D5CE79A2-3306-4AD5-BA2A-E07A1EECEF30}"/>
              </a:ext>
            </a:extLst>
          </p:cNvPr>
          <p:cNvCxnSpPr>
            <a:cxnSpLocks/>
          </p:cNvCxnSpPr>
          <p:nvPr/>
        </p:nvCxnSpPr>
        <p:spPr>
          <a:xfrm>
            <a:off x="4451906" y="1747373"/>
            <a:ext cx="0" cy="504000"/>
          </a:xfrm>
          <a:prstGeom prst="line">
            <a:avLst/>
          </a:prstGeom>
          <a:ln>
            <a:solidFill>
              <a:srgbClr val="316F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C27722AB-82D5-40EC-848C-28633ACC9DC1}"/>
              </a:ext>
            </a:extLst>
          </p:cNvPr>
          <p:cNvSpPr/>
          <p:nvPr/>
        </p:nvSpPr>
        <p:spPr>
          <a:xfrm>
            <a:off x="147104" y="2397692"/>
            <a:ext cx="3811456" cy="10156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Проведено 311 мероприятий: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для детей-180,  </a:t>
            </a:r>
          </a:p>
          <a:p>
            <a:pPr marL="228600" indent="-228600"/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      для подростков и молодежи-23,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для разновозрастной аудитории-105.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(55-на платной основе)</a:t>
            </a:r>
            <a:endParaRPr lang="ru-RU" sz="1200" dirty="0">
              <a:solidFill>
                <a:srgbClr val="002060"/>
              </a:solidFill>
              <a:latin typeface="Franklin Gothic Medium" panose="020B0603020102020204" pitchFamily="34" charset="0"/>
              <a:ea typeface="Vida 32 Pro" charset="0"/>
              <a:cs typeface="Times New Roman" panose="02020603050405020304" pitchFamily="18" charset="0"/>
            </a:endParaRP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xmlns="" id="{C27722AB-82D5-40EC-848C-28633ACC9DC1}"/>
              </a:ext>
            </a:extLst>
          </p:cNvPr>
          <p:cNvSpPr/>
          <p:nvPr/>
        </p:nvSpPr>
        <p:spPr>
          <a:xfrm>
            <a:off x="138478" y="3459191"/>
            <a:ext cx="3811456" cy="286232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Функционируют 18 клубных формирований в количестве 219 человек :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Кружок рисования»Веселые карандаши»-21чел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Вокальный ансамбль «Радость»-2 чел.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Народный самодеятельный коллектив вокальный ансамбль-»Вдохновение»-12 чел.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Художественное слово»Русская речь»6 чел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Танцевальная группа «Фитнес </a:t>
            </a:r>
            <a:r>
              <a:rPr lang="ru-RU" sz="1200" dirty="0" err="1" smtClean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Микс</a:t>
            </a:r>
            <a:r>
              <a:rPr lang="ru-RU" sz="1200" dirty="0" smtClean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»8 чел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Художественная студия»В ритме слова»10чел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Любительское объединение «</a:t>
            </a:r>
            <a:r>
              <a:rPr lang="ru-RU" sz="1200" dirty="0" err="1" smtClean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Тинейджер</a:t>
            </a:r>
            <a:r>
              <a:rPr lang="ru-RU" sz="1200" dirty="0" smtClean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»-20чел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Семейный ансамбль»Гармония»-5чел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Студия сольного исполнительства-»Я солист» 8 чел, Театр-студия Артист и Ко-30чел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ДПИ» Сельчанка»-15 чел </a:t>
            </a:r>
          </a:p>
          <a:p>
            <a:pPr algn="ctr"/>
            <a:r>
              <a:rPr lang="ru-RU" sz="1200" dirty="0" smtClean="0">
                <a:solidFill>
                  <a:srgbClr val="FF000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.</a:t>
            </a:r>
            <a:endParaRPr lang="ru-RU" sz="1200" dirty="0">
              <a:solidFill>
                <a:srgbClr val="FF0000"/>
              </a:solidFill>
              <a:latin typeface="Franklin Gothic Medium" panose="020B0603020102020204" pitchFamily="34" charset="0"/>
              <a:ea typeface="Vida 32 Pro" charset="0"/>
              <a:cs typeface="Times New Roman" panose="02020603050405020304" pitchFamily="18" charset="0"/>
            </a:endParaRPr>
          </a:p>
        </p:txBody>
      </p: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xmlns="" id="{C27722AB-82D5-40EC-848C-28633ACC9DC1}"/>
              </a:ext>
            </a:extLst>
          </p:cNvPr>
          <p:cNvSpPr/>
          <p:nvPr/>
        </p:nvSpPr>
        <p:spPr>
          <a:xfrm flipV="1">
            <a:off x="147104" y="6058014"/>
            <a:ext cx="3809024" cy="27699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rgbClr val="FF000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.</a:t>
            </a:r>
            <a:endParaRPr lang="ru-RU" sz="1200" dirty="0">
              <a:solidFill>
                <a:srgbClr val="FF0000"/>
              </a:solidFill>
              <a:latin typeface="Franklin Gothic Medium" panose="020B0603020102020204" pitchFamily="34" charset="0"/>
              <a:ea typeface="Vida 32 Pro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772281" y="1595887"/>
            <a:ext cx="354934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200" dirty="0" smtClean="0">
                <a:solidFill>
                  <a:prstClr val="black"/>
                </a:solidFill>
                <a:latin typeface="Franklin Gothic Medium" pitchFamily="34" charset="0"/>
              </a:rPr>
              <a:t>В 2023 приняли участие в Открытом городском конкурсе»Вера, величие, память»-лауреат 2 степени;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>
                <a:solidFill>
                  <a:prstClr val="black"/>
                </a:solidFill>
                <a:latin typeface="Franklin Gothic Medium" pitchFamily="34" charset="0"/>
              </a:rPr>
              <a:t>Участие в районном фестивале»Остров детства» </a:t>
            </a:r>
            <a:r>
              <a:rPr lang="ru-RU" sz="1200" dirty="0" err="1" smtClean="0">
                <a:solidFill>
                  <a:prstClr val="black"/>
                </a:solidFill>
                <a:latin typeface="Franklin Gothic Medium" pitchFamily="34" charset="0"/>
              </a:rPr>
              <a:t>п</a:t>
            </a:r>
            <a:r>
              <a:rPr lang="ru-RU" sz="1200" dirty="0" smtClean="0">
                <a:solidFill>
                  <a:prstClr val="black"/>
                </a:solidFill>
                <a:latin typeface="Franklin Gothic Medium" pitchFamily="34" charset="0"/>
              </a:rPr>
              <a:t> .Шапша-1 место -сольное пение, диплом 2 степени художественное слово, сертификат участника;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>
                <a:solidFill>
                  <a:prstClr val="black"/>
                </a:solidFill>
                <a:latin typeface="Franklin Gothic Medium" pitchFamily="34" charset="0"/>
              </a:rPr>
              <a:t>Участие в районном фестивале «Память»-дипломы участника»;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>
                <a:solidFill>
                  <a:prstClr val="black"/>
                </a:solidFill>
                <a:latin typeface="Franklin Gothic Medium" pitchFamily="34" charset="0"/>
              </a:rPr>
              <a:t>Районный конкурс чтецов-»Мой край» диплом 1 степени </a:t>
            </a:r>
            <a:r>
              <a:rPr lang="ru-RU" sz="1200" dirty="0" smtClean="0">
                <a:solidFill>
                  <a:srgbClr val="255E91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.</a:t>
            </a:r>
            <a:endParaRPr lang="ru-RU" sz="1200" dirty="0">
              <a:solidFill>
                <a:srgbClr val="255E9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204640" y="2944364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sz="1400" b="1" dirty="0">
              <a:solidFill>
                <a:srgbClr val="2E75B6"/>
              </a:solidFill>
              <a:latin typeface="Franklin Gothic Medium" pitchFamily="34" charset="0"/>
            </a:endParaRPr>
          </a:p>
          <a:p>
            <a:pPr algn="ctr"/>
            <a:endParaRPr lang="ru-RU" sz="1400" b="1" dirty="0">
              <a:solidFill>
                <a:schemeClr val="tx2"/>
              </a:solidFill>
              <a:latin typeface="Franklin Gothic Medium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459299" y="3786996"/>
            <a:ext cx="4255728" cy="1397480"/>
          </a:xfrm>
          <a:prstGeom prst="roundRect">
            <a:avLst>
              <a:gd name="adj" fmla="val 0"/>
            </a:avLst>
          </a:prstGeom>
          <a:solidFill>
            <a:schemeClr val="lt1">
              <a:alpha val="71000"/>
            </a:schemeClr>
          </a:solidFill>
          <a:ln w="127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black"/>
              </a:solidFill>
              <a:latin typeface="Franklin Gothic Medium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738625" y="3856056"/>
            <a:ext cx="354934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62" b="0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200" dirty="0" smtClean="0">
                <a:solidFill>
                  <a:srgbClr val="255E91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Бюджет дома культуры сельского поселения, руб.</a:t>
            </a:r>
            <a:endParaRPr lang="ru-RU" sz="1200" dirty="0">
              <a:solidFill>
                <a:srgbClr val="255E91"/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089" y="4405483"/>
            <a:ext cx="451037" cy="424364"/>
          </a:xfrm>
          <a:prstGeom prst="rect">
            <a:avLst/>
          </a:prstGeom>
        </p:spPr>
      </p:pic>
      <p:sp>
        <p:nvSpPr>
          <p:cNvPr id="32" name="Прямоугольник 31"/>
          <p:cNvSpPr/>
          <p:nvPr/>
        </p:nvSpPr>
        <p:spPr>
          <a:xfrm>
            <a:off x="4569643" y="4300265"/>
            <a:ext cx="756938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000" dirty="0" smtClean="0">
                <a:solidFill>
                  <a:srgbClr val="2E75B6"/>
                </a:solidFill>
                <a:latin typeface="Franklin Gothic Medium" pitchFamily="34" charset="0"/>
              </a:rPr>
              <a:t>2022 год,</a:t>
            </a:r>
            <a:endParaRPr lang="ru-RU" sz="1000" dirty="0">
              <a:solidFill>
                <a:srgbClr val="2E75B6"/>
              </a:solidFill>
              <a:latin typeface="Franklin Gothic Medium" pitchFamily="34" charset="0"/>
            </a:endParaRPr>
          </a:p>
          <a:p>
            <a:pPr algn="ctr"/>
            <a:r>
              <a:rPr lang="ru-RU" sz="1000" dirty="0" smtClean="0">
                <a:solidFill>
                  <a:srgbClr val="2E75B6"/>
                </a:solidFill>
                <a:latin typeface="Franklin Gothic Medium" pitchFamily="34" charset="0"/>
              </a:rPr>
              <a:t>факт</a:t>
            </a:r>
            <a:endParaRPr lang="ru-RU" sz="1000" dirty="0">
              <a:solidFill>
                <a:srgbClr val="2E75B6"/>
              </a:solidFill>
              <a:latin typeface="Franklin Gothic Medium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Franklin Gothic Medium" pitchFamily="34" charset="0"/>
              </a:rPr>
              <a:t>8593,4</a:t>
            </a:r>
            <a:endParaRPr lang="ru-RU" sz="1400" b="1" dirty="0">
              <a:solidFill>
                <a:schemeClr val="tx2"/>
              </a:solidFill>
              <a:latin typeface="Franklin Gothic Medium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119699" y="4300265"/>
            <a:ext cx="741357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000" dirty="0" smtClean="0">
                <a:solidFill>
                  <a:srgbClr val="2E75B6"/>
                </a:solidFill>
                <a:latin typeface="Franklin Gothic Medium" pitchFamily="34" charset="0"/>
              </a:rPr>
              <a:t>2023 год,</a:t>
            </a:r>
            <a:endParaRPr lang="ru-RU" sz="1000" dirty="0">
              <a:solidFill>
                <a:srgbClr val="2E75B6"/>
              </a:solidFill>
              <a:latin typeface="Franklin Gothic Medium" pitchFamily="34" charset="0"/>
            </a:endParaRPr>
          </a:p>
          <a:p>
            <a:pPr algn="ctr"/>
            <a:r>
              <a:rPr lang="ru-RU" sz="1000" dirty="0" smtClean="0">
                <a:solidFill>
                  <a:srgbClr val="2E75B6"/>
                </a:solidFill>
                <a:latin typeface="Franklin Gothic Medium" pitchFamily="34" charset="0"/>
              </a:rPr>
              <a:t>факт</a:t>
            </a:r>
            <a:endParaRPr lang="ru-RU" sz="1000" dirty="0">
              <a:solidFill>
                <a:srgbClr val="2E75B6"/>
              </a:solidFill>
              <a:latin typeface="Franklin Gothic Medium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Franklin Gothic Medium" pitchFamily="34" charset="0"/>
              </a:rPr>
              <a:t>7450,7</a:t>
            </a:r>
            <a:endParaRPr lang="ru-RU" sz="1400" b="1" dirty="0">
              <a:solidFill>
                <a:schemeClr val="tx2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256867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724086"/>
            <a:ext cx="4381500" cy="723714"/>
          </a:xfrm>
          <a:prstGeom prst="rect">
            <a:avLst/>
          </a:prstGeom>
          <a:solidFill>
            <a:srgbClr val="1DA9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Решение вопросов местного </a:t>
            </a:r>
            <a:r>
              <a:rPr lang="ru-RU" b="1" dirty="0" smtClean="0"/>
              <a:t>значения сельского поселения</a:t>
            </a:r>
            <a:endParaRPr lang="ru-RU" b="1" dirty="0">
              <a:solidFill>
                <a:srgbClr val="1DA85A"/>
              </a:solidFill>
            </a:endParaRPr>
          </a:p>
        </p:txBody>
      </p:sp>
      <p:sp>
        <p:nvSpPr>
          <p:cNvPr id="7" name="Прямоугольник 19">
            <a:extLst>
              <a:ext uri="{FF2B5EF4-FFF2-40B4-BE49-F238E27FC236}">
                <a16:creationId xmlns:a16="http://schemas.microsoft.com/office/drawing/2014/main" xmlns="" id="{C27722AB-82D5-40EC-848C-28633ACC9DC1}"/>
              </a:ext>
            </a:extLst>
          </p:cNvPr>
          <p:cNvSpPr/>
          <p:nvPr/>
        </p:nvSpPr>
        <p:spPr>
          <a:xfrm>
            <a:off x="852295" y="1700542"/>
            <a:ext cx="238969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72000" rIns="72000">
            <a:sp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Мероприятия:</a:t>
            </a: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xmlns="" id="{D5CE79A2-3306-4AD5-BA2A-E07A1EECEF30}"/>
              </a:ext>
            </a:extLst>
          </p:cNvPr>
          <p:cNvCxnSpPr>
            <a:cxnSpLocks/>
          </p:cNvCxnSpPr>
          <p:nvPr/>
        </p:nvCxnSpPr>
        <p:spPr>
          <a:xfrm>
            <a:off x="851043" y="1682989"/>
            <a:ext cx="0" cy="504000"/>
          </a:xfrm>
          <a:prstGeom prst="line">
            <a:avLst/>
          </a:prstGeom>
          <a:ln>
            <a:solidFill>
              <a:srgbClr val="316F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9">
            <a:extLst>
              <a:ext uri="{FF2B5EF4-FFF2-40B4-BE49-F238E27FC236}">
                <a16:creationId xmlns:a16="http://schemas.microsoft.com/office/drawing/2014/main" xmlns="" id="{C27722AB-82D5-40EC-848C-28633ACC9DC1}"/>
              </a:ext>
            </a:extLst>
          </p:cNvPr>
          <p:cNvSpPr/>
          <p:nvPr/>
        </p:nvSpPr>
        <p:spPr>
          <a:xfrm>
            <a:off x="4632344" y="1733789"/>
            <a:ext cx="2490387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72000" rIns="72000">
            <a:sp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Основные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результаты:</a:t>
            </a:r>
          </a:p>
        </p:txBody>
      </p:sp>
      <p:pic>
        <p:nvPicPr>
          <p:cNvPr id="12" name="Picture 4" descr="https://socialmediamagnet.net/wp-content/uploads/Sylabus-Icon-e1545315556577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205" y="1612338"/>
            <a:ext cx="570330" cy="5716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http://cdn.onlinewebfonts.com/svg/download_63760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560" y="1707608"/>
            <a:ext cx="463212" cy="4627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xmlns="" id="{D5CE79A2-3306-4AD5-BA2A-E07A1EECEF30}"/>
              </a:ext>
            </a:extLst>
          </p:cNvPr>
          <p:cNvCxnSpPr>
            <a:cxnSpLocks/>
          </p:cNvCxnSpPr>
          <p:nvPr/>
        </p:nvCxnSpPr>
        <p:spPr>
          <a:xfrm>
            <a:off x="4451906" y="1747373"/>
            <a:ext cx="0" cy="504000"/>
          </a:xfrm>
          <a:prstGeom prst="line">
            <a:avLst/>
          </a:prstGeom>
          <a:ln>
            <a:solidFill>
              <a:srgbClr val="316F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C27722AB-82D5-40EC-848C-28633ACC9DC1}"/>
              </a:ext>
            </a:extLst>
          </p:cNvPr>
          <p:cNvSpPr/>
          <p:nvPr/>
        </p:nvSpPr>
        <p:spPr>
          <a:xfrm>
            <a:off x="147104" y="2361117"/>
            <a:ext cx="3811456" cy="10156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Обеспечение </a:t>
            </a:r>
            <a:r>
              <a:rPr lang="ru-RU" sz="1200" dirty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условий для развития на территории поселения физической культуры и массового спорта, организация и проведение официальных физкультурно-оздоровительных и спортивных мероприятий </a:t>
            </a:r>
            <a:r>
              <a:rPr lang="ru-RU" sz="1200" dirty="0" smtClean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поселения</a:t>
            </a:r>
            <a:endParaRPr lang="ru-RU" sz="1200" dirty="0">
              <a:solidFill>
                <a:schemeClr val="tx1"/>
              </a:solidFill>
              <a:latin typeface="Franklin Gothic Medium" panose="020B0603020102020204" pitchFamily="34" charset="0"/>
              <a:ea typeface="Vida 32 Pro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713647" y="2251373"/>
            <a:ext cx="4255728" cy="1474857"/>
          </a:xfrm>
          <a:prstGeom prst="roundRect">
            <a:avLst>
              <a:gd name="adj" fmla="val 0"/>
            </a:avLst>
          </a:prstGeom>
          <a:solidFill>
            <a:schemeClr val="lt1">
              <a:alpha val="71000"/>
            </a:schemeClr>
          </a:solidFill>
          <a:ln w="127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black"/>
              </a:solidFill>
              <a:latin typeface="Franklin Gothic Medium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056708" y="2397709"/>
            <a:ext cx="35493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62" b="0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200" dirty="0" smtClean="0">
                <a:solidFill>
                  <a:srgbClr val="255E91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Объем расходов на развитие спорта и физической культуры, тыс. руб.</a:t>
            </a:r>
            <a:endParaRPr lang="ru-RU" sz="1200" dirty="0">
              <a:solidFill>
                <a:srgbClr val="255E91"/>
              </a:solidFill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  <a:p>
            <a:pPr algn="ctr">
              <a:defRPr sz="1862" b="0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ru-RU" sz="1200" dirty="0">
              <a:solidFill>
                <a:srgbClr val="255E91"/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0172" y="3130011"/>
            <a:ext cx="451037" cy="424364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4895741" y="3024793"/>
            <a:ext cx="908647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000" dirty="0" smtClean="0">
                <a:solidFill>
                  <a:srgbClr val="2E75B6"/>
                </a:solidFill>
                <a:latin typeface="Franklin Gothic Medium" pitchFamily="34" charset="0"/>
              </a:rPr>
              <a:t>2022 год,</a:t>
            </a:r>
            <a:endParaRPr lang="ru-RU" sz="1000" dirty="0">
              <a:solidFill>
                <a:srgbClr val="2E75B6"/>
              </a:solidFill>
              <a:latin typeface="Franklin Gothic Medium" pitchFamily="34" charset="0"/>
            </a:endParaRPr>
          </a:p>
          <a:p>
            <a:pPr algn="ctr"/>
            <a:r>
              <a:rPr lang="ru-RU" sz="1000" dirty="0" smtClean="0">
                <a:solidFill>
                  <a:srgbClr val="2E75B6"/>
                </a:solidFill>
                <a:latin typeface="Franklin Gothic Medium" pitchFamily="34" charset="0"/>
              </a:rPr>
              <a:t>факт</a:t>
            </a:r>
            <a:endParaRPr lang="ru-RU" sz="1000" dirty="0">
              <a:solidFill>
                <a:srgbClr val="2E75B6"/>
              </a:solidFill>
              <a:latin typeface="Franklin Gothic Medium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Franklin Gothic Medium" pitchFamily="34" charset="0"/>
              </a:rPr>
              <a:t>1 135,03</a:t>
            </a:r>
            <a:endParaRPr lang="ru-RU" sz="1400" b="1" dirty="0">
              <a:solidFill>
                <a:schemeClr val="tx2"/>
              </a:solidFill>
              <a:latin typeface="Franklin Gothic Medium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437270" y="3024793"/>
            <a:ext cx="848886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000" dirty="0" smtClean="0">
                <a:solidFill>
                  <a:srgbClr val="2E75B6"/>
                </a:solidFill>
                <a:latin typeface="Franklin Gothic Medium" pitchFamily="34" charset="0"/>
              </a:rPr>
              <a:t>2023год,</a:t>
            </a:r>
            <a:endParaRPr lang="ru-RU" sz="1000" dirty="0">
              <a:solidFill>
                <a:srgbClr val="2E75B6"/>
              </a:solidFill>
              <a:latin typeface="Franklin Gothic Medium" pitchFamily="34" charset="0"/>
            </a:endParaRPr>
          </a:p>
          <a:p>
            <a:pPr algn="ctr"/>
            <a:r>
              <a:rPr lang="ru-RU" sz="1000" dirty="0" smtClean="0">
                <a:solidFill>
                  <a:srgbClr val="2E75B6"/>
                </a:solidFill>
                <a:latin typeface="Franklin Gothic Medium" pitchFamily="34" charset="0"/>
              </a:rPr>
              <a:t>факт</a:t>
            </a:r>
            <a:endParaRPr lang="ru-RU" sz="1000" dirty="0">
              <a:solidFill>
                <a:srgbClr val="2E75B6"/>
              </a:solidFill>
              <a:latin typeface="Franklin Gothic Medium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Franklin Gothic Medium" pitchFamily="34" charset="0"/>
              </a:rPr>
              <a:t>1 120,4 </a:t>
            </a:r>
            <a:endParaRPr lang="ru-RU" sz="1400" b="1" dirty="0">
              <a:solidFill>
                <a:schemeClr val="tx2"/>
              </a:solidFill>
              <a:latin typeface="Franklin Gothic Medium" pitchFamily="34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4713647" y="4283781"/>
            <a:ext cx="4255728" cy="1474857"/>
          </a:xfrm>
          <a:prstGeom prst="roundRect">
            <a:avLst>
              <a:gd name="adj" fmla="val 0"/>
            </a:avLst>
          </a:prstGeom>
          <a:solidFill>
            <a:schemeClr val="lt1">
              <a:alpha val="71000"/>
            </a:schemeClr>
          </a:solidFill>
          <a:ln w="127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black"/>
              </a:solidFill>
              <a:latin typeface="Franklin Gothic Medium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056708" y="4430117"/>
            <a:ext cx="35493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62" b="0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200" dirty="0" smtClean="0">
                <a:solidFill>
                  <a:srgbClr val="255E91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Доля численности населения, систематически занимающегося физкультурой и спортом, %</a:t>
            </a:r>
            <a:endParaRPr lang="ru-RU" sz="1200" dirty="0">
              <a:solidFill>
                <a:srgbClr val="255E91"/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44" name="Рисунок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115" y="5152795"/>
            <a:ext cx="451037" cy="424364"/>
          </a:xfrm>
          <a:prstGeom prst="rect">
            <a:avLst/>
          </a:prstGeom>
        </p:spPr>
      </p:pic>
      <p:sp>
        <p:nvSpPr>
          <p:cNvPr id="45" name="Прямоугольник 44"/>
          <p:cNvSpPr/>
          <p:nvPr/>
        </p:nvSpPr>
        <p:spPr>
          <a:xfrm>
            <a:off x="5029464" y="5057201"/>
            <a:ext cx="7280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000" dirty="0" smtClean="0">
                <a:solidFill>
                  <a:srgbClr val="2E75B6"/>
                </a:solidFill>
                <a:latin typeface="Franklin Gothic Medium" pitchFamily="34" charset="0"/>
              </a:rPr>
              <a:t>2022 год</a:t>
            </a:r>
            <a:endParaRPr lang="ru-RU" sz="1000" dirty="0">
              <a:solidFill>
                <a:srgbClr val="2E75B6"/>
              </a:solidFill>
              <a:latin typeface="Franklin Gothic Medium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Franklin Gothic Medium" pitchFamily="34" charset="0"/>
              </a:rPr>
              <a:t>22,9 %</a:t>
            </a:r>
            <a:endParaRPr lang="ru-RU" sz="1400" b="1" dirty="0">
              <a:solidFill>
                <a:schemeClr val="tx2"/>
              </a:solidFill>
              <a:latin typeface="Franklin Gothic Medium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623026" y="5066825"/>
            <a:ext cx="7720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000" dirty="0" smtClean="0">
                <a:solidFill>
                  <a:srgbClr val="2E75B6"/>
                </a:solidFill>
                <a:latin typeface="Franklin Gothic Medium" pitchFamily="34" charset="0"/>
              </a:rPr>
              <a:t>2023год</a:t>
            </a:r>
            <a:endParaRPr lang="ru-RU" sz="1000" dirty="0">
              <a:solidFill>
                <a:srgbClr val="2E75B6"/>
              </a:solidFill>
              <a:latin typeface="Franklin Gothic Medium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Franklin Gothic Medium" pitchFamily="34" charset="0"/>
              </a:rPr>
              <a:t>23,1 % </a:t>
            </a:r>
            <a:endParaRPr lang="ru-RU" sz="1400" b="1" dirty="0">
              <a:solidFill>
                <a:schemeClr val="tx2"/>
              </a:solidFill>
              <a:latin typeface="Franklin Gothic Medium" pitchFamily="34" charset="0"/>
            </a:endParaRP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xmlns="" id="{C27722AB-82D5-40EC-848C-28633ACC9DC1}"/>
              </a:ext>
            </a:extLst>
          </p:cNvPr>
          <p:cNvSpPr/>
          <p:nvPr/>
        </p:nvSpPr>
        <p:spPr>
          <a:xfrm>
            <a:off x="147104" y="3491277"/>
            <a:ext cx="3872080" cy="286232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Проведено 42 мероприятия</a:t>
            </a:r>
          </a:p>
          <a:p>
            <a:r>
              <a:rPr lang="ru-RU" sz="1200" b="1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Функционируют кружки: волейбол, бильярд, теннис, лыжи, скандинавская ходьба. Работает тренажерный зал.</a:t>
            </a:r>
          </a:p>
          <a:p>
            <a:r>
              <a:rPr lang="ru-RU" sz="1200" b="1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В 2023году  </a:t>
            </a:r>
            <a:r>
              <a:rPr lang="ru-RU" sz="1200" b="1" dirty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приняли участие: 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- Турнир </a:t>
            </a:r>
            <a:r>
              <a:rPr lang="ru-RU" sz="1200" dirty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по волейболу на кубок главы сельского поселения </a:t>
            </a:r>
            <a:r>
              <a:rPr lang="ru-RU" sz="1200" dirty="0" smtClean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Красноленинский: мужская </a:t>
            </a:r>
            <a:r>
              <a:rPr lang="ru-RU" sz="1200" dirty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команда </a:t>
            </a:r>
            <a:r>
              <a:rPr lang="ru-RU" sz="1200" dirty="0" smtClean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– </a:t>
            </a:r>
            <a:br>
              <a:rPr lang="ru-RU" sz="1200" dirty="0" smtClean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2 </a:t>
            </a:r>
            <a:r>
              <a:rPr lang="ru-RU" sz="1200" dirty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место, женская команда </a:t>
            </a:r>
            <a:r>
              <a:rPr lang="ru-RU" sz="1200" dirty="0" smtClean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– 1 место;</a:t>
            </a:r>
            <a:endParaRPr lang="ru-RU" sz="1200" dirty="0">
              <a:solidFill>
                <a:schemeClr val="tx1"/>
              </a:solidFill>
              <a:latin typeface="Franklin Gothic Medium" panose="020B0603020102020204" pitchFamily="34" charset="0"/>
              <a:ea typeface="Vida 32 Pro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- Мужская </a:t>
            </a:r>
            <a:r>
              <a:rPr lang="ru-RU" sz="1200" dirty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команда приняла участие в турнире по пляжному волейболу в  п. Кедровый </a:t>
            </a:r>
            <a:r>
              <a:rPr lang="ru-RU" sz="1200" dirty="0" smtClean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– 1 место;</a:t>
            </a:r>
            <a:endParaRPr lang="ru-RU" sz="1200" dirty="0">
              <a:solidFill>
                <a:schemeClr val="tx1"/>
              </a:solidFill>
              <a:latin typeface="Franklin Gothic Medium" panose="020B0603020102020204" pitchFamily="34" charset="0"/>
              <a:ea typeface="Vida 32 Pro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- </a:t>
            </a:r>
            <a:r>
              <a:rPr lang="ru-RU" sz="1200" dirty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Онлайн  турнир по шахматам  </a:t>
            </a:r>
            <a:r>
              <a:rPr lang="ru-RU" sz="1200" dirty="0" smtClean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Ханты-Мансийского </a:t>
            </a:r>
            <a:r>
              <a:rPr lang="ru-RU" sz="1200" dirty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района – дипломы за </a:t>
            </a:r>
            <a:r>
              <a:rPr lang="ru-RU" sz="1200" dirty="0" smtClean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участие;</a:t>
            </a:r>
            <a:endParaRPr lang="ru-RU" sz="1200" dirty="0">
              <a:solidFill>
                <a:schemeClr val="tx1"/>
              </a:solidFill>
              <a:latin typeface="Franklin Gothic Medium" panose="020B0603020102020204" pitchFamily="34" charset="0"/>
              <a:ea typeface="Vida 32 Pro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- Турнир </a:t>
            </a:r>
            <a:r>
              <a:rPr lang="ru-RU" sz="1200" dirty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по бильярду </a:t>
            </a:r>
            <a:r>
              <a:rPr lang="ru-RU" sz="1200" dirty="0" smtClean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на приз главы </a:t>
            </a:r>
            <a:r>
              <a:rPr lang="ru-RU" sz="1200" dirty="0" smtClean="0">
                <a:solidFill>
                  <a:schemeClr val="tx1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района, диплом участника;</a:t>
            </a:r>
            <a:endParaRPr lang="ru-RU" sz="1200" dirty="0">
              <a:solidFill>
                <a:schemeClr val="tx1"/>
              </a:solidFill>
              <a:latin typeface="Franklin Gothic Medium" panose="020B0603020102020204" pitchFamily="34" charset="0"/>
              <a:ea typeface="Vida 32 Pro" charset="0"/>
              <a:cs typeface="Times New Roman" panose="02020603050405020304" pitchFamily="18" charset="0"/>
            </a:endParaRPr>
          </a:p>
          <a:p>
            <a:endParaRPr lang="ru-RU" sz="1200" dirty="0">
              <a:solidFill>
                <a:srgbClr val="FF0000"/>
              </a:solidFill>
              <a:latin typeface="Franklin Gothic Medium" panose="020B0603020102020204" pitchFamily="34" charset="0"/>
              <a:ea typeface="Vida 32 Pro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80603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736786"/>
            <a:ext cx="5118100" cy="812614"/>
          </a:xfrm>
          <a:prstGeom prst="rect">
            <a:avLst/>
          </a:prstGeom>
          <a:solidFill>
            <a:srgbClr val="1DA9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Принятые </a:t>
            </a:r>
            <a:r>
              <a:rPr lang="ru-RU" b="1" dirty="0"/>
              <a:t>программы и планы развития поселения, </a:t>
            </a:r>
            <a:r>
              <a:rPr lang="ru-RU" b="1" dirty="0" smtClean="0"/>
              <a:t>ход их </a:t>
            </a:r>
            <a:r>
              <a:rPr lang="ru-RU" b="1" dirty="0"/>
              <a:t>реализации</a:t>
            </a:r>
          </a:p>
        </p:txBody>
      </p:sp>
      <p:sp>
        <p:nvSpPr>
          <p:cNvPr id="6" name="Прямоугольник 19">
            <a:extLst>
              <a:ext uri="{FF2B5EF4-FFF2-40B4-BE49-F238E27FC236}">
                <a16:creationId xmlns:a16="http://schemas.microsoft.com/office/drawing/2014/main" xmlns="" id="{C27722AB-82D5-40EC-848C-28633ACC9DC1}"/>
              </a:ext>
            </a:extLst>
          </p:cNvPr>
          <p:cNvSpPr/>
          <p:nvPr/>
        </p:nvSpPr>
        <p:spPr>
          <a:xfrm>
            <a:off x="1136775" y="1710702"/>
            <a:ext cx="238969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72000" rIns="72000">
            <a:sp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Мероприятия:</a:t>
            </a:r>
          </a:p>
        </p:txBody>
      </p:sp>
      <p:pic>
        <p:nvPicPr>
          <p:cNvPr id="7" name="Picture 4" descr="https://socialmediamagnet.net/wp-content/uploads/Sylabus-Icon-e154531555657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685" y="1622498"/>
            <a:ext cx="570330" cy="5716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C27722AB-82D5-40EC-848C-28633ACC9DC1}"/>
              </a:ext>
            </a:extLst>
          </p:cNvPr>
          <p:cNvSpPr/>
          <p:nvPr/>
        </p:nvSpPr>
        <p:spPr>
          <a:xfrm>
            <a:off x="223923" y="2405763"/>
            <a:ext cx="4094077" cy="156966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«</a:t>
            </a:r>
            <a:r>
              <a:rPr lang="ru-RU" sz="1200" b="1" dirty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Комплексное развитие транспортной системы </a:t>
            </a:r>
            <a:r>
              <a:rPr lang="ru-RU" sz="1200" b="1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/>
            </a:r>
            <a:br>
              <a:rPr lang="ru-RU" sz="1200" b="1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</a:br>
            <a:r>
              <a:rPr lang="ru-RU" sz="1200" b="1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на </a:t>
            </a:r>
            <a:r>
              <a:rPr lang="ru-RU" sz="1200" b="1" dirty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территории Ханты-Мансийского района </a:t>
            </a:r>
            <a:r>
              <a:rPr lang="ru-RU" sz="1200" b="1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/>
            </a:r>
            <a:br>
              <a:rPr lang="ru-RU" sz="1200" b="1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</a:br>
            <a:r>
              <a:rPr lang="ru-RU" sz="1200" b="1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на 2022–2024 </a:t>
            </a:r>
            <a:r>
              <a:rPr lang="ru-RU" sz="1200" b="1" dirty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годы</a:t>
            </a:r>
            <a:r>
              <a:rPr lang="ru-RU" sz="1200" b="1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Выполнены: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Содержание </a:t>
            </a:r>
            <a:r>
              <a:rPr lang="ru-RU" sz="1200" dirty="0" err="1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внутрипоселковых</a:t>
            </a:r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  дорог -3746,97 тыс.руб.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содержание </a:t>
            </a:r>
            <a:r>
              <a:rPr lang="ru-RU" sz="1200" dirty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и эксплуатация вертолетных площадок </a:t>
            </a:r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174,31 тыс. руб.</a:t>
            </a:r>
            <a:endParaRPr lang="ru-RU" sz="1200" dirty="0">
              <a:solidFill>
                <a:srgbClr val="002060"/>
              </a:solidFill>
              <a:latin typeface="Franklin Gothic Medium" panose="020B0603020102020204" pitchFamily="34" charset="0"/>
              <a:ea typeface="Vida 32 Pro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C27722AB-82D5-40EC-848C-28633ACC9DC1}"/>
              </a:ext>
            </a:extLst>
          </p:cNvPr>
          <p:cNvSpPr/>
          <p:nvPr/>
        </p:nvSpPr>
        <p:spPr>
          <a:xfrm>
            <a:off x="4697476" y="3133572"/>
            <a:ext cx="3981720" cy="10156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Развитие образования</a:t>
            </a:r>
            <a:endParaRPr lang="ru-RU" sz="1200" b="1" dirty="0">
              <a:solidFill>
                <a:srgbClr val="002060"/>
              </a:solidFill>
              <a:latin typeface="Franklin Gothic Medium" panose="020B0603020102020204" pitchFamily="34" charset="0"/>
              <a:ea typeface="Vida 32 Pro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Организация </a:t>
            </a:r>
            <a:r>
              <a:rPr lang="ru-RU" sz="1200" dirty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отдыха и оздоровления </a:t>
            </a:r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детей;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Организация деятельности «</a:t>
            </a:r>
            <a:r>
              <a:rPr lang="ru-RU" sz="1200" dirty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дворовых площадок», клубов по месту </a:t>
            </a:r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жительства-60 </a:t>
            </a:r>
            <a:r>
              <a:rPr lang="ru-RU" sz="1200" dirty="0" err="1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тыс.руб</a:t>
            </a:r>
            <a:endParaRPr lang="ru-RU" sz="1200" dirty="0" smtClean="0">
              <a:solidFill>
                <a:srgbClr val="002060"/>
              </a:solidFill>
              <a:latin typeface="Franklin Gothic Medium" panose="020B0603020102020204" pitchFamily="34" charset="0"/>
              <a:ea typeface="Vida 32 Pro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endParaRPr lang="ru-RU" sz="1200" dirty="0">
              <a:solidFill>
                <a:srgbClr val="002060"/>
              </a:solidFill>
              <a:latin typeface="Franklin Gothic Medium" panose="020B0603020102020204" pitchFamily="34" charset="0"/>
              <a:ea typeface="Vida 32 Pro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C27722AB-82D5-40EC-848C-28633ACC9DC1}"/>
              </a:ext>
            </a:extLst>
          </p:cNvPr>
          <p:cNvSpPr/>
          <p:nvPr/>
        </p:nvSpPr>
        <p:spPr>
          <a:xfrm>
            <a:off x="4700821" y="4182210"/>
            <a:ext cx="3981720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Профилактика </a:t>
            </a:r>
            <a:r>
              <a:rPr lang="ru-RU" sz="1200" b="1" dirty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правонарушений в сфере обеспечения общественной </a:t>
            </a:r>
            <a:r>
              <a:rPr lang="ru-RU" sz="1200" b="1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безопасности</a:t>
            </a:r>
          </a:p>
          <a:p>
            <a:pPr algn="just"/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Создание </a:t>
            </a:r>
            <a:r>
              <a:rPr lang="ru-RU" sz="1200" dirty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условий для деятельности народных дружин </a:t>
            </a:r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/>
            </a:r>
            <a:b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в сельском поселении – 22.4 тыс. руб.</a:t>
            </a:r>
            <a:endParaRPr lang="ru-RU" sz="1200" dirty="0">
              <a:solidFill>
                <a:srgbClr val="002060"/>
              </a:solidFill>
              <a:latin typeface="Franklin Gothic Medium" panose="020B0603020102020204" pitchFamily="34" charset="0"/>
              <a:ea typeface="Vida 32 Pro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C27722AB-82D5-40EC-848C-28633ACC9DC1}"/>
              </a:ext>
            </a:extLst>
          </p:cNvPr>
          <p:cNvSpPr/>
          <p:nvPr/>
        </p:nvSpPr>
        <p:spPr>
          <a:xfrm>
            <a:off x="223923" y="4165495"/>
            <a:ext cx="4094077" cy="230832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Благоустройство сельского поселения</a:t>
            </a:r>
            <a:endParaRPr lang="ru-RU" sz="1200" dirty="0" smtClean="0">
              <a:solidFill>
                <a:srgbClr val="002060"/>
              </a:solidFill>
              <a:latin typeface="Franklin Gothic Medium" panose="020B0603020102020204" pitchFamily="34" charset="0"/>
              <a:ea typeface="Vida 32 Pro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На территории СП в 2023 году реализовано проектов на сумму  5866 </a:t>
            </a:r>
            <a:r>
              <a:rPr lang="ru-RU" sz="1200" dirty="0" err="1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тыс</a:t>
            </a:r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 .</a:t>
            </a:r>
            <a:r>
              <a:rPr lang="ru-RU" sz="1200" dirty="0" err="1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руб</a:t>
            </a:r>
            <a:endParaRPr lang="ru-RU" sz="1200" dirty="0" smtClean="0">
              <a:solidFill>
                <a:srgbClr val="002060"/>
              </a:solidFill>
              <a:latin typeface="Franklin Gothic Medium" panose="020B0603020102020204" pitchFamily="34" charset="0"/>
              <a:ea typeface="Vida 32 Pro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Инициативный проект «Устройство обелиска участникам ВОВ п. </a:t>
            </a:r>
            <a:r>
              <a:rPr lang="ru-RU" sz="1200" dirty="0" err="1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Красноленинский</a:t>
            </a:r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»-987тыс.руб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Инициативный проект «Благоустройство игрового комплекса </a:t>
            </a:r>
            <a:r>
              <a:rPr lang="ru-RU" sz="1200" dirty="0" err="1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п</a:t>
            </a:r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Красноленинский</a:t>
            </a:r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»– 3146,46 тыс. руб.;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Инициативный проект «Устройство игрового комплекса </a:t>
            </a:r>
            <a:r>
              <a:rPr lang="ru-RU" sz="1200" dirty="0" err="1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п</a:t>
            </a:r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Урманный</a:t>
            </a:r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 СП </a:t>
            </a:r>
            <a:r>
              <a:rPr lang="ru-RU" sz="1200" dirty="0" err="1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Красноленинский</a:t>
            </a:r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»-1334,77тыс.руб.</a:t>
            </a:r>
            <a:b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-Устройство металлической лестницы </a:t>
            </a:r>
            <a:r>
              <a:rPr lang="ru-RU" sz="1200" dirty="0" err="1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п</a:t>
            </a:r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Урманный</a:t>
            </a:r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 397,73тыс.руб</a:t>
            </a:r>
            <a:endParaRPr lang="ru-RU" sz="1200" dirty="0">
              <a:solidFill>
                <a:srgbClr val="002060"/>
              </a:solidFill>
              <a:latin typeface="Franklin Gothic Medium" panose="020B0603020102020204" pitchFamily="34" charset="0"/>
              <a:ea typeface="Vida 32 Pro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C27722AB-82D5-40EC-848C-28633ACC9DC1}"/>
              </a:ext>
            </a:extLst>
          </p:cNvPr>
          <p:cNvSpPr/>
          <p:nvPr/>
        </p:nvSpPr>
        <p:spPr>
          <a:xfrm>
            <a:off x="4697476" y="1735210"/>
            <a:ext cx="4003041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Затраты на организацию уличного освещения: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оплата за электроэнергию – 440,5тыс.руб.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приобретение ламп – 108,3 тыс.руб.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договор ГПХ по обслуживанию – 206 </a:t>
            </a:r>
            <a:r>
              <a:rPr lang="ru-RU" sz="1200" dirty="0" err="1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тыс.руб</a:t>
            </a:r>
            <a:endParaRPr lang="ru-RU" sz="1200" dirty="0" smtClean="0">
              <a:solidFill>
                <a:srgbClr val="002060"/>
              </a:solidFill>
              <a:latin typeface="Franklin Gothic Medium" panose="020B0603020102020204" pitchFamily="34" charset="0"/>
              <a:ea typeface="Vida 32 Pro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общая сумма затрат – 754,8 тыс.руб.</a:t>
            </a:r>
          </a:p>
          <a:p>
            <a:pPr algn="ctr"/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   </a:t>
            </a:r>
            <a:endParaRPr lang="ru-RU" sz="1200" dirty="0">
              <a:solidFill>
                <a:srgbClr val="002060"/>
              </a:solidFill>
              <a:latin typeface="Franklin Gothic Medium" panose="020B0603020102020204" pitchFamily="34" charset="0"/>
              <a:ea typeface="Vida 32 Pro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C27722AB-82D5-40EC-848C-28633ACC9DC1}"/>
              </a:ext>
            </a:extLst>
          </p:cNvPr>
          <p:cNvSpPr/>
          <p:nvPr/>
        </p:nvSpPr>
        <p:spPr>
          <a:xfrm>
            <a:off x="4697476" y="5259186"/>
            <a:ext cx="3981720" cy="10156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Безопасность жизнедеятельности</a:t>
            </a:r>
          </a:p>
          <a:p>
            <a:r>
              <a:rPr lang="ru-RU" sz="1200" dirty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Укрепление пожарной </a:t>
            </a:r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безопасности, устройство </a:t>
            </a:r>
            <a:r>
              <a:rPr lang="ru-RU" sz="1200" dirty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защитных противопожарных </a:t>
            </a:r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полос </a:t>
            </a:r>
            <a:b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Franklin Gothic Medium" panose="020B0603020102020204" pitchFamily="34" charset="0"/>
                <a:ea typeface="Vida 32 Pro" charset="0"/>
                <a:cs typeface="Times New Roman" panose="02020603050405020304" pitchFamily="18" charset="0"/>
              </a:rPr>
              <a:t>в п. Красноленинский – 157,9 тыс. руб.</a:t>
            </a:r>
          </a:p>
          <a:p>
            <a:endParaRPr lang="ru-RU" sz="1200" dirty="0">
              <a:solidFill>
                <a:srgbClr val="002060"/>
              </a:solidFill>
              <a:latin typeface="Franklin Gothic Medium" panose="020B0603020102020204" pitchFamily="34" charset="0"/>
              <a:ea typeface="Vida 32 Pro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56533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Тема1" id="{611FD5A6-E4D9-41D3-A5B3-2A8D8FA8D765}" vid="{1C0CFB13-D00A-4AFE-A399-967526DD8994}"/>
    </a:ext>
  </a:extLst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3450</TotalTime>
  <Words>2013</Words>
  <Application>Microsoft Office PowerPoint</Application>
  <PresentationFormat>Экран (4:3)</PresentationFormat>
  <Paragraphs>489</Paragraphs>
  <Slides>26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26</vt:i4>
      </vt:variant>
    </vt:vector>
  </HeadingPairs>
  <TitlesOfParts>
    <vt:vector size="28" baseType="lpstr">
      <vt:lpstr>Тема1</vt:lpstr>
      <vt:lpstr>Специальное оформление</vt:lpstr>
      <vt:lpstr>Ханты-Мансийский район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результатах деятельности  главы Ханты-Мансийского района  и деятельности администрации района за 2022 год</dc:title>
  <dc:creator>Администратор</dc:creator>
  <cp:lastModifiedBy>Admin</cp:lastModifiedBy>
  <cp:revision>245</cp:revision>
  <dcterms:created xsi:type="dcterms:W3CDTF">2022-12-20T05:06:38Z</dcterms:created>
  <dcterms:modified xsi:type="dcterms:W3CDTF">2024-02-11T08:10:34Z</dcterms:modified>
</cp:coreProperties>
</file>