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3.xml" ContentType="application/vnd.openxmlformats-officedocument.drawingml.chartshape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9" r:id="rId4"/>
    <p:sldId id="269" r:id="rId5"/>
    <p:sldId id="261" r:id="rId6"/>
    <p:sldId id="268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5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300" i="1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доходов и расходов бюджета сельского поселения </a:t>
            </a:r>
            <a:r>
              <a:rPr lang="ru-RU" sz="2300" i="1" cap="none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Кышик</a:t>
            </a:r>
            <a:r>
              <a:rPr lang="ru-RU" sz="2300" i="1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2025 год и</a:t>
            </a:r>
            <a:r>
              <a:rPr lang="ru-RU" sz="2300" i="1" cap="none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плановый период 2026 и 2027 годов</a:t>
            </a:r>
            <a:endParaRPr lang="ru-RU" sz="2300" i="1" cap="none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pPr>
            <a:endParaRPr lang="ru-RU" sz="2400" cap="none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5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812516962876429E-2"/>
          <c:y val="9.2272348111985203E-2"/>
          <c:w val="0.88690122040768193"/>
          <c:h val="0.7876042330969951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gradFill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0209582029420414E-2"/>
                  <c:y val="-6.11413108889625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041916405884087E-2"/>
                  <c:y val="1.63043495703900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7964072915040367E-2"/>
                  <c:y val="6.11413108889625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Лист1!$B$2:$B$5</c:f>
              <c:numCache>
                <c:formatCode>#\ ##0.0</c:formatCode>
                <c:ptCount val="4"/>
                <c:pt idx="0">
                  <c:v>25835.9</c:v>
                </c:pt>
                <c:pt idx="1">
                  <c:v>25276.5</c:v>
                </c:pt>
                <c:pt idx="2">
                  <c:v>27016.799999999999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gradFill>
              <a:gsLst>
                <a:gs pos="100000">
                  <a:schemeClr val="accent2">
                    <a:alpha val="0"/>
                  </a:schemeClr>
                </a:gs>
                <a:gs pos="50000">
                  <a:schemeClr val="accent2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8173654944460782E-2"/>
                  <c:y val="-2.8532611748182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6032936844790942E-2"/>
                  <c:y val="-4.07608739259750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8278445959170906E-2"/>
                  <c:y val="-4.4836961318572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Лист1!$C$2:$C$5</c:f>
              <c:numCache>
                <c:formatCode>#\ ##0.0</c:formatCode>
                <c:ptCount val="4"/>
                <c:pt idx="0">
                  <c:v>25835.9</c:v>
                </c:pt>
                <c:pt idx="1">
                  <c:v>25276.5</c:v>
                </c:pt>
                <c:pt idx="2">
                  <c:v>27016.799999999999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96558656"/>
        <c:axId val="196557872"/>
        <c:axId val="196763272"/>
      </c:bar3DChart>
      <c:catAx>
        <c:axId val="19655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6557872"/>
        <c:crosses val="autoZero"/>
        <c:auto val="1"/>
        <c:lblAlgn val="ctr"/>
        <c:lblOffset val="100"/>
        <c:noMultiLvlLbl val="0"/>
      </c:catAx>
      <c:valAx>
        <c:axId val="196557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6558656"/>
        <c:crosses val="autoZero"/>
        <c:crossBetween val="between"/>
      </c:valAx>
      <c:serAx>
        <c:axId val="196763272"/>
        <c:scaling>
          <c:orientation val="minMax"/>
        </c:scaling>
        <c:delete val="1"/>
        <c:axPos val="b"/>
        <c:majorTickMark val="none"/>
        <c:minorTickMark val="none"/>
        <c:tickLblPos val="nextTo"/>
        <c:crossAx val="196557872"/>
        <c:crosses val="autoZero"/>
      </c:ser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4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401883054610938E-2"/>
          <c:y val="0.13481068709406255"/>
          <c:w val="0.94620284479334293"/>
          <c:h val="0.4500516738967261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25400">
                <a:noFill/>
              </a:ln>
              <a:effectLst/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noFill/>
              </a:ln>
              <a:effectLst/>
              <a:sp3d/>
            </c:spPr>
          </c:dPt>
          <c:dPt>
            <c:idx val="2"/>
            <c:bubble3D val="0"/>
            <c:spPr>
              <a:solidFill>
                <a:schemeClr val="accent6">
                  <a:lumMod val="50000"/>
                </a:schemeClr>
              </a:solidFill>
              <a:ln w="25400">
                <a:noFill/>
              </a:ln>
              <a:effectLst/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noFill/>
              </a:ln>
              <a:effectLst/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noFill/>
              </a:ln>
              <a:effectLst/>
              <a:sp3d/>
            </c:spPr>
          </c:dPt>
          <c:dPt>
            <c:idx val="5"/>
            <c:bubble3D val="0"/>
            <c:spPr>
              <a:solidFill>
                <a:srgbClr val="92D050"/>
              </a:solidFill>
              <a:ln w="25400">
                <a:noFill/>
              </a:ln>
              <a:effectLst/>
              <a:sp3d/>
            </c:spPr>
          </c:dPt>
          <c:dPt>
            <c:idx val="6"/>
            <c:bubble3D val="0"/>
            <c:spPr>
              <a:solidFill>
                <a:srgbClr val="FF0000"/>
              </a:solidFill>
              <a:ln w="25400">
                <a:noFill/>
              </a:ln>
              <a:effectLst/>
              <a:sp3d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noFill/>
              </a:ln>
              <a:effectLst/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</c:strCache>
            </c:strRef>
          </c:cat>
          <c:val>
            <c:numRef>
              <c:f>Лист1!$B$2:$B$9</c:f>
              <c:numCache>
                <c:formatCode>#\ ##0.0</c:formatCode>
                <c:ptCount val="8"/>
                <c:pt idx="0">
                  <c:v>7859.2</c:v>
                </c:pt>
                <c:pt idx="1">
                  <c:v>323.89999999999998</c:v>
                </c:pt>
                <c:pt idx="2">
                  <c:v>134</c:v>
                </c:pt>
                <c:pt idx="3">
                  <c:v>3851.2</c:v>
                </c:pt>
                <c:pt idx="4">
                  <c:v>4115.8</c:v>
                </c:pt>
                <c:pt idx="5">
                  <c:v>7613.1</c:v>
                </c:pt>
                <c:pt idx="6">
                  <c:v>1166.8</c:v>
                </c:pt>
                <c:pt idx="7">
                  <c:v>771.9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9624768276413827E-2"/>
          <c:y val="0.59004035867952698"/>
          <c:w val="0.88514891840834875"/>
          <c:h val="0.397712204522550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70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4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401883054610938E-2"/>
          <c:y val="0.13481068709406255"/>
          <c:w val="0.94620284479334293"/>
          <c:h val="0.4500516738967261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 год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25400">
                <a:noFill/>
              </a:ln>
              <a:effectLst/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noFill/>
              </a:ln>
              <a:effectLst/>
              <a:sp3d/>
            </c:spPr>
          </c:dPt>
          <c:dPt>
            <c:idx val="2"/>
            <c:bubble3D val="0"/>
            <c:spPr>
              <a:solidFill>
                <a:schemeClr val="accent6">
                  <a:lumMod val="50000"/>
                </a:schemeClr>
              </a:solidFill>
              <a:ln w="25400">
                <a:noFill/>
              </a:ln>
              <a:effectLst/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noFill/>
              </a:ln>
              <a:effectLst/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noFill/>
              </a:ln>
              <a:effectLst/>
              <a:sp3d/>
            </c:spPr>
          </c:dPt>
          <c:dPt>
            <c:idx val="5"/>
            <c:bubble3D val="0"/>
            <c:spPr>
              <a:solidFill>
                <a:srgbClr val="92D050"/>
              </a:solidFill>
              <a:ln w="25400">
                <a:noFill/>
              </a:ln>
              <a:effectLst/>
              <a:sp3d/>
            </c:spPr>
          </c:dPt>
          <c:dPt>
            <c:idx val="6"/>
            <c:bubble3D val="0"/>
            <c:spPr>
              <a:solidFill>
                <a:srgbClr val="FF0000"/>
              </a:solidFill>
              <a:ln w="25400">
                <a:noFill/>
              </a:ln>
              <a:effectLst/>
              <a:sp3d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noFill/>
              </a:ln>
              <a:effectLst/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</c:strCache>
            </c:strRef>
          </c:cat>
          <c:val>
            <c:numRef>
              <c:f>Лист1!$B$2:$B$9</c:f>
              <c:numCache>
                <c:formatCode>#\ ##0.0</c:formatCode>
                <c:ptCount val="8"/>
                <c:pt idx="0">
                  <c:v>8821.2000000000007</c:v>
                </c:pt>
                <c:pt idx="1">
                  <c:v>357.1</c:v>
                </c:pt>
                <c:pt idx="2">
                  <c:v>734</c:v>
                </c:pt>
                <c:pt idx="3">
                  <c:v>3968.5</c:v>
                </c:pt>
                <c:pt idx="4">
                  <c:v>1821.6</c:v>
                </c:pt>
                <c:pt idx="5">
                  <c:v>7922.2</c:v>
                </c:pt>
                <c:pt idx="6">
                  <c:v>880</c:v>
                </c:pt>
                <c:pt idx="7">
                  <c:v>771.9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9624768276413827E-2"/>
          <c:y val="0.59004035867952698"/>
          <c:w val="0.88514891840834875"/>
          <c:h val="0.397712204522550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70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4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401883054610938E-2"/>
          <c:y val="0.13481068709406255"/>
          <c:w val="0.94620284479334293"/>
          <c:h val="0.4500516738967261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2027 год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25400">
                <a:noFill/>
              </a:ln>
              <a:effectLst/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noFill/>
              </a:ln>
              <a:effectLst/>
              <a:sp3d/>
            </c:spPr>
          </c:dPt>
          <c:dPt>
            <c:idx val="2"/>
            <c:bubble3D val="0"/>
            <c:spPr>
              <a:solidFill>
                <a:schemeClr val="accent6">
                  <a:lumMod val="50000"/>
                </a:schemeClr>
              </a:solidFill>
              <a:ln w="25400">
                <a:noFill/>
              </a:ln>
              <a:effectLst/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noFill/>
              </a:ln>
              <a:effectLst/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noFill/>
              </a:ln>
              <a:effectLst/>
              <a:sp3d/>
            </c:spPr>
          </c:dPt>
          <c:dPt>
            <c:idx val="5"/>
            <c:bubble3D val="0"/>
            <c:spPr>
              <a:solidFill>
                <a:srgbClr val="92D050"/>
              </a:solidFill>
              <a:ln w="25400">
                <a:noFill/>
              </a:ln>
              <a:effectLst/>
              <a:sp3d/>
            </c:spPr>
          </c:dPt>
          <c:dPt>
            <c:idx val="6"/>
            <c:bubble3D val="0"/>
            <c:spPr>
              <a:solidFill>
                <a:srgbClr val="FF0000"/>
              </a:solidFill>
              <a:ln w="25400">
                <a:noFill/>
              </a:ln>
              <a:effectLst/>
              <a:sp3d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noFill/>
              </a:ln>
              <a:effectLst/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</c:strCache>
            </c:strRef>
          </c:cat>
          <c:val>
            <c:numRef>
              <c:f>Лист1!$B$2:$B$9</c:f>
              <c:numCache>
                <c:formatCode>#\ ##0.0</c:formatCode>
                <c:ptCount val="8"/>
                <c:pt idx="0">
                  <c:v>9820</c:v>
                </c:pt>
                <c:pt idx="1">
                  <c:v>370.8</c:v>
                </c:pt>
                <c:pt idx="2">
                  <c:v>634</c:v>
                </c:pt>
                <c:pt idx="3">
                  <c:v>5387.7</c:v>
                </c:pt>
                <c:pt idx="4">
                  <c:v>916</c:v>
                </c:pt>
                <c:pt idx="5">
                  <c:v>8236.4</c:v>
                </c:pt>
                <c:pt idx="6">
                  <c:v>880</c:v>
                </c:pt>
                <c:pt idx="7">
                  <c:v>771.9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9624768276413827E-2"/>
          <c:y val="0.59004035867952698"/>
          <c:w val="0.88514891840834875"/>
          <c:h val="0.397712204522550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70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1" u="none" strike="noStrike" kern="1200" cap="none" spc="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pP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муниципального дорожного фонда </a:t>
            </a:r>
          </a:p>
          <a:p>
            <a:pPr>
              <a:defRPr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1" u="none" strike="noStrike" kern="1200" cap="none" spc="0" normalizeH="0" baseline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2770250369064334"/>
          <c:y val="0.19213648923062401"/>
          <c:w val="0.83090163327905575"/>
          <c:h val="0.5185824651855598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период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0209582029420414E-2"/>
                  <c:y val="-6.11413108889625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041916405884087E-2"/>
                  <c:y val="1.63043495703900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7964072915040367E-2"/>
                  <c:y val="6.11413108889625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Лист1!$B$2:$B$4</c:f>
              <c:numCache>
                <c:formatCode>#\ ##0.0</c:formatCode>
                <c:ptCount val="3"/>
                <c:pt idx="0">
                  <c:v>3785.1</c:v>
                </c:pt>
                <c:pt idx="1">
                  <c:v>3901.8</c:v>
                </c:pt>
                <c:pt idx="2">
                  <c:v>5320.8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axId val="196553952"/>
        <c:axId val="196554344"/>
      </c:barChart>
      <c:catAx>
        <c:axId val="1965539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6554344"/>
        <c:crosses val="autoZero"/>
        <c:auto val="1"/>
        <c:lblAlgn val="ctr"/>
        <c:lblOffset val="100"/>
        <c:noMultiLvlLbl val="0"/>
      </c:catAx>
      <c:valAx>
        <c:axId val="1965543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6553952"/>
        <c:crosses val="autoZero"/>
        <c:crossBetween val="between"/>
        <c:minorUnit val="1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200" b="1" i="1" u="none" strike="noStrike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Объём межбюджетных трансфертов, получаемых бюджетом сельского поселения </a:t>
            </a:r>
            <a:r>
              <a:rPr lang="ru-RU" sz="2200" b="1" i="1" u="none" strike="noStrike" baseline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Кышик</a:t>
            </a:r>
            <a:r>
              <a:rPr lang="ru-RU" sz="2200" b="1" i="1" u="none" strike="noStrike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из других бюджетов бюджетной системы </a:t>
            </a:r>
          </a:p>
          <a:p>
            <a:pPr>
              <a:defRPr/>
            </a:pPr>
            <a:r>
              <a:rPr lang="ru-RU" sz="2200" b="1" i="1" u="none" strike="noStrike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</a:t>
            </a:r>
            <a:endParaRPr lang="ru-RU" sz="2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7.2916666666667049E-3"/>
                  <c:y val="2.88945262695471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2500000000000003E-3"/>
                  <c:y val="4.41539744170926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041666666666666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Лист1!$B$2:$B$4</c:f>
              <c:numCache>
                <c:formatCode>#\ ##0.0</c:formatCode>
                <c:ptCount val="3"/>
                <c:pt idx="0">
                  <c:v>19176.400000000001</c:v>
                </c:pt>
                <c:pt idx="1">
                  <c:v>19156.400000000001</c:v>
                </c:pt>
                <c:pt idx="2">
                  <c:v>19435.400000000001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8.3333333333334095E-3"/>
                  <c:y val="-9.96664350140360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2500000000000001E-2"/>
                  <c:y val="-0.109532468743547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6666666666666666E-2"/>
                  <c:y val="-0.105272428674303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Лист1!$C$2:$C$4</c:f>
              <c:numCache>
                <c:formatCode>#\ ##0.0</c:formatCode>
                <c:ptCount val="3"/>
                <c:pt idx="0">
                  <c:v>323.89999999999998</c:v>
                </c:pt>
                <c:pt idx="1">
                  <c:v>357.1</c:v>
                </c:pt>
                <c:pt idx="2">
                  <c:v>370.8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9791666666666666E-2"/>
                  <c:y val="-9.5873104685525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1666666666666664E-2"/>
                  <c:y val="-0.107152293472058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7916666666666517E-2"/>
                  <c:y val="-9.96328342810368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116.5</c:v>
                </c:pt>
                <c:pt idx="1">
                  <c:v>116.5</c:v>
                </c:pt>
                <c:pt idx="2">
                  <c:v>116.5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Прочие МБТ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717.3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6555128"/>
        <c:axId val="196555520"/>
        <c:axId val="0"/>
      </c:bar3DChart>
      <c:catAx>
        <c:axId val="1965551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6555520"/>
        <c:crosses val="autoZero"/>
        <c:auto val="1"/>
        <c:lblAlgn val="r"/>
        <c:lblOffset val="100"/>
        <c:noMultiLvlLbl val="0"/>
      </c:catAx>
      <c:valAx>
        <c:axId val="196555520"/>
        <c:scaling>
          <c:orientation val="minMax"/>
          <c:min val="15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6555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0.84534</cdr:x>
      <cdr:y>0.14465</cdr:y>
    </cdr:from>
    <cdr:to>
      <cdr:x>0.98104</cdr:x>
      <cdr:y>0.36232</cdr:y>
    </cdr:to>
    <cdr:sp macro="" textlink="">
      <cdr:nvSpPr>
        <cdr:cNvPr id="2" name="Заголовок 1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9562067" y="901401"/>
          <a:ext cx="1534910" cy="13563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b">
          <a:normAutofit fontScale="25000" lnSpcReduction="20000"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i="1" dirty="0">
            <a:solidFill>
              <a:srgbClr val="002060"/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0.87079</cdr:x>
      <cdr:y>0.11929</cdr:y>
    </cdr:from>
    <cdr:to>
      <cdr:x>1</cdr:x>
      <cdr:y>0.16938</cdr:y>
    </cdr:to>
    <cdr:sp macro="" textlink="">
      <cdr:nvSpPr>
        <cdr:cNvPr id="3" name="Заголовок 1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9849932" y="743356"/>
          <a:ext cx="1461534" cy="3121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b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sz="1600" b="1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тыс.руб</a:t>
          </a:r>
          <a:r>
            <a:rPr lang="ru-RU" sz="1600" i="1" dirty="0" smtClean="0">
              <a:solidFill>
                <a:schemeClr val="tx1">
                  <a:lumMod val="95000"/>
                  <a:lumOff val="5000"/>
                </a:schemeClr>
              </a:solidFill>
            </a:rPr>
            <a:t>.</a:t>
          </a:r>
          <a:endParaRPr lang="ru-RU" sz="1600" i="1" dirty="0">
            <a:solidFill>
              <a:schemeClr val="tx1">
                <a:lumMod val="95000"/>
                <a:lumOff val="5000"/>
              </a:schemeClr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0.84534</cdr:x>
      <cdr:y>0.14465</cdr:y>
    </cdr:from>
    <cdr:to>
      <cdr:x>0.98104</cdr:x>
      <cdr:y>0.36232</cdr:y>
    </cdr:to>
    <cdr:sp macro="" textlink="">
      <cdr:nvSpPr>
        <cdr:cNvPr id="2" name="Заголовок 1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9562067" y="901401"/>
          <a:ext cx="1534910" cy="13563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b">
          <a:normAutofit fontScale="25000" lnSpcReduction="20000"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i="1" dirty="0">
            <a:solidFill>
              <a:srgbClr val="002060"/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0.87079</cdr:x>
      <cdr:y>0.11929</cdr:y>
    </cdr:from>
    <cdr:to>
      <cdr:x>1</cdr:x>
      <cdr:y>0.16938</cdr:y>
    </cdr:to>
    <cdr:sp macro="" textlink="">
      <cdr:nvSpPr>
        <cdr:cNvPr id="3" name="Заголовок 1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9849932" y="743356"/>
          <a:ext cx="1461534" cy="3121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b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sz="1600" b="1" dirty="0" err="1" smtClean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rPr>
            <a:t>тыс.руб</a:t>
          </a:r>
          <a:r>
            <a:rPr lang="ru-RU" sz="1600" i="1" dirty="0" smtClean="0">
              <a:solidFill>
                <a:schemeClr val="tx1">
                  <a:lumMod val="95000"/>
                  <a:lumOff val="5000"/>
                </a:schemeClr>
              </a:solidFill>
              <a:latin typeface="Arial Narrow" panose="020B0606020202030204" pitchFamily="34" charset="0"/>
            </a:rPr>
            <a:t>.</a:t>
          </a:r>
          <a:endParaRPr lang="ru-RU" sz="1600" i="1" dirty="0">
            <a:solidFill>
              <a:schemeClr val="tx1">
                <a:lumMod val="95000"/>
                <a:lumOff val="5000"/>
              </a:schemeClr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0.88506</cdr:x>
      <cdr:y>0.08838</cdr:y>
    </cdr:from>
    <cdr:to>
      <cdr:x>0.97372</cdr:x>
      <cdr:y>0.11728</cdr:y>
    </cdr:to>
    <cdr:sp macro="" textlink="">
      <cdr:nvSpPr>
        <cdr:cNvPr id="2" name="Заголовок 1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11020639" y="597081"/>
          <a:ext cx="1103984" cy="1952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ctr">
          <a:normAutofit fontScale="90000"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i="1" dirty="0" smtClean="0">
              <a:solidFill>
                <a:srgbClr val="002060"/>
              </a:solidFill>
              <a:latin typeface="Arial Narrow" panose="020B0606020202030204" pitchFamily="34" charset="0"/>
            </a:rPr>
            <a:t/>
          </a:r>
          <a:br>
            <a:rPr lang="ru-RU" b="1" i="1" dirty="0" smtClean="0">
              <a:solidFill>
                <a:srgbClr val="002060"/>
              </a:solidFill>
              <a:latin typeface="Arial Narrow" panose="020B0606020202030204" pitchFamily="34" charset="0"/>
            </a:rPr>
          </a:br>
          <a:r>
            <a:rPr lang="ru-RU" sz="1800" b="1" i="1" dirty="0" smtClean="0">
              <a:solidFill>
                <a:schemeClr val="tx1"/>
              </a:solidFill>
            </a:rPr>
            <a:t>тыс. руб.</a:t>
          </a:r>
          <a:r>
            <a:rPr lang="ru-RU" i="1" dirty="0">
              <a:solidFill>
                <a:schemeClr val="tx1"/>
              </a:solidFill>
            </a:rPr>
            <a:t/>
          </a:r>
          <a:br>
            <a:rPr lang="ru-RU" i="1" dirty="0">
              <a:solidFill>
                <a:schemeClr val="tx1"/>
              </a:solidFill>
            </a:rPr>
          </a:br>
          <a:endParaRPr lang="ru-RU" i="1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FB260-4647-41CF-8E0B-CAC761EA6458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C04E3-D3C3-49D4-8847-60A6307447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963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C04E3-D3C3-49D4-8847-60A6307447E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398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5ECB-79FF-436D-A74A-F9B3778F588E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A6624-6336-433C-95F6-009F99023D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701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5ECB-79FF-436D-A74A-F9B3778F588E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A6624-6336-433C-95F6-009F99023D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807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5ECB-79FF-436D-A74A-F9B3778F588E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A6624-6336-433C-95F6-009F99023D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652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5ECB-79FF-436D-A74A-F9B3778F588E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A6624-6336-433C-95F6-009F99023D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950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5ECB-79FF-436D-A74A-F9B3778F588E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A6624-6336-433C-95F6-009F99023D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915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5ECB-79FF-436D-A74A-F9B3778F588E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A6624-6336-433C-95F6-009F99023D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254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5ECB-79FF-436D-A74A-F9B3778F588E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A6624-6336-433C-95F6-009F99023D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578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5ECB-79FF-436D-A74A-F9B3778F588E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A6624-6336-433C-95F6-009F99023D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133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5ECB-79FF-436D-A74A-F9B3778F588E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A6624-6336-433C-95F6-009F99023D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716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5ECB-79FF-436D-A74A-F9B3778F588E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A6624-6336-433C-95F6-009F99023D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854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5ECB-79FF-436D-A74A-F9B3778F588E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A6624-6336-433C-95F6-009F99023D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980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85ECB-79FF-436D-A74A-F9B3778F588E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A6624-6336-433C-95F6-009F99023D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110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kartinkis.cdnbro.com/posts/45327253-fony-dlia-delovoi-prezentatsii-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9634"/>
            <a:ext cx="12192000" cy="719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43755" y="1907178"/>
            <a:ext cx="10001577" cy="3110098"/>
          </a:xfrm>
          <a:ln>
            <a:solidFill>
              <a:schemeClr val="tx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/>
            </a:r>
            <a:br>
              <a:rPr lang="ru-RU" b="1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бюджете сельского поселения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Кышик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2025 год и плановый период</a:t>
            </a:r>
            <a:b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и 2027 годов</a:t>
            </a:r>
          </a:p>
        </p:txBody>
      </p:sp>
    </p:spTree>
    <p:extLst>
      <p:ext uri="{BB962C8B-B14F-4D97-AF65-F5344CB8AC3E}">
        <p14:creationId xmlns:p14="http://schemas.microsoft.com/office/powerpoint/2010/main" val="609086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kartinkis.cdnbro.com/posts/45327253-fony-dlia-delovoi-prezentatsii-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9634"/>
            <a:ext cx="12192000" cy="719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035556915"/>
              </p:ext>
            </p:extLst>
          </p:nvPr>
        </p:nvGraphicFramePr>
        <p:xfrm>
          <a:off x="440267" y="146756"/>
          <a:ext cx="11311466" cy="6231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12380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kartinkis.cdnbro.com/posts/45327253-fony-dlia-delovoi-prezentatsii-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9634"/>
            <a:ext cx="12192000" cy="719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496156" y="3932467"/>
            <a:ext cx="1461534" cy="31215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i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566720611"/>
              </p:ext>
            </p:extLst>
          </p:nvPr>
        </p:nvGraphicFramePr>
        <p:xfrm>
          <a:off x="270934" y="335843"/>
          <a:ext cx="3810178" cy="6221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Заголовок 1"/>
          <p:cNvSpPr>
            <a:spLocks noGrp="1"/>
          </p:cNvSpPr>
          <p:nvPr/>
        </p:nvSpPr>
        <p:spPr>
          <a:xfrm>
            <a:off x="11111089" y="411241"/>
            <a:ext cx="1080911" cy="204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/>
            </a:r>
            <a:br>
              <a:rPr lang="ru-RU" b="1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6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тыс. руб</a:t>
            </a:r>
            <a:r>
              <a:rPr lang="ru-RU" sz="1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.</a:t>
            </a:r>
            <a:r>
              <a:rPr lang="ru-RU" i="1" dirty="0">
                <a:solidFill>
                  <a:srgbClr val="002060"/>
                </a:solidFill>
                <a:latin typeface="Arial Narrow" panose="020B0606020202030204" pitchFamily="34" charset="0"/>
              </a:rPr>
              <a:t/>
            </a:r>
            <a:br>
              <a:rPr lang="ru-RU" i="1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endParaRPr lang="ru-RU" i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856372877"/>
              </p:ext>
            </p:extLst>
          </p:nvPr>
        </p:nvGraphicFramePr>
        <p:xfrm>
          <a:off x="4081112" y="335843"/>
          <a:ext cx="3810178" cy="6221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4006646535"/>
              </p:ext>
            </p:extLst>
          </p:nvPr>
        </p:nvGraphicFramePr>
        <p:xfrm>
          <a:off x="7796286" y="411241"/>
          <a:ext cx="3810178" cy="6221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Заголовок 1"/>
          <p:cNvSpPr>
            <a:spLocks noGrp="1"/>
          </p:cNvSpPr>
          <p:nvPr>
            <p:ph type="ctrTitle"/>
          </p:nvPr>
        </p:nvSpPr>
        <p:spPr>
          <a:xfrm>
            <a:off x="1594012" y="-346977"/>
            <a:ext cx="9359538" cy="720519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/>
            </a:r>
            <a:br>
              <a:rPr lang="ru-RU" b="1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2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бюджетных ассигнований по разделам классификации бюджета сельского поселения </a:t>
            </a:r>
            <a:r>
              <a:rPr lang="ru-RU" sz="27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Кышик</a:t>
            </a:r>
            <a:endParaRPr lang="ru-RU" sz="27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561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kartinkis.cdnbro.com/posts/45327253-fony-dlia-delovoi-prezentatsii-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9634"/>
            <a:ext cx="12192000" cy="719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186975998"/>
              </p:ext>
            </p:extLst>
          </p:nvPr>
        </p:nvGraphicFramePr>
        <p:xfrm>
          <a:off x="288758" y="425889"/>
          <a:ext cx="11770983" cy="6231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75477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kartinkis.cdnbro.com/posts/45327253-fony-dlia-delovoi-prezentatsii-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9634"/>
            <a:ext cx="12192000" cy="719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932508756"/>
              </p:ext>
            </p:extLst>
          </p:nvPr>
        </p:nvGraphicFramePr>
        <p:xfrm>
          <a:off x="0" y="102195"/>
          <a:ext cx="12192000" cy="6755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47184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kartinkis.cdnbro.com/posts/45327253-fony-dlia-delovoi-prezentatsii-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9634"/>
            <a:ext cx="12192000" cy="719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6704965" y="105659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1237877" y="2021974"/>
            <a:ext cx="10001577" cy="1237209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/>
            </a:r>
            <a:br>
              <a:rPr lang="ru-RU" b="1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СПАСИБО ЗА ВНИМАНИЕ </a:t>
            </a:r>
            <a:endParaRPr lang="ru-RU" b="1" i="1" dirty="0">
              <a:solidFill>
                <a:srgbClr val="002060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2921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68</Words>
  <Application>Microsoft Office PowerPoint</Application>
  <PresentationFormat>Широкоэкранный</PresentationFormat>
  <Paragraphs>33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Arial Narrow</vt:lpstr>
      <vt:lpstr>Calibri</vt:lpstr>
      <vt:lpstr>Calibri Light</vt:lpstr>
      <vt:lpstr>Candara</vt:lpstr>
      <vt:lpstr>Times New Roman</vt:lpstr>
      <vt:lpstr>Тема Office</vt:lpstr>
      <vt:lpstr> О бюджете сельского поселения Кышик на 2025 год и плановый период 2026 и 2027 годов</vt:lpstr>
      <vt:lpstr>Презентация PowerPoint</vt:lpstr>
      <vt:lpstr> Распределение бюджетных ассигнований по разделам классификации бюджета сельского поселения Кышик</vt:lpstr>
      <vt:lpstr>Презентация PowerPoint</vt:lpstr>
      <vt:lpstr>Презентация PowerPoint</vt:lpstr>
      <vt:lpstr> СПАСИБО ЗА ВНИМАНИЕ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Миценко И.С.</dc:creator>
  <cp:lastModifiedBy>Миценко И.С.</cp:lastModifiedBy>
  <cp:revision>41</cp:revision>
  <dcterms:created xsi:type="dcterms:W3CDTF">2024-03-13T05:34:48Z</dcterms:created>
  <dcterms:modified xsi:type="dcterms:W3CDTF">2024-10-25T11:18:56Z</dcterms:modified>
</cp:coreProperties>
</file>