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92FAE-8BCB-D201-E349-09B6CEB3A1BE}" v="2174" dt="2024-05-22T20:57:16.800"/>
    <p1510:client id="{80EF491C-5583-AD0B-D316-3DCB25E0B566}" v="4" dt="2024-05-22T19:59:50.050"/>
    <p1510:client id="{A4E9EC7A-7D73-067E-53E1-3DA833E333AA}" v="3" dt="2024-05-22T20:59:13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b1-tuapse.ru/patsientam/profilaktika-zabolevanij/307-o-vrede-tabakokureniya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klops.ru/news/2019-10-18/202128-v-kaliningradskom-batutnom-tsentre-12-letnyaya-devochka-poluchila-otkrytyy-perelom-nogi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imeabusiness.ru/novosti/rossijskie/shtrafy-dlya-kpk-i-skpk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Как сделать дыхание идеальным: почему правильное дыхание может изменить ...">
            <a:extLst>
              <a:ext uri="{FF2B5EF4-FFF2-40B4-BE49-F238E27FC236}">
                <a16:creationId xmlns:a16="http://schemas.microsoft.com/office/drawing/2014/main" id="{1C4FAF4A-9B0B-A231-5C99-329D3D153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53" r="1192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r>
              <a:rPr lang="ru-RU" sz="4800" b="1">
                <a:solidFill>
                  <a:schemeClr val="tx2">
                    <a:lumMod val="75000"/>
                    <a:lumOff val="25000"/>
                  </a:schemeClr>
                </a:solidFill>
              </a:rPr>
              <a:t>Безопасное лето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на открытом воздухе, облак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E7B05E75-BE71-2A32-4C50-AC678C115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CB8A0-02EA-581F-0F35-C29084AD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chemeClr val="accent3"/>
                </a:solidFill>
              </a:rPr>
              <a:t>Выбор за Вами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6349A4-95FC-CE18-7B32-45F01611E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65" y="2680730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err="1">
                <a:solidFill>
                  <a:schemeClr val="accent1">
                    <a:lumMod val="75000"/>
                  </a:schemeClr>
                </a:solidFill>
              </a:rPr>
              <a:t>Прежде</a:t>
            </a: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200" err="1">
                <a:solidFill>
                  <a:schemeClr val="accent1">
                    <a:lumMod val="75000"/>
                  </a:schemeClr>
                </a:solidFill>
              </a:rPr>
              <a:t>чем</a:t>
            </a: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3200" err="1">
                <a:solidFill>
                  <a:schemeClr val="accent1">
                    <a:lumMod val="75000"/>
                  </a:schemeClr>
                </a:solidFill>
              </a:rPr>
              <a:t>совершить</a:t>
            </a: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err="1">
                <a:solidFill>
                  <a:schemeClr val="accent1">
                    <a:lumMod val="75000"/>
                  </a:schemeClr>
                </a:solidFill>
              </a:rPr>
              <a:t>тот</a:t>
            </a: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err="1">
                <a:solidFill>
                  <a:schemeClr val="accent1">
                    <a:lumMod val="75000"/>
                  </a:schemeClr>
                </a:solidFill>
              </a:rPr>
              <a:t>или</a:t>
            </a: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err="1">
                <a:solidFill>
                  <a:schemeClr val="accent1">
                    <a:lumMod val="75000"/>
                  </a:schemeClr>
                </a:solidFill>
              </a:rPr>
              <a:t>иной</a:t>
            </a: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err="1">
                <a:solidFill>
                  <a:schemeClr val="accent1">
                    <a:lumMod val="75000"/>
                  </a:schemeClr>
                </a:solidFill>
              </a:rPr>
              <a:t>поступок</a:t>
            </a: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200" err="1">
                <a:solidFill>
                  <a:schemeClr val="accent1">
                    <a:lumMod val="75000"/>
                  </a:schemeClr>
                </a:solidFill>
              </a:rPr>
              <a:t>подумайте</a:t>
            </a: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 о </a:t>
            </a:r>
            <a:r>
              <a:rPr lang="en-US" sz="3200" err="1">
                <a:solidFill>
                  <a:schemeClr val="accent1">
                    <a:lumMod val="75000"/>
                  </a:schemeClr>
                </a:solidFill>
              </a:rPr>
              <a:t>последствиях</a:t>
            </a: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. </a:t>
            </a: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3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9261D-3F08-678D-F6C2-0E5F4C4BA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Комендантский час </a:t>
            </a:r>
          </a:p>
        </p:txBody>
      </p:sp>
      <p:pic>
        <p:nvPicPr>
          <p:cNvPr id="5" name="Content Placeholder 4" descr="A notebook with a clock and a pencil&#10;&#10;Автоматически созданное описание">
            <a:extLst>
              <a:ext uri="{FF2B5EF4-FFF2-40B4-BE49-F238E27FC236}">
                <a16:creationId xmlns:a16="http://schemas.microsoft.com/office/drawing/2014/main" id="{91576782-4E5E-BA65-5440-ACD3BD710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486860"/>
            <a:ext cx="6780700" cy="38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5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BC5C2-4A0F-6A67-692C-56C56F94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chemeClr val="accent3"/>
                </a:solidFill>
              </a:rPr>
              <a:t>Здоровый образ жизни 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8B786-8A30-43D2-7697-FF1479039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965" y="1434634"/>
            <a:ext cx="5180198" cy="101814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>
                <a:solidFill>
                  <a:schemeClr val="tx2">
                    <a:lumMod val="75000"/>
                    <a:lumOff val="25000"/>
                  </a:schemeClr>
                </a:solidFill>
              </a:rPr>
              <a:t>Чистый воздух - бесплатный и полезный.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1895EA-0849-FB18-A9C6-2BC7BAEB4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Алкоголь - не способ добиться уважения, а средство для уничтожения своего здоровья</a:t>
            </a:r>
          </a:p>
        </p:txBody>
      </p:sp>
      <p:pic>
        <p:nvPicPr>
          <p:cNvPr id="12" name="Объект 11" descr="Изображение выглядит как текст, бутылка, Банка Мейсона, сосуд&#10;&#10;Автоматически созданное описание">
            <a:extLst>
              <a:ext uri="{FF2B5EF4-FFF2-40B4-BE49-F238E27FC236}">
                <a16:creationId xmlns:a16="http://schemas.microsoft.com/office/drawing/2014/main" id="{8AFB1F95-0ADB-3FEB-F146-24440FE421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16622" y="2505075"/>
            <a:ext cx="3684588" cy="3684588"/>
          </a:xfrm>
        </p:spPr>
      </p:pic>
      <p:pic>
        <p:nvPicPr>
          <p:cNvPr id="18" name="Объект 17" descr="Изображение выглядит как в помещении, человек, кровать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6A66658A-1C5C-B2AE-2CAB-C08BF52150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67144" y="2505075"/>
            <a:ext cx="3195006" cy="3684588"/>
          </a:xfrm>
        </p:spPr>
      </p:pic>
    </p:spTree>
    <p:extLst>
      <p:ext uri="{BB962C8B-B14F-4D97-AF65-F5344CB8AC3E}">
        <p14:creationId xmlns:p14="http://schemas.microsoft.com/office/powerpoint/2010/main" val="6306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1FB6C-7BF5-2EF4-75F9-61058A4B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Ответственность  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DD5F1-4821-4FD8-4A4F-532CA07FB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>
                <a:solidFill>
                  <a:schemeClr val="accent5"/>
                </a:solidFill>
              </a:rPr>
              <a:t>Курение сигарет, </a:t>
            </a:r>
            <a:r>
              <a:rPr lang="ru-RU" err="1">
                <a:solidFill>
                  <a:schemeClr val="accent5"/>
                </a:solidFill>
              </a:rPr>
              <a:t>вейпов</a:t>
            </a:r>
            <a:r>
              <a:rPr lang="ru-RU">
                <a:solidFill>
                  <a:schemeClr val="accent5"/>
                </a:solidFill>
              </a:rPr>
              <a:t>, электронных сигарет, систем нагревания табака 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B70191-DC03-893C-03E5-C6CD725F7D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ru-RU"/>
              <a:t>С 16 лет подростки подлежат административной ответственности по ст. 6.24 КоАП РФ (штраф от 500 до 1500 рублей. </a:t>
            </a:r>
          </a:p>
          <a:p>
            <a:r>
              <a:rPr lang="ru-RU"/>
              <a:t>Запрещено курить на территории и в помещениях школ, учреждений культуры и спорта, больниц, поездов дальнего следования, самолетах, в общественном транспорте, в гостиницах, торговых центрах, лифтах, помещениях общего пользования многоквартирных домов, на детских площадках, пляжах. 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9F21C6-040A-8B49-7A01-86038F233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>
                <a:solidFill>
                  <a:schemeClr val="tx2">
                    <a:lumMod val="75000"/>
                    <a:lumOff val="25000"/>
                  </a:schemeClr>
                </a:solidFill>
              </a:rPr>
              <a:t>Употребление подростками алкоголя: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7F3B47-DF94-D276-A712-0C8BB70675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ru-RU"/>
              <a:t>В возрасте до 16 лет - за подростка несут административную ответственность родители (ст. 20.22 КоАП РФ - штраф от 1500 до 2000- рублей)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ru-RU"/>
              <a:t>С 16 лет подростки подлежат административной ответственности по ст. 20.21 КоАП РФ за появление в общественных местах в состоянии опьянения, оскорбляющем человеческое достоинство (штраф от 500 до 1500 рублей)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10CFC66-2B54-9FB7-B34F-145313EDB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94059" y="231587"/>
            <a:ext cx="3018118" cy="15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8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498DC-EBA5-81E5-F300-93E3884EE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Хищение</a:t>
            </a:r>
            <a:r>
              <a:rPr lang="ru-RU"/>
              <a:t> 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E3349A-8392-F1FE-C03B-371E1C0E9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/>
              <a:t>Административная ответственность по ст. 7.27 КоАП РФ за хищение на сумму до 2500 рублей с 16 лет (штраф не менее 1000 рублей)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1B60B9-57DC-8636-507A-6B3A90E87F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0339" y="2663712"/>
            <a:ext cx="5479143" cy="3686629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69AFD4B-2A5A-E75A-3720-F9124F056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/>
              <a:t>Уголовная ответственность по ст. 158 УК РФ  за кражу на сумму свыше 2500 рублей с 14 лет (штраф до 80 000 рублей)</a:t>
            </a:r>
          </a:p>
        </p:txBody>
      </p:sp>
      <p:pic>
        <p:nvPicPr>
          <p:cNvPr id="8" name="Объект 7" descr="Изображение выглядит как на открытом воздухе, колесо, Наземный транспор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DF0CE9E-15EB-0CAE-A923-4DD1C72B458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86441" y="2662750"/>
            <a:ext cx="5625353" cy="3683001"/>
          </a:xfrm>
        </p:spPr>
      </p:pic>
    </p:spTree>
    <p:extLst>
      <p:ext uri="{BB962C8B-B14F-4D97-AF65-F5344CB8AC3E}">
        <p14:creationId xmlns:p14="http://schemas.microsoft.com/office/powerpoint/2010/main" val="170233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человек, гаджет, Мобильный телефон, Электронное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183090B4-FA1C-5CF3-C47F-B3977BF00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1" r="183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F17C3-4907-5801-0313-9F98E211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700" b="1" err="1">
                <a:solidFill>
                  <a:schemeClr val="accent2">
                    <a:lumMod val="75000"/>
                  </a:schemeClr>
                </a:solidFill>
              </a:rPr>
              <a:t>Заведомо</a:t>
            </a:r>
            <a:r>
              <a:rPr lang="en-US" sz="37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700" b="1" err="1">
                <a:solidFill>
                  <a:schemeClr val="accent2">
                    <a:lumMod val="75000"/>
                  </a:schemeClr>
                </a:solidFill>
              </a:rPr>
              <a:t>ложное</a:t>
            </a:r>
            <a:r>
              <a:rPr lang="en-US" sz="37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700" b="1" err="1">
                <a:solidFill>
                  <a:schemeClr val="accent2">
                    <a:lumMod val="75000"/>
                  </a:schemeClr>
                </a:solidFill>
              </a:rPr>
              <a:t>сообщение</a:t>
            </a:r>
            <a:r>
              <a:rPr lang="en-US" sz="37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700" b="1" err="1">
                <a:solidFill>
                  <a:schemeClr val="accent2">
                    <a:lumMod val="75000"/>
                  </a:schemeClr>
                </a:solidFill>
              </a:rPr>
              <a:t>об</a:t>
            </a:r>
            <a:r>
              <a:rPr lang="en-US" sz="37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700" b="1" err="1">
                <a:solidFill>
                  <a:schemeClr val="accent2">
                    <a:lumMod val="75000"/>
                  </a:schemeClr>
                </a:solidFill>
              </a:rPr>
              <a:t>акте</a:t>
            </a:r>
            <a:r>
              <a:rPr lang="en-US" sz="37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700" b="1" err="1">
                <a:solidFill>
                  <a:schemeClr val="accent2">
                    <a:lumMod val="75000"/>
                  </a:schemeClr>
                </a:solidFill>
              </a:rPr>
              <a:t>терроризма</a:t>
            </a:r>
            <a:r>
              <a:rPr lang="en-US" sz="3700"/>
              <a:t> 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D53883-B243-1A40-FFDE-7D80549B8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800" b="1" err="1"/>
              <a:t>Уголовная</a:t>
            </a:r>
            <a:r>
              <a:rPr lang="en-US" sz="2800" b="1"/>
              <a:t> </a:t>
            </a:r>
            <a:r>
              <a:rPr lang="en-US" sz="2800" b="1" err="1"/>
              <a:t>ответственность</a:t>
            </a:r>
            <a:r>
              <a:rPr lang="en-US" sz="2800" b="1"/>
              <a:t> </a:t>
            </a:r>
            <a:r>
              <a:rPr lang="en-US" sz="2800" b="1" err="1"/>
              <a:t>по</a:t>
            </a:r>
            <a:r>
              <a:rPr lang="en-US" sz="2800" b="1"/>
              <a:t> </a:t>
            </a:r>
            <a:r>
              <a:rPr lang="en-US" sz="2800" b="1" err="1"/>
              <a:t>ст</a:t>
            </a:r>
            <a:r>
              <a:rPr lang="en-US" sz="2800" b="1"/>
              <a:t>. 207 УК РФ с 14 </a:t>
            </a:r>
            <a:r>
              <a:rPr lang="en-US" sz="2800" b="1" err="1"/>
              <a:t>лет</a:t>
            </a:r>
            <a:r>
              <a:rPr lang="en-US" sz="2800" b="1"/>
              <a:t>, </a:t>
            </a:r>
            <a:r>
              <a:rPr lang="en-US" sz="2800" b="1" err="1"/>
              <a:t>наказание</a:t>
            </a:r>
            <a:r>
              <a:rPr lang="en-US" sz="2800" b="1"/>
              <a:t> </a:t>
            </a:r>
            <a:r>
              <a:rPr lang="en-US" sz="2800" b="1" err="1"/>
              <a:t>от</a:t>
            </a:r>
            <a:r>
              <a:rPr lang="en-US" sz="2800" b="1"/>
              <a:t> </a:t>
            </a:r>
            <a:r>
              <a:rPr lang="en-US" sz="2800" b="1" err="1"/>
              <a:t>штрафа</a:t>
            </a:r>
            <a:r>
              <a:rPr lang="en-US" sz="2800" b="1"/>
              <a:t> в </a:t>
            </a:r>
            <a:r>
              <a:rPr lang="en-US" sz="2800" b="1" err="1"/>
              <a:t>размере</a:t>
            </a:r>
            <a:r>
              <a:rPr lang="en-US" sz="2800" b="1"/>
              <a:t> 200 000 </a:t>
            </a:r>
            <a:r>
              <a:rPr lang="en-US" sz="2800" b="1" err="1"/>
              <a:t>рублей</a:t>
            </a:r>
            <a:r>
              <a:rPr lang="en-US" sz="2800" b="1"/>
              <a:t> </a:t>
            </a:r>
            <a:r>
              <a:rPr lang="en-US" sz="2800" b="1" err="1"/>
              <a:t>до</a:t>
            </a:r>
            <a:r>
              <a:rPr lang="en-US" sz="2800" b="1"/>
              <a:t> </a:t>
            </a:r>
            <a:r>
              <a:rPr lang="en-US" sz="2800" b="1" err="1"/>
              <a:t>лишения</a:t>
            </a:r>
            <a:r>
              <a:rPr lang="en-US" sz="2800" b="1"/>
              <a:t> </a:t>
            </a:r>
            <a:r>
              <a:rPr lang="en-US" sz="2800" b="1" err="1"/>
              <a:t>свободы</a:t>
            </a:r>
            <a:r>
              <a:rPr lang="en-US" sz="2800" b="1"/>
              <a:t> </a:t>
            </a:r>
            <a:r>
              <a:rPr lang="en-US" sz="2800" b="1" err="1"/>
              <a:t>на</a:t>
            </a:r>
            <a:r>
              <a:rPr lang="en-US" sz="2800" b="1"/>
              <a:t> </a:t>
            </a:r>
            <a:r>
              <a:rPr lang="en-US" sz="2800" b="1" err="1"/>
              <a:t>срок</a:t>
            </a:r>
            <a:r>
              <a:rPr lang="en-US" sz="2800" b="1"/>
              <a:t> 10 </a:t>
            </a:r>
            <a:r>
              <a:rPr lang="en-US" sz="2800" b="1" err="1"/>
              <a:t>лет</a:t>
            </a:r>
            <a:r>
              <a:rPr lang="en-US" sz="2800" b="1"/>
              <a:t>.</a:t>
            </a:r>
            <a:endParaRPr lang="ru-RU" sz="2800" b="1"/>
          </a:p>
        </p:txBody>
      </p:sp>
    </p:spTree>
    <p:extLst>
      <p:ext uri="{BB962C8B-B14F-4D97-AF65-F5344CB8AC3E}">
        <p14:creationId xmlns:p14="http://schemas.microsoft.com/office/powerpoint/2010/main" val="36660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28768-800F-DEDD-6A94-D22FB6EF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Вандализм</a:t>
            </a:r>
            <a:br>
              <a:rPr lang="ru-RU">
                <a:solidFill>
                  <a:schemeClr val="accent2">
                    <a:lumMod val="75000"/>
                  </a:schemeClr>
                </a:solidFill>
              </a:rPr>
            </a:br>
            <a:endParaRPr lang="ru-RU"/>
          </a:p>
        </p:txBody>
      </p:sp>
      <p:pic>
        <p:nvPicPr>
          <p:cNvPr id="5" name="Объект 4" descr="Изображение выглядит как строительство, снег, на открытом воздухе, зима&#10;&#10;Автоматически созданное описание">
            <a:extLst>
              <a:ext uri="{FF2B5EF4-FFF2-40B4-BE49-F238E27FC236}">
                <a16:creationId xmlns:a16="http://schemas.microsoft.com/office/drawing/2014/main" id="{2571F98A-2E50-F40D-95F0-39F96D166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1288" y="1392237"/>
            <a:ext cx="6096000" cy="40640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E6B1F57-BBB5-9963-034C-99ABEEDC5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b="1"/>
              <a:t>Уголовная ответственность по ст. 214 УК  РФ с 14 лет, наказание от штрафа в размере до 40 000 рублей до лишения свободы на срок 3 года. </a:t>
            </a:r>
            <a:endParaRPr lang="ru-RU"/>
          </a:p>
          <a:p>
            <a:r>
              <a:rPr lang="ru-RU" b="1"/>
              <a:t>Вандализм:</a:t>
            </a: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ru-RU" b="1"/>
              <a:t> осквернение общественных зданий путем размещения на них нецензурных надписей, оскорбительных рисунков;</a:t>
            </a: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ru-RU" b="1"/>
              <a:t>Порча имущества на общественном транспорте или в общественных местах (парках, школах, стадионах)  путем разбития стекол, сидений, дверей.</a:t>
            </a:r>
          </a:p>
        </p:txBody>
      </p:sp>
    </p:spTree>
    <p:extLst>
      <p:ext uri="{BB962C8B-B14F-4D97-AF65-F5344CB8AC3E}">
        <p14:creationId xmlns:p14="http://schemas.microsoft.com/office/powerpoint/2010/main" val="262963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A876F-514B-99C6-7897-070048F67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2600"/>
              <a:t>Публичное демонстрирование или изготовление нацистской атрибутики или иной запрещенной символики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E31852-DE19-17F7-FC62-4458CF021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700"/>
              <a:t>Влечет административную ответственность по ст. 20.3 КоАП РФ с 16 лет. Наказание в виде штрафа от 1500 рублей до 2000 рублей. </a:t>
            </a:r>
          </a:p>
          <a:p>
            <a:r>
              <a:rPr lang="ru-RU" sz="1700"/>
              <a:t>Административное наказание на несовершеннолетних налагается по постановлению муниципальной комиссии по делам несовершеннолетних и защите их прав. На заседание вызывают подростка и его родителей. </a:t>
            </a:r>
          </a:p>
          <a:p>
            <a:endParaRPr lang="ru-RU" sz="1700"/>
          </a:p>
        </p:txBody>
      </p:sp>
      <p:pic>
        <p:nvPicPr>
          <p:cNvPr id="4" name="Рисунок 3" descr="Изображение выглядит как одежда, в помещении, человек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F187A48B-ABEC-ADB6-23EB-19BD36494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26" r="2102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949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на открытом воздухе, облако, небо, скульптура&#10;&#10;Автоматически созданное описание">
            <a:extLst>
              <a:ext uri="{FF2B5EF4-FFF2-40B4-BE49-F238E27FC236}">
                <a16:creationId xmlns:a16="http://schemas.microsoft.com/office/drawing/2014/main" id="{F011E919-443D-4409-0EF5-A78B9A4A0F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688" b="74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8CC7F-4504-FFC3-E811-DF6145D0B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900" b="1" err="1">
                <a:solidFill>
                  <a:schemeClr val="accent2">
                    <a:lumMod val="75000"/>
                  </a:schemeClr>
                </a:solidFill>
              </a:rPr>
              <a:t>Уничтожение</a:t>
            </a:r>
            <a:r>
              <a:rPr lang="en-US" sz="19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err="1">
                <a:solidFill>
                  <a:schemeClr val="accent2">
                    <a:lumMod val="75000"/>
                  </a:schemeClr>
                </a:solidFill>
              </a:rPr>
              <a:t>или</a:t>
            </a:r>
            <a:r>
              <a:rPr lang="en-US" sz="19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err="1">
                <a:solidFill>
                  <a:schemeClr val="accent2">
                    <a:lumMod val="75000"/>
                  </a:schemeClr>
                </a:solidFill>
              </a:rPr>
              <a:t>повреждение</a:t>
            </a:r>
            <a:r>
              <a:rPr lang="en-US" sz="19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err="1">
                <a:solidFill>
                  <a:schemeClr val="accent2">
                    <a:lumMod val="75000"/>
                  </a:schemeClr>
                </a:solidFill>
              </a:rPr>
              <a:t>воинских</a:t>
            </a:r>
            <a:r>
              <a:rPr lang="en-US" sz="19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err="1">
                <a:solidFill>
                  <a:schemeClr val="accent2">
                    <a:lumMod val="75000"/>
                  </a:schemeClr>
                </a:solidFill>
              </a:rPr>
              <a:t>захоронений</a:t>
            </a:r>
            <a:r>
              <a:rPr lang="en-US" sz="1900" b="1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en-US" sz="1900" b="1" err="1">
                <a:solidFill>
                  <a:schemeClr val="accent2">
                    <a:lumMod val="75000"/>
                  </a:schemeClr>
                </a:solidFill>
              </a:rPr>
              <a:t>также</a:t>
            </a:r>
            <a:r>
              <a:rPr lang="en-US" sz="19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err="1">
                <a:solidFill>
                  <a:schemeClr val="accent2">
                    <a:lumMod val="75000"/>
                  </a:schemeClr>
                </a:solidFill>
              </a:rPr>
              <a:t>памятников</a:t>
            </a:r>
            <a:r>
              <a:rPr lang="en-US" sz="1900" b="1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900" b="1" err="1">
                <a:solidFill>
                  <a:schemeClr val="accent2">
                    <a:lumMod val="75000"/>
                  </a:schemeClr>
                </a:solidFill>
              </a:rPr>
              <a:t>стел</a:t>
            </a:r>
            <a:r>
              <a:rPr lang="en-US" sz="1900" b="1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900" b="1" err="1">
                <a:solidFill>
                  <a:schemeClr val="accent2">
                    <a:lumMod val="75000"/>
                  </a:schemeClr>
                </a:solidFill>
              </a:rPr>
              <a:t>обелисков</a:t>
            </a:r>
            <a:r>
              <a:rPr lang="en-US" sz="1900" b="1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900" b="1" err="1">
                <a:solidFill>
                  <a:schemeClr val="accent2">
                    <a:lumMod val="75000"/>
                  </a:schemeClr>
                </a:solidFill>
              </a:rPr>
              <a:t>посвященных</a:t>
            </a:r>
            <a:r>
              <a:rPr lang="en-US" sz="19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err="1">
                <a:solidFill>
                  <a:schemeClr val="accent2">
                    <a:lumMod val="75000"/>
                  </a:schemeClr>
                </a:solidFill>
              </a:rPr>
              <a:t>Защитникам</a:t>
            </a:r>
            <a:r>
              <a:rPr lang="en-US" sz="19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err="1">
                <a:solidFill>
                  <a:schemeClr val="accent2">
                    <a:lumMod val="75000"/>
                  </a:schemeClr>
                </a:solidFill>
              </a:rPr>
              <a:t>Отечества</a:t>
            </a:r>
            <a:endParaRPr lang="ru-RU" b="1" err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F591ABB7-79AA-D5D1-0425-587B71AF2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b="1" err="1"/>
              <a:t>Уголовная</a:t>
            </a:r>
            <a:r>
              <a:rPr lang="en-US" sz="2000" b="1"/>
              <a:t> </a:t>
            </a:r>
            <a:r>
              <a:rPr lang="en-US" sz="2000" b="1" err="1"/>
              <a:t>ответственность</a:t>
            </a:r>
            <a:r>
              <a:rPr lang="en-US" sz="2000" b="1"/>
              <a:t> </a:t>
            </a:r>
            <a:r>
              <a:rPr lang="en-US" sz="2000" b="1" err="1"/>
              <a:t>по</a:t>
            </a:r>
            <a:r>
              <a:rPr lang="en-US" sz="2000" b="1"/>
              <a:t> </a:t>
            </a:r>
            <a:r>
              <a:rPr lang="en-US" sz="2000" b="1" err="1"/>
              <a:t>ст</a:t>
            </a:r>
            <a:r>
              <a:rPr lang="en-US" sz="2000" b="1"/>
              <a:t>. 243.4 УК РФ с 16 </a:t>
            </a:r>
            <a:r>
              <a:rPr lang="en-US" sz="2000" b="1" err="1"/>
              <a:t>лет</a:t>
            </a:r>
            <a:r>
              <a:rPr lang="en-US" sz="2000" b="1"/>
              <a:t>. </a:t>
            </a:r>
            <a:endParaRPr lang="ru-RU" b="1"/>
          </a:p>
          <a:p>
            <a:pPr algn="ctr"/>
            <a:r>
              <a:rPr lang="en-US" sz="2000" b="1"/>
              <a:t>В </a:t>
            </a:r>
            <a:r>
              <a:rPr lang="en-US" sz="2000" b="1" err="1"/>
              <a:t>отношении</a:t>
            </a:r>
            <a:r>
              <a:rPr lang="en-US" sz="2000" b="1"/>
              <a:t> </a:t>
            </a:r>
            <a:r>
              <a:rPr lang="en-US" sz="2000" b="1" err="1"/>
              <a:t>памятников</a:t>
            </a:r>
            <a:r>
              <a:rPr lang="en-US" sz="2000" b="1"/>
              <a:t>, </a:t>
            </a:r>
            <a:r>
              <a:rPr lang="en-US" sz="2000" b="1" err="1"/>
              <a:t>посвященных</a:t>
            </a:r>
            <a:r>
              <a:rPr lang="en-US" sz="2000" b="1"/>
              <a:t> </a:t>
            </a:r>
            <a:r>
              <a:rPr lang="en-US" sz="2000" b="1" err="1"/>
              <a:t>Великой</a:t>
            </a:r>
            <a:r>
              <a:rPr lang="en-US" sz="2000" b="1"/>
              <a:t> </a:t>
            </a:r>
            <a:r>
              <a:rPr lang="en-US" sz="2000" b="1" err="1"/>
              <a:t>Отечественной</a:t>
            </a:r>
            <a:r>
              <a:rPr lang="en-US" sz="2000" b="1"/>
              <a:t> </a:t>
            </a:r>
            <a:r>
              <a:rPr lang="en-US" sz="2000" b="1" err="1"/>
              <a:t>Войне</a:t>
            </a:r>
            <a:r>
              <a:rPr lang="en-US" sz="2000" b="1"/>
              <a:t>, - </a:t>
            </a:r>
            <a:r>
              <a:rPr lang="en-US" sz="2000" b="1" err="1"/>
              <a:t>штраф</a:t>
            </a:r>
            <a:r>
              <a:rPr lang="en-US" sz="2000" b="1"/>
              <a:t> в </a:t>
            </a:r>
            <a:r>
              <a:rPr lang="en-US" sz="2000" b="1" err="1"/>
              <a:t>размере</a:t>
            </a:r>
            <a:r>
              <a:rPr lang="en-US" sz="2000" b="1"/>
              <a:t> </a:t>
            </a:r>
            <a:r>
              <a:rPr lang="en-US" sz="2000" b="1" err="1"/>
              <a:t>от</a:t>
            </a:r>
            <a:r>
              <a:rPr lang="en-US" sz="2000" b="1"/>
              <a:t> 2 </a:t>
            </a:r>
            <a:r>
              <a:rPr lang="en-US" sz="2000" b="1" err="1"/>
              <a:t>млн</a:t>
            </a:r>
            <a:r>
              <a:rPr lang="en-US" sz="2000" b="1"/>
              <a:t> </a:t>
            </a:r>
            <a:r>
              <a:rPr lang="en-US" sz="2000" b="1" err="1"/>
              <a:t>до</a:t>
            </a:r>
            <a:r>
              <a:rPr lang="en-US" sz="2000" b="1"/>
              <a:t> 5 </a:t>
            </a:r>
            <a:r>
              <a:rPr lang="en-US" sz="2000" b="1" err="1"/>
              <a:t>млн</a:t>
            </a:r>
            <a:r>
              <a:rPr lang="en-US" sz="2000" b="1"/>
              <a:t> </a:t>
            </a:r>
            <a:r>
              <a:rPr lang="en-US" sz="2000" b="1" err="1"/>
              <a:t>рублей</a:t>
            </a:r>
            <a:r>
              <a:rPr lang="en-US" sz="2000" b="1"/>
              <a:t>.</a:t>
            </a:r>
          </a:p>
          <a:p>
            <a:pPr algn="ctr"/>
            <a:r>
              <a:rPr lang="en-US" sz="2000" b="1"/>
              <a:t>В </a:t>
            </a:r>
            <a:r>
              <a:rPr lang="en-US" sz="2000" b="1" err="1"/>
              <a:t>отношении</a:t>
            </a:r>
            <a:r>
              <a:rPr lang="en-US" sz="2000" b="1"/>
              <a:t> </a:t>
            </a:r>
            <a:r>
              <a:rPr lang="en-US" sz="2000" b="1" err="1"/>
              <a:t>памятников</a:t>
            </a:r>
            <a:r>
              <a:rPr lang="en-US" sz="2000" b="1"/>
              <a:t>, </a:t>
            </a:r>
            <a:r>
              <a:rPr lang="en-US" sz="2000" b="1" err="1"/>
              <a:t>посвященных</a:t>
            </a:r>
            <a:r>
              <a:rPr lang="en-US" sz="2000" b="1"/>
              <a:t> </a:t>
            </a:r>
            <a:r>
              <a:rPr lang="en-US" sz="2000" b="1" err="1"/>
              <a:t>иным</a:t>
            </a:r>
            <a:r>
              <a:rPr lang="en-US" sz="2000" b="1"/>
              <a:t> </a:t>
            </a:r>
            <a:r>
              <a:rPr lang="en-US" sz="2000" b="1" err="1"/>
              <a:t>воинским</a:t>
            </a:r>
            <a:r>
              <a:rPr lang="en-US" sz="2000" b="1"/>
              <a:t> </a:t>
            </a:r>
            <a:r>
              <a:rPr lang="en-US" sz="2000" b="1" err="1"/>
              <a:t>подвигам</a:t>
            </a:r>
            <a:r>
              <a:rPr lang="en-US" sz="2000" b="1"/>
              <a:t>, - </a:t>
            </a:r>
            <a:r>
              <a:rPr lang="en-US" sz="2000" b="1" err="1"/>
              <a:t>штраф</a:t>
            </a:r>
            <a:r>
              <a:rPr lang="en-US" sz="2000" b="1"/>
              <a:t> в </a:t>
            </a:r>
            <a:r>
              <a:rPr lang="en-US" sz="2000" b="1" err="1"/>
              <a:t>размере</a:t>
            </a:r>
            <a:r>
              <a:rPr lang="en-US" sz="2000" b="1"/>
              <a:t> </a:t>
            </a:r>
            <a:r>
              <a:rPr lang="en-US" sz="2000" b="1" err="1"/>
              <a:t>до</a:t>
            </a:r>
            <a:r>
              <a:rPr lang="en-US" sz="2000" b="1"/>
              <a:t> 3 </a:t>
            </a:r>
            <a:r>
              <a:rPr lang="en-US" sz="2000" b="1" err="1"/>
              <a:t>млн</a:t>
            </a:r>
            <a:r>
              <a:rPr lang="en-US" sz="2000" b="1"/>
              <a:t> </a:t>
            </a:r>
            <a:r>
              <a:rPr lang="en-US" sz="2000" b="1" err="1"/>
              <a:t>рублей</a:t>
            </a:r>
            <a:r>
              <a:rPr lang="en-US" sz="2000" b="1"/>
              <a:t>. 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15128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Безопасное лето</vt:lpstr>
      <vt:lpstr>Комендантский час </vt:lpstr>
      <vt:lpstr>Здоровый образ жизни </vt:lpstr>
      <vt:lpstr>Ответственность  </vt:lpstr>
      <vt:lpstr>Хищение </vt:lpstr>
      <vt:lpstr>Заведомо ложное сообщение об акте терроризма </vt:lpstr>
      <vt:lpstr>Вандализм </vt:lpstr>
      <vt:lpstr>Публичное демонстрирование или изготовление нацистской атрибутики или иной запрещенной символики</vt:lpstr>
      <vt:lpstr>Уничтожение или повреждение воинских захоронений, а также памятников, стел, обелисков, посвященных Защитникам Отечества</vt:lpstr>
      <vt:lpstr>Выбор за Вами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revision>8</cp:revision>
  <dcterms:created xsi:type="dcterms:W3CDTF">2024-05-22T19:03:41Z</dcterms:created>
  <dcterms:modified xsi:type="dcterms:W3CDTF">2024-05-22T21:03:20Z</dcterms:modified>
</cp:coreProperties>
</file>