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6" r:id="rId2"/>
    <p:sldId id="284" r:id="rId3"/>
    <p:sldId id="330" r:id="rId4"/>
    <p:sldId id="326" r:id="rId5"/>
    <p:sldId id="327" r:id="rId6"/>
    <p:sldId id="328" r:id="rId7"/>
    <p:sldId id="329" r:id="rId8"/>
    <p:sldId id="325" r:id="rId9"/>
    <p:sldId id="295" r:id="rId10"/>
    <p:sldId id="334" r:id="rId11"/>
    <p:sldId id="335" r:id="rId12"/>
  </p:sldIdLst>
  <p:sldSz cx="9144000" cy="6858000" type="screen4x3"/>
  <p:notesSz cx="6667500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FF99"/>
    <a:srgbClr val="FFCCFF"/>
    <a:srgbClr val="00FFCC"/>
    <a:srgbClr val="66FFFF"/>
    <a:srgbClr val="99CCFF"/>
    <a:srgbClr val="FFFFCC"/>
    <a:srgbClr val="FFCCCC"/>
    <a:srgbClr val="CC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3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2905070168355277E-2"/>
                  <c:y val="9.3378960279989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463.4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3.011183039282898E-2"/>
                  <c:y val="9.8871840296459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440.7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057920"/>
        <c:axId val="5063808"/>
        <c:axId val="0"/>
      </c:bar3DChart>
      <c:catAx>
        <c:axId val="505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5063808"/>
        <c:crosses val="autoZero"/>
        <c:auto val="1"/>
        <c:lblAlgn val="ctr"/>
        <c:lblOffset val="100"/>
        <c:noMultiLvlLbl val="0"/>
      </c:catAx>
      <c:valAx>
        <c:axId val="50638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0579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0576422197631328E-2"/>
                  <c:y val="9.1283988519655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20580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982183688428992E-2"/>
                  <c:y val="8.731511945358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</c:formatCode>
                <c:ptCount val="1"/>
                <c:pt idx="0">
                  <c:v>19706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591680"/>
        <c:axId val="37597568"/>
        <c:axId val="0"/>
      </c:bar3DChart>
      <c:catAx>
        <c:axId val="3759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7597568"/>
        <c:crosses val="autoZero"/>
        <c:auto val="1"/>
        <c:lblAlgn val="ctr"/>
        <c:lblOffset val="100"/>
        <c:noMultiLvlLbl val="0"/>
      </c:catAx>
      <c:valAx>
        <c:axId val="37597568"/>
        <c:scaling>
          <c:orientation val="minMax"/>
          <c:max val="21000"/>
          <c:min val="-2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7591680"/>
        <c:crosses val="autoZero"/>
        <c:crossBetween val="between"/>
        <c:majorUnit val="5000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400" b="1" baseline="0"/>
            </a:pPr>
            <a:r>
              <a:rPr lang="ru-RU" sz="1400" b="1" baseline="0" dirty="0" smtClean="0"/>
              <a:t>Миграционный отток населения, чел</a:t>
            </a:r>
            <a:endParaRPr lang="ru-RU" sz="1400" b="1" baseline="0" dirty="0"/>
          </a:p>
        </c:rich>
      </c:tx>
      <c:layout>
        <c:manualLayout>
          <c:xMode val="edge"/>
          <c:yMode val="edge"/>
          <c:x val="0.23835095957377112"/>
          <c:y val="2.6663372042319395E-3"/>
        </c:manualLayout>
      </c:layout>
      <c:overlay val="0"/>
      <c:spPr>
        <a:noFill/>
        <a:ln w="2251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638101023316667"/>
          <c:y val="0.1522460861322753"/>
          <c:w val="0.7106741573033899"/>
          <c:h val="0.74481327800830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 w="22510">
              <a:noFill/>
            </a:ln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504D">
                  <a:lumMod val="20000"/>
                  <a:lumOff val="80000"/>
                </a:srgbClr>
              </a:solidFill>
              <a:ln w="22510">
                <a:noFill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Lbls>
            <c:dLbl>
              <c:idx val="0"/>
              <c:layout>
                <c:manualLayout>
                  <c:x val="5.5651663272159157E-3"/>
                  <c:y val="0.16854397553997924"/>
                </c:manualLayout>
              </c:layout>
              <c:numFmt formatCode="0" sourceLinked="0"/>
              <c:spPr>
                <a:noFill/>
                <a:ln w="22510">
                  <a:noFill/>
                </a:ln>
              </c:spPr>
              <c:txPr>
                <a:bodyPr/>
                <a:lstStyle/>
                <a:p>
                  <a:pPr>
                    <a:defRPr sz="1200" b="1"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82802281897871E-3"/>
                  <c:y val="0.12485828270270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2.2138684038270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22510">
                <a:noFill/>
              </a:ln>
            </c:spPr>
            <c:txPr>
              <a:bodyPr/>
              <a:lstStyle/>
              <a:p>
                <a:pPr>
                  <a:defRPr sz="1200" b="1" baseline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191</c:v>
                </c:pt>
                <c:pt idx="1">
                  <c:v>-167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8"/>
        <c:axId val="37643392"/>
        <c:axId val="37644928"/>
      </c:barChart>
      <c:catAx>
        <c:axId val="3764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7644928"/>
        <c:crosses val="autoZero"/>
        <c:auto val="1"/>
        <c:lblAlgn val="ctr"/>
        <c:lblOffset val="100"/>
        <c:noMultiLvlLbl val="0"/>
      </c:catAx>
      <c:valAx>
        <c:axId val="37644928"/>
        <c:scaling>
          <c:orientation val="minMax"/>
          <c:max val="200"/>
          <c:min val="-2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063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b="0" dirty="0" smtClean="0"/>
                  <a:t>человек</a:t>
                </a:r>
                <a:endParaRPr lang="ru-RU" b="0" dirty="0"/>
              </a:p>
            </c:rich>
          </c:tx>
          <c:layout/>
          <c:overlay val="0"/>
          <c:spPr>
            <a:noFill/>
            <a:ln w="22510">
              <a:noFill/>
            </a:ln>
          </c:spPr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7643392"/>
        <c:crosses val="autoZero"/>
        <c:crossBetween val="between"/>
        <c:majorUnit val="2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63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638101023316667"/>
          <c:y val="0.1522460861322753"/>
          <c:w val="0.7106741573033899"/>
          <c:h val="0.74481327800830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 w="22510">
              <a:noFill/>
            </a:ln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504D">
                  <a:lumMod val="20000"/>
                  <a:lumOff val="80000"/>
                </a:srgbClr>
              </a:solidFill>
              <a:ln w="22510">
                <a:noFill/>
              </a:ln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Lbls>
            <c:dLbl>
              <c:idx val="0"/>
              <c:layout>
                <c:manualLayout>
                  <c:x val="5.5651663272159157E-3"/>
                  <c:y val="0.16854397553997924"/>
                </c:manualLayout>
              </c:layout>
              <c:numFmt formatCode="0" sourceLinked="0"/>
              <c:spPr>
                <a:noFill/>
                <a:ln w="22510">
                  <a:noFill/>
                </a:ln>
              </c:spPr>
              <c:txPr>
                <a:bodyPr/>
                <a:lstStyle/>
                <a:p>
                  <a:pPr>
                    <a:defRPr sz="1200" b="1"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131209127591484E-2"/>
                  <c:y val="0.15079574491723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2.2138684038270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22510">
                <a:noFill/>
              </a:ln>
            </c:spPr>
            <c:txPr>
              <a:bodyPr/>
              <a:lstStyle/>
              <a:p>
                <a:pPr>
                  <a:defRPr sz="1200" b="1" baseline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120</c:v>
                </c:pt>
                <c:pt idx="1">
                  <c:v>-29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8"/>
        <c:axId val="34582528"/>
        <c:axId val="34584064"/>
      </c:barChart>
      <c:catAx>
        <c:axId val="3458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4584064"/>
        <c:crosses val="autoZero"/>
        <c:auto val="1"/>
        <c:lblAlgn val="ctr"/>
        <c:lblOffset val="100"/>
        <c:noMultiLvlLbl val="0"/>
      </c:catAx>
      <c:valAx>
        <c:axId val="34584064"/>
        <c:scaling>
          <c:orientation val="minMax"/>
          <c:max val="200"/>
          <c:min val="-2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063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b="0" dirty="0" smtClean="0"/>
                  <a:t>человек</a:t>
                </a:r>
                <a:endParaRPr lang="ru-RU" b="0" dirty="0"/>
              </a:p>
            </c:rich>
          </c:tx>
          <c:layout/>
          <c:overlay val="0"/>
          <c:spPr>
            <a:noFill/>
            <a:ln w="22510">
              <a:noFill/>
            </a:ln>
          </c:spPr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4582528"/>
        <c:crosses val="autoZero"/>
        <c:crossBetween val="between"/>
        <c:majorUnit val="2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63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безработных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txPr>
              <a:bodyPr anchor="b" anchorCtr="1"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238</c:v>
                </c:pt>
                <c:pt idx="1">
                  <c:v>234</c:v>
                </c:pt>
                <c:pt idx="2">
                  <c:v>239</c:v>
                </c:pt>
                <c:pt idx="3">
                  <c:v>258</c:v>
                </c:pt>
                <c:pt idx="4">
                  <c:v>274</c:v>
                </c:pt>
                <c:pt idx="5">
                  <c:v>318</c:v>
                </c:pt>
                <c:pt idx="6">
                  <c:v>407</c:v>
                </c:pt>
                <c:pt idx="7">
                  <c:v>467</c:v>
                </c:pt>
                <c:pt idx="8">
                  <c:v>477</c:v>
                </c:pt>
                <c:pt idx="9">
                  <c:v>499</c:v>
                </c:pt>
                <c:pt idx="10">
                  <c:v>474</c:v>
                </c:pt>
                <c:pt idx="11">
                  <c:v>488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33376"/>
        <c:axId val="34534912"/>
      </c:barChart>
      <c:lineChart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безработицы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1.1599999999999999</c:v>
                </c:pt>
                <c:pt idx="1">
                  <c:v>1.1399999999999999</c:v>
                </c:pt>
                <c:pt idx="2">
                  <c:v>1.1599999999999999</c:v>
                </c:pt>
                <c:pt idx="3">
                  <c:v>1.25</c:v>
                </c:pt>
                <c:pt idx="4">
                  <c:v>1.33</c:v>
                </c:pt>
                <c:pt idx="5">
                  <c:v>1.55</c:v>
                </c:pt>
                <c:pt idx="6">
                  <c:v>1.98</c:v>
                </c:pt>
                <c:pt idx="7">
                  <c:v>2.27</c:v>
                </c:pt>
                <c:pt idx="8">
                  <c:v>2.3199999999999998</c:v>
                </c:pt>
                <c:pt idx="9">
                  <c:v>2.4300000000000002</c:v>
                </c:pt>
                <c:pt idx="10">
                  <c:v>2.31</c:v>
                </c:pt>
                <c:pt idx="11">
                  <c:v>2.38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66816"/>
        <c:axId val="34536448"/>
      </c:lineChart>
      <c:catAx>
        <c:axId val="34533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4534912"/>
        <c:crosses val="autoZero"/>
        <c:auto val="1"/>
        <c:lblAlgn val="ctr"/>
        <c:lblOffset val="100"/>
        <c:noMultiLvlLbl val="0"/>
      </c:catAx>
      <c:valAx>
        <c:axId val="345349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533376"/>
        <c:crosses val="autoZero"/>
        <c:crossBetween val="between"/>
      </c:valAx>
      <c:valAx>
        <c:axId val="345364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866816"/>
        <c:crosses val="max"/>
        <c:crossBetween val="between"/>
      </c:valAx>
      <c:catAx>
        <c:axId val="4866816"/>
        <c:scaling>
          <c:orientation val="minMax"/>
        </c:scaling>
        <c:delete val="1"/>
        <c:axPos val="b"/>
        <c:majorTickMark val="out"/>
        <c:minorTickMark val="none"/>
        <c:tickLblPos val="nextTo"/>
        <c:crossAx val="3453644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707" y="0"/>
            <a:ext cx="2889250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319D2-A112-48A9-AB2F-661AD3B78733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250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707" y="9430091"/>
            <a:ext cx="2889250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0A3B9-60A0-46C2-BACC-5CBA791FC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55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707" y="0"/>
            <a:ext cx="2889250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560A6-0042-457C-A9FB-A804550AFD0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5907"/>
            <a:ext cx="533400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25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707" y="9430091"/>
            <a:ext cx="288925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D11F8-28F1-404E-92C4-0491142F2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7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B2B62-A1AE-4DC4-9691-9E7C3D62252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3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B2B62-A1AE-4DC4-9691-9E7C3D62252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20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6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6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6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6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6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A671-166F-46D4-A204-237831DC7615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jpeg"/><Relationship Id="rId5" Type="http://schemas.openxmlformats.org/officeDocument/2006/relationships/image" Target="../media/image4.wmf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mrn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TextBox 6"/>
          <p:cNvSpPr txBox="1">
            <a:spLocks noChangeArrowheads="1"/>
          </p:cNvSpPr>
          <p:nvPr/>
        </p:nvSpPr>
        <p:spPr bwMode="auto">
          <a:xfrm>
            <a:off x="611188" y="692150"/>
            <a:ext cx="8532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с.п.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Шапша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д.Шапша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с.Зенково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Базьяны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д.Ярки)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900113" y="1989088"/>
            <a:ext cx="8243887" cy="719832"/>
            <a:chOff x="900113" y="1844675"/>
            <a:chExt cx="8243887" cy="4318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900113" y="1844675"/>
              <a:ext cx="8139112" cy="431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6388" name="TextBox 6"/>
            <p:cNvSpPr txBox="1">
              <a:spLocks noChangeArrowheads="1"/>
            </p:cNvSpPr>
            <p:nvPr/>
          </p:nvSpPr>
          <p:spPr bwMode="auto">
            <a:xfrm>
              <a:off x="2268538" y="1906587"/>
              <a:ext cx="6875462" cy="221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Развитие КФХ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«Никонов»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(животноводство и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растениеводство)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20"/>
            <p:cNvGrpSpPr>
              <a:grpSpLocks/>
            </p:cNvGrpSpPr>
            <p:nvPr/>
          </p:nvGrpSpPr>
          <p:grpSpPr bwMode="auto">
            <a:xfrm>
              <a:off x="971550" y="1844675"/>
              <a:ext cx="865188" cy="414338"/>
              <a:chOff x="1142863" y="3519012"/>
              <a:chExt cx="1412913" cy="630068"/>
            </a:xfrm>
          </p:grpSpPr>
          <p:pic>
            <p:nvPicPr>
              <p:cNvPr id="16410" name="Picture 1" descr="C:\Documents and Settings\ZAMYATINA\Local Settings\Temporary Internet Files\Content.IE5\8X2FOXE7\MC900345795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42863" y="3519012"/>
                <a:ext cx="706457" cy="524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1" name="Picture 1" descr="C:\Documents and Settings\ZAMYATINA\Local Settings\Temporary Internet Files\Content.IE5\8X2FOXE7\MC900345795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37219" y="3572005"/>
                <a:ext cx="706457" cy="524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2" name="Picture 1" descr="C:\Documents and Settings\ZAMYATINA\Local Settings\Temporary Internet Files\Content.IE5\8X2FOXE7\MC900345795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49319" y="3624996"/>
                <a:ext cx="706457" cy="524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397" name="Picture 2" descr="C:\Documents and Settings\muslimova_ya\Local Settings\Temporary Internet Files\Content.IE5\ZJ2J2HU3\MC90033125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713" y="1844675"/>
              <a:ext cx="477837" cy="40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29"/>
          <p:cNvGrpSpPr/>
          <p:nvPr/>
        </p:nvGrpSpPr>
        <p:grpSpPr>
          <a:xfrm>
            <a:off x="900113" y="2925316"/>
            <a:ext cx="8101012" cy="647700"/>
            <a:chOff x="900113" y="2349500"/>
            <a:chExt cx="8101012" cy="6477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900113" y="2349500"/>
              <a:ext cx="8101012" cy="6477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0" name="TextBox 9"/>
            <p:cNvSpPr txBox="1">
              <a:spLocks noChangeArrowheads="1"/>
            </p:cNvSpPr>
            <p:nvPr/>
          </p:nvSpPr>
          <p:spPr bwMode="auto">
            <a:xfrm>
              <a:off x="2195513" y="2349500"/>
              <a:ext cx="6769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Развитие КФХ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«Пятачок»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(строительство свинофермы с цехом по переработке мяса, растениеводство)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398" name="Picture 5" descr="C:\Documents and Settings\muslimova_ya\Local Settings\Temporary Internet Files\Content.IE5\CF25U3W3\MC900280782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87450" y="2349500"/>
              <a:ext cx="6477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28"/>
          <p:cNvGrpSpPr/>
          <p:nvPr/>
        </p:nvGrpSpPr>
        <p:grpSpPr>
          <a:xfrm>
            <a:off x="900113" y="4005064"/>
            <a:ext cx="8137525" cy="705718"/>
            <a:chOff x="900113" y="3068638"/>
            <a:chExt cx="8137525" cy="14398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900113" y="3068638"/>
              <a:ext cx="8137525" cy="1439862"/>
            </a:xfrm>
            <a:prstGeom prst="roundRect">
              <a:avLst>
                <a:gd name="adj" fmla="val 22546"/>
              </a:avLst>
            </a:prstGeom>
            <a:solidFill>
              <a:srgbClr val="FFFF99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9" name="TextBox 13"/>
            <p:cNvSpPr txBox="1">
              <a:spLocks noChangeArrowheads="1"/>
            </p:cNvSpPr>
            <p:nvPr/>
          </p:nvSpPr>
          <p:spPr bwMode="auto">
            <a:xfrm>
              <a:off x="2195513" y="3577463"/>
              <a:ext cx="6769100" cy="753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Создание производства в д.Ярки (Агрофирма)</a:t>
              </a:r>
              <a:endParaRPr lang="ru-RU" dirty="0"/>
            </a:p>
          </p:txBody>
        </p:sp>
        <p:grpSp>
          <p:nvGrpSpPr>
            <p:cNvPr id="8" name="Группа 24"/>
            <p:cNvGrpSpPr>
              <a:grpSpLocks/>
            </p:cNvGrpSpPr>
            <p:nvPr/>
          </p:nvGrpSpPr>
          <p:grpSpPr bwMode="auto">
            <a:xfrm>
              <a:off x="900113" y="3213100"/>
              <a:ext cx="1223962" cy="1214438"/>
              <a:chOff x="1299711" y="4768496"/>
              <a:chExt cx="1876950" cy="1702424"/>
            </a:xfrm>
          </p:grpSpPr>
          <p:pic>
            <p:nvPicPr>
              <p:cNvPr id="16407" name="Picture 4" descr="C:\Documents and Settings\ZAMYATINA\Local Settings\Temporary Internet Files\Content.IE5\01I3K5Q3\MC900295777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47664" y="4768496"/>
                <a:ext cx="1628997" cy="1500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8" name="Picture 16" descr="C:\Documents and Settings\ZAMYATINA\Local Settings\Temporary Internet Files\Content.IE5\GJPAQQC0\MC900332210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99711" y="5764657"/>
                <a:ext cx="720080" cy="687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Полилиния 41"/>
              <p:cNvSpPr/>
              <p:nvPr/>
            </p:nvSpPr>
            <p:spPr bwMode="auto">
              <a:xfrm>
                <a:off x="2127420" y="5896769"/>
                <a:ext cx="647560" cy="574151"/>
              </a:xfrm>
              <a:custGeom>
                <a:avLst/>
                <a:gdLst>
                  <a:gd name="connsiteX0" fmla="*/ 235744 w 558800"/>
                  <a:gd name="connsiteY0" fmla="*/ 203200 h 574675"/>
                  <a:gd name="connsiteX1" fmla="*/ 192881 w 558800"/>
                  <a:gd name="connsiteY1" fmla="*/ 303213 h 574675"/>
                  <a:gd name="connsiteX2" fmla="*/ 173831 w 558800"/>
                  <a:gd name="connsiteY2" fmla="*/ 422275 h 574675"/>
                  <a:gd name="connsiteX3" fmla="*/ 183356 w 558800"/>
                  <a:gd name="connsiteY3" fmla="*/ 536575 h 574675"/>
                  <a:gd name="connsiteX4" fmla="*/ 288131 w 558800"/>
                  <a:gd name="connsiteY4" fmla="*/ 550863 h 574675"/>
                  <a:gd name="connsiteX5" fmla="*/ 340519 w 558800"/>
                  <a:gd name="connsiteY5" fmla="*/ 550863 h 574675"/>
                  <a:gd name="connsiteX6" fmla="*/ 373856 w 558800"/>
                  <a:gd name="connsiteY6" fmla="*/ 550863 h 574675"/>
                  <a:gd name="connsiteX7" fmla="*/ 378619 w 558800"/>
                  <a:gd name="connsiteY7" fmla="*/ 407988 h 574675"/>
                  <a:gd name="connsiteX8" fmla="*/ 354806 w 558800"/>
                  <a:gd name="connsiteY8" fmla="*/ 317500 h 574675"/>
                  <a:gd name="connsiteX9" fmla="*/ 311944 w 558800"/>
                  <a:gd name="connsiteY9" fmla="*/ 212725 h 574675"/>
                  <a:gd name="connsiteX10" fmla="*/ 345281 w 558800"/>
                  <a:gd name="connsiteY10" fmla="*/ 246063 h 574675"/>
                  <a:gd name="connsiteX11" fmla="*/ 378619 w 558800"/>
                  <a:gd name="connsiteY11" fmla="*/ 288925 h 574675"/>
                  <a:gd name="connsiteX12" fmla="*/ 435769 w 558800"/>
                  <a:gd name="connsiteY12" fmla="*/ 298450 h 574675"/>
                  <a:gd name="connsiteX13" fmla="*/ 469106 w 558800"/>
                  <a:gd name="connsiteY13" fmla="*/ 303213 h 574675"/>
                  <a:gd name="connsiteX14" fmla="*/ 531019 w 558800"/>
                  <a:gd name="connsiteY14" fmla="*/ 284163 h 574675"/>
                  <a:gd name="connsiteX15" fmla="*/ 502444 w 558800"/>
                  <a:gd name="connsiteY15" fmla="*/ 193675 h 574675"/>
                  <a:gd name="connsiteX16" fmla="*/ 445294 w 558800"/>
                  <a:gd name="connsiteY16" fmla="*/ 79375 h 574675"/>
                  <a:gd name="connsiteX17" fmla="*/ 383381 w 558800"/>
                  <a:gd name="connsiteY17" fmla="*/ 46038 h 574675"/>
                  <a:gd name="connsiteX18" fmla="*/ 311944 w 558800"/>
                  <a:gd name="connsiteY18" fmla="*/ 17463 h 574675"/>
                  <a:gd name="connsiteX19" fmla="*/ 235744 w 558800"/>
                  <a:gd name="connsiteY19" fmla="*/ 3175 h 574675"/>
                  <a:gd name="connsiteX20" fmla="*/ 121444 w 558800"/>
                  <a:gd name="connsiteY20" fmla="*/ 36513 h 574675"/>
                  <a:gd name="connsiteX21" fmla="*/ 35719 w 558800"/>
                  <a:gd name="connsiteY21" fmla="*/ 155575 h 574675"/>
                  <a:gd name="connsiteX22" fmla="*/ 16669 w 558800"/>
                  <a:gd name="connsiteY22" fmla="*/ 193675 h 574675"/>
                  <a:gd name="connsiteX23" fmla="*/ 11906 w 558800"/>
                  <a:gd name="connsiteY23" fmla="*/ 222250 h 574675"/>
                  <a:gd name="connsiteX24" fmla="*/ 88106 w 558800"/>
                  <a:gd name="connsiteY24" fmla="*/ 260350 h 574675"/>
                  <a:gd name="connsiteX25" fmla="*/ 159544 w 558800"/>
                  <a:gd name="connsiteY25" fmla="*/ 284163 h 574675"/>
                  <a:gd name="connsiteX26" fmla="*/ 207169 w 558800"/>
                  <a:gd name="connsiteY26" fmla="*/ 255588 h 574675"/>
                  <a:gd name="connsiteX27" fmla="*/ 211931 w 558800"/>
                  <a:gd name="connsiteY27" fmla="*/ 255588 h 574675"/>
                  <a:gd name="connsiteX28" fmla="*/ 173831 w 558800"/>
                  <a:gd name="connsiteY28" fmla="*/ 398463 h 574675"/>
                  <a:gd name="connsiteX29" fmla="*/ 164306 w 558800"/>
                  <a:gd name="connsiteY29" fmla="*/ 479425 h 574675"/>
                  <a:gd name="connsiteX30" fmla="*/ 197644 w 558800"/>
                  <a:gd name="connsiteY30" fmla="*/ 546100 h 574675"/>
                  <a:gd name="connsiteX31" fmla="*/ 273844 w 558800"/>
                  <a:gd name="connsiteY31" fmla="*/ 555625 h 574675"/>
                  <a:gd name="connsiteX32" fmla="*/ 364331 w 558800"/>
                  <a:gd name="connsiteY32" fmla="*/ 541338 h 574675"/>
                  <a:gd name="connsiteX33" fmla="*/ 373856 w 558800"/>
                  <a:gd name="connsiteY33" fmla="*/ 512763 h 574675"/>
                  <a:gd name="connsiteX34" fmla="*/ 373856 w 558800"/>
                  <a:gd name="connsiteY34" fmla="*/ 546100 h 574675"/>
                  <a:gd name="connsiteX35" fmla="*/ 426244 w 558800"/>
                  <a:gd name="connsiteY35" fmla="*/ 560388 h 574675"/>
                  <a:gd name="connsiteX36" fmla="*/ 464344 w 558800"/>
                  <a:gd name="connsiteY36" fmla="*/ 560388 h 574675"/>
                  <a:gd name="connsiteX37" fmla="*/ 469106 w 558800"/>
                  <a:gd name="connsiteY37" fmla="*/ 508000 h 574675"/>
                  <a:gd name="connsiteX38" fmla="*/ 454819 w 558800"/>
                  <a:gd name="connsiteY38" fmla="*/ 469900 h 574675"/>
                  <a:gd name="connsiteX39" fmla="*/ 435769 w 558800"/>
                  <a:gd name="connsiteY39" fmla="*/ 436563 h 574675"/>
                  <a:gd name="connsiteX40" fmla="*/ 454819 w 558800"/>
                  <a:gd name="connsiteY40" fmla="*/ 460375 h 574675"/>
                  <a:gd name="connsiteX41" fmla="*/ 464344 w 558800"/>
                  <a:gd name="connsiteY41" fmla="*/ 488950 h 574675"/>
                  <a:gd name="connsiteX42" fmla="*/ 511969 w 558800"/>
                  <a:gd name="connsiteY42" fmla="*/ 488950 h 574675"/>
                  <a:gd name="connsiteX43" fmla="*/ 554831 w 558800"/>
                  <a:gd name="connsiteY43" fmla="*/ 469900 h 574675"/>
                  <a:gd name="connsiteX44" fmla="*/ 535781 w 558800"/>
                  <a:gd name="connsiteY44" fmla="*/ 417513 h 574675"/>
                  <a:gd name="connsiteX45" fmla="*/ 502444 w 558800"/>
                  <a:gd name="connsiteY45" fmla="*/ 369888 h 574675"/>
                  <a:gd name="connsiteX46" fmla="*/ 454819 w 558800"/>
                  <a:gd name="connsiteY46" fmla="*/ 346075 h 574675"/>
                  <a:gd name="connsiteX47" fmla="*/ 411956 w 558800"/>
                  <a:gd name="connsiteY47" fmla="*/ 346075 h 574675"/>
                  <a:gd name="connsiteX48" fmla="*/ 373856 w 558800"/>
                  <a:gd name="connsiteY48" fmla="*/ 346075 h 574675"/>
                  <a:gd name="connsiteX49" fmla="*/ 359569 w 558800"/>
                  <a:gd name="connsiteY49" fmla="*/ 341313 h 574675"/>
                  <a:gd name="connsiteX50" fmla="*/ 340519 w 558800"/>
                  <a:gd name="connsiteY50" fmla="*/ 288925 h 574675"/>
                  <a:gd name="connsiteX51" fmla="*/ 373856 w 558800"/>
                  <a:gd name="connsiteY51" fmla="*/ 288925 h 574675"/>
                  <a:gd name="connsiteX52" fmla="*/ 397669 w 558800"/>
                  <a:gd name="connsiteY52" fmla="*/ 288925 h 574675"/>
                  <a:gd name="connsiteX53" fmla="*/ 369094 w 558800"/>
                  <a:gd name="connsiteY53" fmla="*/ 241300 h 574675"/>
                  <a:gd name="connsiteX54" fmla="*/ 354806 w 558800"/>
                  <a:gd name="connsiteY54" fmla="*/ 207963 h 574675"/>
                  <a:gd name="connsiteX55" fmla="*/ 321469 w 558800"/>
                  <a:gd name="connsiteY55" fmla="*/ 193675 h 574675"/>
                  <a:gd name="connsiteX56" fmla="*/ 283369 w 558800"/>
                  <a:gd name="connsiteY56" fmla="*/ 222250 h 574675"/>
                  <a:gd name="connsiteX57" fmla="*/ 311944 w 558800"/>
                  <a:gd name="connsiteY57" fmla="*/ 265113 h 574675"/>
                  <a:gd name="connsiteX58" fmla="*/ 321469 w 558800"/>
                  <a:gd name="connsiteY58" fmla="*/ 293688 h 574675"/>
                  <a:gd name="connsiteX59" fmla="*/ 278606 w 558800"/>
                  <a:gd name="connsiteY59" fmla="*/ 293688 h 574675"/>
                  <a:gd name="connsiteX60" fmla="*/ 259556 w 558800"/>
                  <a:gd name="connsiteY60" fmla="*/ 293688 h 574675"/>
                  <a:gd name="connsiteX61" fmla="*/ 226219 w 558800"/>
                  <a:gd name="connsiteY61" fmla="*/ 284163 h 574675"/>
                  <a:gd name="connsiteX62" fmla="*/ 202406 w 558800"/>
                  <a:gd name="connsiteY62" fmla="*/ 260350 h 574675"/>
                  <a:gd name="connsiteX63" fmla="*/ 235744 w 558800"/>
                  <a:gd name="connsiteY63" fmla="*/ 203200 h 57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58800" h="574675">
                    <a:moveTo>
                      <a:pt x="235744" y="203200"/>
                    </a:moveTo>
                    <a:cubicBezTo>
                      <a:pt x="234157" y="210344"/>
                      <a:pt x="203200" y="266700"/>
                      <a:pt x="192881" y="303213"/>
                    </a:cubicBezTo>
                    <a:cubicBezTo>
                      <a:pt x="182562" y="339726"/>
                      <a:pt x="175419" y="383381"/>
                      <a:pt x="173831" y="422275"/>
                    </a:cubicBezTo>
                    <a:cubicBezTo>
                      <a:pt x="172243" y="461169"/>
                      <a:pt x="164306" y="515144"/>
                      <a:pt x="183356" y="536575"/>
                    </a:cubicBezTo>
                    <a:cubicBezTo>
                      <a:pt x="202406" y="558006"/>
                      <a:pt x="261937" y="548482"/>
                      <a:pt x="288131" y="550863"/>
                    </a:cubicBezTo>
                    <a:cubicBezTo>
                      <a:pt x="314325" y="553244"/>
                      <a:pt x="340519" y="550863"/>
                      <a:pt x="340519" y="550863"/>
                    </a:cubicBezTo>
                    <a:cubicBezTo>
                      <a:pt x="354806" y="550863"/>
                      <a:pt x="367506" y="574675"/>
                      <a:pt x="373856" y="550863"/>
                    </a:cubicBezTo>
                    <a:cubicBezTo>
                      <a:pt x="380206" y="527051"/>
                      <a:pt x="381794" y="446882"/>
                      <a:pt x="378619" y="407988"/>
                    </a:cubicBezTo>
                    <a:cubicBezTo>
                      <a:pt x="375444" y="369094"/>
                      <a:pt x="365918" y="350044"/>
                      <a:pt x="354806" y="317500"/>
                    </a:cubicBezTo>
                    <a:cubicBezTo>
                      <a:pt x="343694" y="284956"/>
                      <a:pt x="313531" y="224631"/>
                      <a:pt x="311944" y="212725"/>
                    </a:cubicBezTo>
                    <a:cubicBezTo>
                      <a:pt x="310357" y="200819"/>
                      <a:pt x="334169" y="233363"/>
                      <a:pt x="345281" y="246063"/>
                    </a:cubicBezTo>
                    <a:cubicBezTo>
                      <a:pt x="356393" y="258763"/>
                      <a:pt x="363538" y="280194"/>
                      <a:pt x="378619" y="288925"/>
                    </a:cubicBezTo>
                    <a:cubicBezTo>
                      <a:pt x="393700" y="297656"/>
                      <a:pt x="420688" y="296069"/>
                      <a:pt x="435769" y="298450"/>
                    </a:cubicBezTo>
                    <a:cubicBezTo>
                      <a:pt x="450850" y="300831"/>
                      <a:pt x="453231" y="305594"/>
                      <a:pt x="469106" y="303213"/>
                    </a:cubicBezTo>
                    <a:cubicBezTo>
                      <a:pt x="484981" y="300832"/>
                      <a:pt x="525463" y="302419"/>
                      <a:pt x="531019" y="284163"/>
                    </a:cubicBezTo>
                    <a:cubicBezTo>
                      <a:pt x="536575" y="265907"/>
                      <a:pt x="516731" y="227806"/>
                      <a:pt x="502444" y="193675"/>
                    </a:cubicBezTo>
                    <a:cubicBezTo>
                      <a:pt x="488157" y="159544"/>
                      <a:pt x="465138" y="103981"/>
                      <a:pt x="445294" y="79375"/>
                    </a:cubicBezTo>
                    <a:cubicBezTo>
                      <a:pt x="425450" y="54769"/>
                      <a:pt x="405606" y="56357"/>
                      <a:pt x="383381" y="46038"/>
                    </a:cubicBezTo>
                    <a:cubicBezTo>
                      <a:pt x="361156" y="35719"/>
                      <a:pt x="336550" y="24607"/>
                      <a:pt x="311944" y="17463"/>
                    </a:cubicBezTo>
                    <a:cubicBezTo>
                      <a:pt x="287338" y="10319"/>
                      <a:pt x="267494" y="0"/>
                      <a:pt x="235744" y="3175"/>
                    </a:cubicBezTo>
                    <a:cubicBezTo>
                      <a:pt x="203994" y="6350"/>
                      <a:pt x="154781" y="11113"/>
                      <a:pt x="121444" y="36513"/>
                    </a:cubicBezTo>
                    <a:cubicBezTo>
                      <a:pt x="88107" y="61913"/>
                      <a:pt x="53181" y="129381"/>
                      <a:pt x="35719" y="155575"/>
                    </a:cubicBezTo>
                    <a:cubicBezTo>
                      <a:pt x="18257" y="181769"/>
                      <a:pt x="20638" y="182563"/>
                      <a:pt x="16669" y="193675"/>
                    </a:cubicBezTo>
                    <a:cubicBezTo>
                      <a:pt x="12700" y="204787"/>
                      <a:pt x="0" y="211138"/>
                      <a:pt x="11906" y="222250"/>
                    </a:cubicBezTo>
                    <a:cubicBezTo>
                      <a:pt x="23812" y="233362"/>
                      <a:pt x="63500" y="250031"/>
                      <a:pt x="88106" y="260350"/>
                    </a:cubicBezTo>
                    <a:cubicBezTo>
                      <a:pt x="112712" y="270669"/>
                      <a:pt x="139700" y="284957"/>
                      <a:pt x="159544" y="284163"/>
                    </a:cubicBezTo>
                    <a:cubicBezTo>
                      <a:pt x="179388" y="283369"/>
                      <a:pt x="198438" y="260350"/>
                      <a:pt x="207169" y="255588"/>
                    </a:cubicBezTo>
                    <a:cubicBezTo>
                      <a:pt x="215900" y="250826"/>
                      <a:pt x="217487" y="231776"/>
                      <a:pt x="211931" y="255588"/>
                    </a:cubicBezTo>
                    <a:cubicBezTo>
                      <a:pt x="206375" y="279400"/>
                      <a:pt x="181769" y="361157"/>
                      <a:pt x="173831" y="398463"/>
                    </a:cubicBezTo>
                    <a:cubicBezTo>
                      <a:pt x="165893" y="435769"/>
                      <a:pt x="160337" y="454819"/>
                      <a:pt x="164306" y="479425"/>
                    </a:cubicBezTo>
                    <a:cubicBezTo>
                      <a:pt x="168275" y="504031"/>
                      <a:pt x="179388" y="533400"/>
                      <a:pt x="197644" y="546100"/>
                    </a:cubicBezTo>
                    <a:cubicBezTo>
                      <a:pt x="215900" y="558800"/>
                      <a:pt x="246063" y="556419"/>
                      <a:pt x="273844" y="555625"/>
                    </a:cubicBezTo>
                    <a:cubicBezTo>
                      <a:pt x="301625" y="554831"/>
                      <a:pt x="347662" y="548482"/>
                      <a:pt x="364331" y="541338"/>
                    </a:cubicBezTo>
                    <a:cubicBezTo>
                      <a:pt x="381000" y="534194"/>
                      <a:pt x="372269" y="511969"/>
                      <a:pt x="373856" y="512763"/>
                    </a:cubicBezTo>
                    <a:cubicBezTo>
                      <a:pt x="375444" y="513557"/>
                      <a:pt x="365125" y="538163"/>
                      <a:pt x="373856" y="546100"/>
                    </a:cubicBezTo>
                    <a:cubicBezTo>
                      <a:pt x="382587" y="554037"/>
                      <a:pt x="411163" y="558007"/>
                      <a:pt x="426244" y="560388"/>
                    </a:cubicBezTo>
                    <a:cubicBezTo>
                      <a:pt x="441325" y="562769"/>
                      <a:pt x="457200" y="569119"/>
                      <a:pt x="464344" y="560388"/>
                    </a:cubicBezTo>
                    <a:cubicBezTo>
                      <a:pt x="471488" y="551657"/>
                      <a:pt x="470693" y="523081"/>
                      <a:pt x="469106" y="508000"/>
                    </a:cubicBezTo>
                    <a:cubicBezTo>
                      <a:pt x="467519" y="492919"/>
                      <a:pt x="460375" y="481806"/>
                      <a:pt x="454819" y="469900"/>
                    </a:cubicBezTo>
                    <a:cubicBezTo>
                      <a:pt x="449263" y="457994"/>
                      <a:pt x="435769" y="438150"/>
                      <a:pt x="435769" y="436563"/>
                    </a:cubicBezTo>
                    <a:cubicBezTo>
                      <a:pt x="435769" y="434976"/>
                      <a:pt x="450057" y="451644"/>
                      <a:pt x="454819" y="460375"/>
                    </a:cubicBezTo>
                    <a:cubicBezTo>
                      <a:pt x="459581" y="469106"/>
                      <a:pt x="454819" y="484187"/>
                      <a:pt x="464344" y="488950"/>
                    </a:cubicBezTo>
                    <a:cubicBezTo>
                      <a:pt x="473869" y="493713"/>
                      <a:pt x="496888" y="492125"/>
                      <a:pt x="511969" y="488950"/>
                    </a:cubicBezTo>
                    <a:cubicBezTo>
                      <a:pt x="527050" y="485775"/>
                      <a:pt x="550862" y="481806"/>
                      <a:pt x="554831" y="469900"/>
                    </a:cubicBezTo>
                    <a:cubicBezTo>
                      <a:pt x="558800" y="457994"/>
                      <a:pt x="544512" y="434182"/>
                      <a:pt x="535781" y="417513"/>
                    </a:cubicBezTo>
                    <a:cubicBezTo>
                      <a:pt x="527050" y="400844"/>
                      <a:pt x="515938" y="381794"/>
                      <a:pt x="502444" y="369888"/>
                    </a:cubicBezTo>
                    <a:cubicBezTo>
                      <a:pt x="488950" y="357982"/>
                      <a:pt x="469900" y="350044"/>
                      <a:pt x="454819" y="346075"/>
                    </a:cubicBezTo>
                    <a:cubicBezTo>
                      <a:pt x="439738" y="342106"/>
                      <a:pt x="411956" y="346075"/>
                      <a:pt x="411956" y="346075"/>
                    </a:cubicBezTo>
                    <a:cubicBezTo>
                      <a:pt x="398462" y="346075"/>
                      <a:pt x="382587" y="346869"/>
                      <a:pt x="373856" y="346075"/>
                    </a:cubicBezTo>
                    <a:cubicBezTo>
                      <a:pt x="365125" y="345281"/>
                      <a:pt x="365125" y="350838"/>
                      <a:pt x="359569" y="341313"/>
                    </a:cubicBezTo>
                    <a:cubicBezTo>
                      <a:pt x="354013" y="331788"/>
                      <a:pt x="338138" y="297656"/>
                      <a:pt x="340519" y="288925"/>
                    </a:cubicBezTo>
                    <a:cubicBezTo>
                      <a:pt x="342900" y="280194"/>
                      <a:pt x="373856" y="288925"/>
                      <a:pt x="373856" y="288925"/>
                    </a:cubicBezTo>
                    <a:cubicBezTo>
                      <a:pt x="383381" y="288925"/>
                      <a:pt x="398463" y="296862"/>
                      <a:pt x="397669" y="288925"/>
                    </a:cubicBezTo>
                    <a:cubicBezTo>
                      <a:pt x="396875" y="280988"/>
                      <a:pt x="376238" y="254794"/>
                      <a:pt x="369094" y="241300"/>
                    </a:cubicBezTo>
                    <a:cubicBezTo>
                      <a:pt x="361950" y="227806"/>
                      <a:pt x="362743" y="215900"/>
                      <a:pt x="354806" y="207963"/>
                    </a:cubicBezTo>
                    <a:cubicBezTo>
                      <a:pt x="346869" y="200026"/>
                      <a:pt x="333375" y="191294"/>
                      <a:pt x="321469" y="193675"/>
                    </a:cubicBezTo>
                    <a:cubicBezTo>
                      <a:pt x="309563" y="196056"/>
                      <a:pt x="284956" y="210344"/>
                      <a:pt x="283369" y="222250"/>
                    </a:cubicBezTo>
                    <a:cubicBezTo>
                      <a:pt x="281782" y="234156"/>
                      <a:pt x="305594" y="253207"/>
                      <a:pt x="311944" y="265113"/>
                    </a:cubicBezTo>
                    <a:cubicBezTo>
                      <a:pt x="318294" y="277019"/>
                      <a:pt x="327025" y="288926"/>
                      <a:pt x="321469" y="293688"/>
                    </a:cubicBezTo>
                    <a:cubicBezTo>
                      <a:pt x="315913" y="298451"/>
                      <a:pt x="278606" y="293688"/>
                      <a:pt x="278606" y="293688"/>
                    </a:cubicBezTo>
                    <a:cubicBezTo>
                      <a:pt x="268287" y="293688"/>
                      <a:pt x="268287" y="295276"/>
                      <a:pt x="259556" y="293688"/>
                    </a:cubicBezTo>
                    <a:cubicBezTo>
                      <a:pt x="250825" y="292100"/>
                      <a:pt x="235744" y="289719"/>
                      <a:pt x="226219" y="284163"/>
                    </a:cubicBezTo>
                    <a:cubicBezTo>
                      <a:pt x="216694" y="278607"/>
                      <a:pt x="205581" y="267494"/>
                      <a:pt x="202406" y="260350"/>
                    </a:cubicBezTo>
                    <a:cubicBezTo>
                      <a:pt x="199231" y="253206"/>
                      <a:pt x="237332" y="196056"/>
                      <a:pt x="235744" y="203200"/>
                    </a:cubicBezTo>
                    <a:close/>
                  </a:path>
                </a:pathLst>
              </a:custGeom>
              <a:solidFill>
                <a:srgbClr val="663300">
                  <a:alpha val="77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30" name="Группа 29"/>
          <p:cNvGrpSpPr/>
          <p:nvPr/>
        </p:nvGrpSpPr>
        <p:grpSpPr>
          <a:xfrm>
            <a:off x="683568" y="836712"/>
            <a:ext cx="8460432" cy="6021288"/>
            <a:chOff x="683568" y="836712"/>
            <a:chExt cx="8460432" cy="6021288"/>
          </a:xfrm>
        </p:grpSpPr>
        <p:pic>
          <p:nvPicPr>
            <p:cNvPr id="31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53075" y="3816424"/>
              <a:ext cx="3590925" cy="304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Рисунок 31" descr="14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3568" y="836712"/>
              <a:ext cx="3190970" cy="2304256"/>
            </a:xfrm>
            <a:prstGeom prst="rect">
              <a:avLst/>
            </a:prstGeom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51004" y="836712"/>
              <a:ext cx="2892996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Рисунок 33" descr="P2200022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87824" y="836712"/>
              <a:ext cx="3384376" cy="2538282"/>
            </a:xfrm>
            <a:prstGeom prst="rect">
              <a:avLst/>
            </a:prstGeom>
          </p:spPr>
        </p:pic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83568" y="4653136"/>
              <a:ext cx="3045718" cy="220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83568" y="2420888"/>
              <a:ext cx="28235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203848" y="3861048"/>
              <a:ext cx="3240360" cy="2996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3203848" y="2420888"/>
              <a:ext cx="5940152" cy="23083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ОТЧЕТ </a:t>
              </a:r>
            </a:p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 РЕАЛИЗАЦИИ СТРАТЕГИИ СОЦИАЛЬНО-ЭКОНОМИЧЕСКОГО РАЗВИТИЯ</a:t>
              </a:r>
            </a:p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Х А Н Т Ы – М А Н С И Й С К О Г О </a:t>
              </a:r>
            </a:p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 А Й О Н А  ДО 2030 ГОДА В 2020 году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23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74222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Перечень проектов  размещенных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на Карте развития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Югры</a:t>
            </a:r>
            <a:endParaRPr lang="ru-RU" sz="14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169661"/>
              </p:ext>
            </p:extLst>
          </p:nvPr>
        </p:nvGraphicFramePr>
        <p:xfrm>
          <a:off x="701317" y="1111560"/>
          <a:ext cx="8389438" cy="5625005"/>
        </p:xfrm>
        <a:graphic>
          <a:graphicData uri="http://schemas.openxmlformats.org/drawingml/2006/table">
            <a:tbl>
              <a:tblPr firstRow="1" firstCol="1" bandRow="1"/>
              <a:tblGrid>
                <a:gridCol w="216024"/>
                <a:gridCol w="3744416"/>
                <a:gridCol w="900606"/>
                <a:gridCol w="2736304"/>
                <a:gridCol w="792088"/>
              </a:tblGrid>
              <a:tr h="523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Направление развития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Населенный пункт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7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общеобразовательная школа, Ханты-Мансийский район, д.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Шапша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д.Шапша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 «Спортивный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Горноправдинск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п.Горноправдинск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Спорт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п.Горноправдинск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5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Дорога, Ханты-Мансийский район, д. Белогорье, п.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Луговской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с. Троица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Дорожное Хозяйство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д.Белогорье, п.Луговской, с.Троица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2029 год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1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Кооператив по выращиванию и сбыту  сельскохозяйственной продукции, Ханты-Мансийский район,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п.Луговской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п.Красноленинский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п.Сибирский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Агропромышленный комплекс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п.Луговской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п.Красноленинский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п.Сибирский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1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Производства агропромышленного комплекса, Ханты-Мансийский район,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п.Горноправдинск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п.Кирпичный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п.Бобровский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п.Луговской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с.Реполово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с.Кышик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Агропромышленный комплекс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п.Горноправдинск, п.Бобровский, п.Луговской, п.Кирпичный, с.Кышик, с.Реполово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8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Газификация Ханты-Мансийского района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Коммунальное хозяйство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п.Горноправдинск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с.Цингалы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п.Кедровый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п.Красноленинский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п.Луговской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д.Согом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д.Нялина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с.Кышик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с.Селиярово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п.Сибирский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п.Выкатной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д.Шапша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2030 год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6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Деревообрабатывающие производства, п. Кедровый, п.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Красноленинский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Другое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п.Кедровый, п.Красноленинский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6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«Безопасный населенный пункт»,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п.Горноправдинск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Безопасность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п.Горноправдинск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общеобразовательная школа, Ханты-Мансийский район, </a:t>
                      </a:r>
                      <a:endParaRPr lang="ru-RU" sz="900" b="1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Красноленинский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п.Красноленинский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8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Централизованное электроснабжение, Ханты-Мансийский район, </a:t>
                      </a:r>
                      <a:endParaRPr lang="ru-RU" sz="900" b="1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Кирпичный, с. Елизарово, п. Кедровый, п.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Урманный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п.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Красноленинский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Коммунальное хозяйство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п.Кирпичный, с.Елизарово, п.Кедровый, п.Красноленинский, п.Урманный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Полигон твердых коммунальных отходов, Ханты-Мансийский район, </a:t>
                      </a:r>
                      <a:endParaRPr lang="ru-RU" sz="900" b="1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Красноленинский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Коммунальное хозяйство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п.Красноленинский, п.Горноправдинск, п.Луговской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 - сад на 50 учащихся и 20 дошкольников, Ханты-Мансийский район, д. Белогорье и с. Тюли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д.Белогорье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с.Тюли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Культурно-спортивные комплексы, Ханты-Мансийский район, д. Ярки, </a:t>
                      </a:r>
                      <a:endParaRPr lang="ru-RU" sz="900" b="1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Шапша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с.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Кышик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п. Бобровский, с.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Цингалы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п.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Согом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Культура, досуг</a:t>
                      </a:r>
                      <a:endParaRPr lang="ru-RU" sz="9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д.Шапша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д.Ярки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с.Кышик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п.Бобровский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с.Цингалы</a:t>
                      </a: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b="1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д.Согом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2030 год</a:t>
                      </a:r>
                      <a:endParaRPr lang="ru-RU" sz="9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25" marR="17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3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852936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r>
              <a:rPr lang="ru-RU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67149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780546" y="4656644"/>
            <a:ext cx="8208912" cy="19442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70649" y="4692838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СТРАТЕГИЧЕСКАЯ ЦЕЛЬ </a:t>
            </a:r>
            <a:r>
              <a:rPr lang="ru-RU" dirty="0">
                <a:latin typeface="Times New Roman"/>
                <a:ea typeface="Times New Roman"/>
              </a:rPr>
              <a:t>– </a:t>
            </a:r>
            <a:r>
              <a:rPr lang="ru-RU" dirty="0">
                <a:latin typeface="Times New Roman"/>
                <a:ea typeface="Calibri"/>
              </a:rPr>
              <a:t>повышение уровня жизни населения на основе эффективного использования ресурсов и сбалансированного развития</a:t>
            </a:r>
            <a:r>
              <a:rPr lang="ru-RU" dirty="0">
                <a:latin typeface="Times New Roman"/>
                <a:ea typeface="Times New Roman"/>
              </a:rPr>
              <a:t> – разбивается на два блока: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устойчивое развитие экономики района;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развитие человеческого капитала и социальной сферы.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16889">
            <a:off x="7804168" y="5506353"/>
            <a:ext cx="1399021" cy="119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кругленный прямоугольник 30"/>
          <p:cNvSpPr/>
          <p:nvPr/>
        </p:nvSpPr>
        <p:spPr>
          <a:xfrm>
            <a:off x="780546" y="1148267"/>
            <a:ext cx="8208912" cy="32349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2286" y="1151598"/>
            <a:ext cx="782348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социально-экономического развития </a:t>
            </a:r>
          </a:p>
          <a:p>
            <a:pPr indent="44958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до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2030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</a:p>
          <a:p>
            <a:pPr indent="44958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тверждена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Решением Думы Ханты-Мансийского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района  №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341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21.09.2018 (далее – Стратегия)</a:t>
            </a:r>
          </a:p>
          <a:p>
            <a:pPr indent="449580" algn="ctr">
              <a:spcAft>
                <a:spcPts val="0"/>
              </a:spcAft>
            </a:pP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Размещена на официальном сайте администрации Ханты-Мансийского района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www.hmrn.ru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разделе </a:t>
            </a:r>
          </a:p>
          <a:p>
            <a:pPr indent="449580" algn="ctr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«Экономическое развитие»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7056" y="781794"/>
            <a:ext cx="849694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Исполнение целевых показателей Стратегии 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 2020 год</a:t>
            </a:r>
            <a:endParaRPr lang="ru-RU" sz="1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027" name="Picture 3" descr="C:\Users\goren_tn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8352928" cy="554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45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0391" y="9807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ПОКАЗАТЕЛИ, НЕ ДОСТИГШИЕ ПЛАНОВЫХ ЗНАЧЕНИЙ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76776"/>
              </p:ext>
            </p:extLst>
          </p:nvPr>
        </p:nvGraphicFramePr>
        <p:xfrm>
          <a:off x="898800" y="1988840"/>
          <a:ext cx="7909364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278"/>
                <a:gridCol w="1512168"/>
                <a:gridCol w="1296144"/>
                <a:gridCol w="1207774"/>
              </a:tblGrid>
              <a:tr h="112155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Целевое значение показателя на 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Фактическое значение показателя за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281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Инвестиции в основной капитал за счет всех источников финансирования (без субъектов малого предпринимательства и параметров неформальной деятельности),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млрд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 руб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162,7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155,2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95,4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0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Продукция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сельского хозяйства,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млрд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 руб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2,2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2,0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90,9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13652"/>
            <a:ext cx="2160000" cy="1620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913652"/>
            <a:ext cx="2262835" cy="162000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softEdge rad="1016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12288" y="1350060"/>
            <a:ext cx="7924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/>
                <a:ea typeface="Calibri"/>
              </a:rPr>
              <a:t>По двум показателям наблюдается </a:t>
            </a:r>
            <a:r>
              <a:rPr lang="ru-RU" sz="1600" b="1" dirty="0">
                <a:latin typeface="Times New Roman"/>
                <a:ea typeface="Calibri"/>
              </a:rPr>
              <a:t>незначительное отклонение </a:t>
            </a:r>
            <a:endParaRPr lang="ru-RU" sz="1600" b="1" dirty="0" smtClean="0">
              <a:latin typeface="Times New Roman"/>
              <a:ea typeface="Calibri"/>
            </a:endParaRPr>
          </a:p>
          <a:p>
            <a:pPr algn="ctr"/>
            <a:r>
              <a:rPr lang="ru-RU" sz="1600" b="1" dirty="0" smtClean="0">
                <a:latin typeface="Times New Roman"/>
                <a:ea typeface="Calibri"/>
              </a:rPr>
              <a:t>от </a:t>
            </a:r>
            <a:r>
              <a:rPr lang="ru-RU" sz="1600" b="1" dirty="0">
                <a:latin typeface="Times New Roman"/>
                <a:ea typeface="Calibri"/>
              </a:rPr>
              <a:t>плановых значений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2714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6377" y="83671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ПОКАЗАТЕЛИ, НЕ ДОСТИГШИЕ ПЛАНОВЫХ ЗНАЧЕНИЙ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60254692"/>
              </p:ext>
            </p:extLst>
          </p:nvPr>
        </p:nvGraphicFramePr>
        <p:xfrm>
          <a:off x="755576" y="1481064"/>
          <a:ext cx="352839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89402486"/>
              </p:ext>
            </p:extLst>
          </p:nvPr>
        </p:nvGraphicFramePr>
        <p:xfrm>
          <a:off x="4788024" y="1462466"/>
          <a:ext cx="4104455" cy="261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16561" y="4258188"/>
            <a:ext cx="3686971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Естественная убыль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населения (чел.)</a:t>
            </a:r>
            <a:endParaRPr lang="ru-RU" sz="1400" b="1" dirty="0"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457038"/>
            <a:ext cx="4440062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Численность населения (среднегодовая), чел.</a:t>
            </a:r>
            <a:endParaRPr lang="ru-RU" sz="1400" b="1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1981" y="1470156"/>
            <a:ext cx="4371389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Общая площадь жилищного фонда, </a:t>
            </a:r>
            <a:r>
              <a:rPr lang="ru-RU" sz="1400" b="1" dirty="0" err="1" smtClean="0">
                <a:latin typeface="Times New Roman"/>
                <a:ea typeface="Calibri"/>
                <a:cs typeface="Times New Roman"/>
              </a:rPr>
              <a:t>тыс.кв.м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400" b="1" dirty="0">
              <a:ea typeface="Calibri"/>
              <a:cs typeface="Times New Roman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669831665"/>
              </p:ext>
            </p:extLst>
          </p:nvPr>
        </p:nvGraphicFramePr>
        <p:xfrm>
          <a:off x="4339171" y="4255866"/>
          <a:ext cx="4563745" cy="233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880802215"/>
              </p:ext>
            </p:extLst>
          </p:nvPr>
        </p:nvGraphicFramePr>
        <p:xfrm>
          <a:off x="683568" y="4258188"/>
          <a:ext cx="409980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1150800"/>
            <a:ext cx="8172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/>
                <a:ea typeface="Calibri"/>
              </a:rPr>
              <a:t>По </a:t>
            </a:r>
            <a:r>
              <a:rPr lang="ru-RU" sz="1600" b="1" dirty="0" smtClean="0">
                <a:latin typeface="Times New Roman"/>
                <a:ea typeface="Calibri"/>
              </a:rPr>
              <a:t>пяти </a:t>
            </a:r>
            <a:r>
              <a:rPr lang="ru-RU" sz="1600" b="1" dirty="0">
                <a:latin typeface="Times New Roman"/>
                <a:ea typeface="Calibri"/>
              </a:rPr>
              <a:t>показателям наблюдается тенденция к снижению</a:t>
            </a:r>
            <a:endParaRPr lang="ru-RU" sz="16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29167" y="4580039"/>
            <a:ext cx="1487067" cy="433137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Прибыло - 650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Выбыло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817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51608" y="4589159"/>
            <a:ext cx="1444814" cy="414895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Родилось - 194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Умерло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223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</p:txBody>
      </p:sp>
    </p:spTree>
    <p:extLst>
      <p:ext uri="{BB962C8B-B14F-4D97-AF65-F5344CB8AC3E}">
        <p14:creationId xmlns:p14="http://schemas.microsoft.com/office/powerpoint/2010/main" val="12903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6377" y="93918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ПОКАЗАТЕЛИ, НЕ ДОСТИГШИЕ ПЛАНОВЫХ ЗНАЧЕНИЙ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2846" y="1308518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Безработица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22291668"/>
              </p:ext>
            </p:extLst>
          </p:nvPr>
        </p:nvGraphicFramePr>
        <p:xfrm>
          <a:off x="755576" y="1308518"/>
          <a:ext cx="8136904" cy="5216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619672" y="1988840"/>
            <a:ext cx="1807066" cy="742668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270 чел.</a:t>
            </a:r>
          </a:p>
          <a:p>
            <a:pPr lvl="0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488 чел.</a:t>
            </a:r>
          </a:p>
        </p:txBody>
      </p:sp>
    </p:spTree>
    <p:extLst>
      <p:ext uri="{BB962C8B-B14F-4D97-AF65-F5344CB8AC3E}">
        <p14:creationId xmlns:p14="http://schemas.microsoft.com/office/powerpoint/2010/main" val="31145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39186"/>
            <a:ext cx="8853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  <a:t>Показатели достигшие плановые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значения, установленные Стратегией к 2030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  <a:t>году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131971"/>
              </p:ext>
            </p:extLst>
          </p:nvPr>
        </p:nvGraphicFramePr>
        <p:xfrm>
          <a:off x="827584" y="1484784"/>
          <a:ext cx="8064897" cy="520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9837"/>
                <a:gridCol w="1541904"/>
                <a:gridCol w="1321632"/>
                <a:gridCol w="1231524"/>
              </a:tblGrid>
              <a:tr h="9352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Целевое значение показателя на 2030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Фактическое значение показателя за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обеспеченности врачами всех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специальностей, на 10 тыс. населения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22,9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33,6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146,7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2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обеспеченности средним медицинским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персоналом,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на 10 тыс.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116,3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144,3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124,0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7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населения, систематически занимающегося физкультурой, в общей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чис-ти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нас-я,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45,1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7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работ, выполненных по виду экономической деятельности «Строительство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», млрд.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3 раза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6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Среднесписочная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работников организаций (без СМП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), тыс. чел.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18,5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7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Число малых и средних предприятий, включая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микропредприятия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(на конец года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),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157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384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2,5 раза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7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Выбросы загрязняющих веществ в атмосферный воздух от стационарных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источников,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тыс.тонн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99,9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7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обучающихся, занимающихся в одну смену, в общей численности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обучающихся,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Обеспеченность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межпоселенческими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библиотеками,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Обеспеченность общедоступными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библиотеками,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Обеспеченность учреждениями культурно-досугового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типа,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7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08720"/>
            <a:ext cx="8652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Показатели достигшие плановые значения, установленные </a:t>
            </a:r>
            <a:endParaRPr lang="ru-RU" b="1" dirty="0" smtClean="0">
              <a:solidFill>
                <a:srgbClr val="C00000"/>
              </a:solidFill>
              <a:latin typeface="Times New Roman"/>
              <a:ea typeface="Calibri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  <a:t>Стратегией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к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  <a:t>2022-2026 годам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207299"/>
              </p:ext>
            </p:extLst>
          </p:nvPr>
        </p:nvGraphicFramePr>
        <p:xfrm>
          <a:off x="844380" y="2564904"/>
          <a:ext cx="7909364" cy="349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278"/>
                <a:gridCol w="1512168"/>
                <a:gridCol w="1296144"/>
                <a:gridCol w="1207774"/>
              </a:tblGrid>
              <a:tr h="5238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Целевое значение показателя на 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Фактическое значение показателя за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плановому значению,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Оборот розничной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торговли, млрд.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платных услуг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населению, млрд.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2023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Среднесписочная численность работников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СМП, тыс. чел.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ветхого и аварийного жилищного фонда в общей площади жилищного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фонда,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14,9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Число лиц, систематически занимающихся физической культурой 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спортом, тыс. чел.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3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автомобильных дорог общего пользования (местного значения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), км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206,2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214,6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3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авто. дорог с твердым покрытием в общей протяженности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дорог,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35,8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41,3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94606" y="177281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/>
                <a:ea typeface="Calibri"/>
              </a:rPr>
              <a:t>Семь </a:t>
            </a:r>
            <a:r>
              <a:rPr lang="ru-RU" sz="1600" b="1" dirty="0">
                <a:latin typeface="Times New Roman"/>
                <a:ea typeface="Calibri"/>
              </a:rPr>
              <a:t>целевых показателей превысили плановые значения, </a:t>
            </a:r>
            <a:endParaRPr lang="ru-RU" sz="1600" b="1" dirty="0" smtClean="0">
              <a:latin typeface="Times New Roman"/>
              <a:ea typeface="Calibri"/>
            </a:endParaRPr>
          </a:p>
          <a:p>
            <a:pPr algn="ctr"/>
            <a:r>
              <a:rPr lang="ru-RU" sz="1600" b="1" dirty="0" smtClean="0">
                <a:latin typeface="Times New Roman"/>
                <a:ea typeface="Calibri"/>
              </a:rPr>
              <a:t>установленные </a:t>
            </a:r>
            <a:r>
              <a:rPr lang="ru-RU" sz="1600" b="1" dirty="0">
                <a:latin typeface="Times New Roman"/>
                <a:ea typeface="Calibri"/>
              </a:rPr>
              <a:t>Стратегией </a:t>
            </a:r>
            <a:r>
              <a:rPr lang="ru-RU" sz="1600" b="1" dirty="0" smtClean="0">
                <a:latin typeface="Times New Roman"/>
                <a:ea typeface="Calibri"/>
              </a:rPr>
              <a:t>к </a:t>
            </a:r>
            <a:r>
              <a:rPr lang="ru-RU" sz="1600" b="1" dirty="0">
                <a:latin typeface="Times New Roman"/>
                <a:ea typeface="Calibri"/>
              </a:rPr>
              <a:t>2022 – 2026 годам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536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90872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</a:rPr>
              <a:t>Показатели, значения которых исполнены </a:t>
            </a:r>
            <a:r>
              <a:rPr lang="ru-RU" b="1" dirty="0">
                <a:solidFill>
                  <a:srgbClr val="C00000"/>
                </a:solidFill>
                <a:latin typeface="Times New Roman"/>
              </a:rPr>
              <a:t>на 100%, </a:t>
            </a:r>
            <a:endParaRPr lang="ru-RU" b="1" dirty="0" smtClean="0">
              <a:solidFill>
                <a:srgbClr val="C00000"/>
              </a:solidFill>
              <a:latin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</a:rPr>
              <a:t>либо превышают </a:t>
            </a:r>
            <a:r>
              <a:rPr lang="ru-RU" b="1" dirty="0">
                <a:solidFill>
                  <a:srgbClr val="C00000"/>
                </a:solidFill>
                <a:latin typeface="Times New Roman"/>
              </a:rPr>
              <a:t>значения, установленные в 2020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</a:rPr>
              <a:t>году</a:t>
            </a:r>
            <a:endParaRPr lang="ru-RU" sz="1600" b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615286"/>
              </p:ext>
            </p:extLst>
          </p:nvPr>
        </p:nvGraphicFramePr>
        <p:xfrm>
          <a:off x="751250" y="1844824"/>
          <a:ext cx="8257235" cy="2514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513"/>
                <a:gridCol w="1578677"/>
                <a:gridCol w="1353151"/>
                <a:gridCol w="1260894"/>
              </a:tblGrid>
              <a:tr h="9352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Целевое значение показателя на 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Фактическое значение показателя за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номинальная заработная плата работников крупных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предприятий,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88,0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88,5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2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Ввод в действие жилых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домов,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тыс.кв.метров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135,8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7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воспитанников дошкольных организаций в общей численности детей от 1-6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лет,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59,6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60,1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7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отгруженных товаров, работ 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услуг, млрд.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376,5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412,2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385" marR="32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770" y="4748331"/>
            <a:ext cx="2164409" cy="15200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863600">
              <a:schemeClr val="bg1">
                <a:lumMod val="85000"/>
                <a:alpha val="40000"/>
              </a:schemeClr>
            </a:glow>
            <a:softEdge rad="88900"/>
          </a:effectLst>
        </p:spPr>
      </p:pic>
      <p:pic>
        <p:nvPicPr>
          <p:cNvPr id="9" name="Picture 2" descr="http://static.ngs.ru/news/preview/1a81a28b84b0da56f229dc4664b7d5cc0abfea86_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0207"/>
            <a:ext cx="2482098" cy="1520016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enkorr.ua/uploads/news/2013/10/07/13/ed8c6b21ef19e86255fbcd5730f70239778db8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enkorr.ua/uploads/news/2013/10/07/13/ed8c6b21ef19e86255fbcd5730f70239778db81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goren_tn\Desktop\ed8c6b21ef19e86255fbcd5730f70239778db8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0207"/>
            <a:ext cx="2376264" cy="15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5867</TotalTime>
  <Words>1075</Words>
  <Application>Microsoft Office PowerPoint</Application>
  <PresentationFormat>Экран (4:3)</PresentationFormat>
  <Paragraphs>282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wadim</dc:creator>
  <cp:lastModifiedBy>Горень Т.Н.</cp:lastModifiedBy>
  <cp:revision>451</cp:revision>
  <cp:lastPrinted>2014-12-11T07:54:16Z</cp:lastPrinted>
  <dcterms:created xsi:type="dcterms:W3CDTF">2010-11-18T12:08:53Z</dcterms:created>
  <dcterms:modified xsi:type="dcterms:W3CDTF">2021-12-27T08:45:52Z</dcterms:modified>
</cp:coreProperties>
</file>