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7" r:id="rId3"/>
    <p:sldId id="287" r:id="rId4"/>
    <p:sldId id="260" r:id="rId5"/>
    <p:sldId id="280" r:id="rId6"/>
    <p:sldId id="281" r:id="rId7"/>
    <p:sldId id="282" r:id="rId8"/>
    <p:sldId id="284" r:id="rId9"/>
    <p:sldId id="305" r:id="rId10"/>
    <p:sldId id="285" r:id="rId11"/>
    <p:sldId id="288" r:id="rId12"/>
    <p:sldId id="291" r:id="rId13"/>
    <p:sldId id="306" r:id="rId14"/>
    <p:sldId id="293" r:id="rId15"/>
    <p:sldId id="286" r:id="rId16"/>
    <p:sldId id="303" r:id="rId17"/>
    <p:sldId id="304" r:id="rId18"/>
    <p:sldId id="276" r:id="rId19"/>
  </p:sldIdLst>
  <p:sldSz cx="9144000" cy="5143500" type="screen16x9"/>
  <p:notesSz cx="6669088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90" userDrawn="1">
          <p15:clr>
            <a:srgbClr val="A4A3A4"/>
          </p15:clr>
        </p15:guide>
        <p15:guide id="2" pos="4105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 Olesya" initials="" lastIdx="4" clrIdx="6"/>
  <p:cmAuthor id="1" name="пользователь Microsoft Office" initials="Office" lastIdx="1" clrIdx="0">
    <p:extLst/>
  </p:cmAuthor>
  <p:cmAuthor id="8" name="Rustam Gabbasov" initials="RG" lastIdx="1" clrIdx="7">
    <p:extLst/>
  </p:cmAuthor>
  <p:cmAuthor id="2" name="пользователь Microsoft Office" initials="Office [2]" lastIdx="1" clrIdx="1">
    <p:extLst/>
  </p:cmAuthor>
  <p:cmAuthor id="9" name="Rustam Gabbasov" initials="RG [2]" lastIdx="1" clrIdx="8">
    <p:extLst/>
  </p:cmAuthor>
  <p:cmAuthor id="3" name="пользователь Microsoft Office" initials="Office [3]" lastIdx="1" clrIdx="2">
    <p:extLst/>
  </p:cmAuthor>
  <p:cmAuthor id="10" name="Rustam Gabbasov" initials="RG [3]" lastIdx="1" clrIdx="9">
    <p:extLst/>
  </p:cmAuthor>
  <p:cmAuthor id="4" name="пользователь Microsoft Office" initials="Office [4]" lastIdx="1" clrIdx="3">
    <p:extLst/>
  </p:cmAuthor>
  <p:cmAuthor id="11" name="Пользователь Microsoft Office" initials="Office" lastIdx="1" clrIdx="10">
    <p:extLst/>
  </p:cmAuthor>
  <p:cmAuthor id="5" name="пользователь Microsoft Office" initials="Office [5]" lastIdx="1" clrIdx="4">
    <p:extLst/>
  </p:cmAuthor>
  <p:cmAuthor id="6" name="пользователь Microsoft Office" initials="Office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450"/>
    <a:srgbClr val="FFCC00"/>
    <a:srgbClr val="E86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60800" autoAdjust="0"/>
  </p:normalViewPr>
  <p:slideViewPr>
    <p:cSldViewPr snapToGrid="0" snapToObjects="1">
      <p:cViewPr varScale="1">
        <p:scale>
          <a:sx n="88" d="100"/>
          <a:sy n="88" d="100"/>
        </p:scale>
        <p:origin x="-2220" y="-96"/>
      </p:cViewPr>
      <p:guideLst>
        <p:guide orient="horz" pos="2890"/>
        <p:guide orient="horz" pos="1416"/>
        <p:guide pos="41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7CE78-27E4-48DA-8AE5-4099001DF933}" type="doc">
      <dgm:prSet loTypeId="urn:microsoft.com/office/officeart/2005/8/layout/pyramid2" loCatId="list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31159738-6B23-4445-BF1C-F19B84B19645}">
      <dgm:prSet phldrT="[Текст]"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Использование слов «вклад», «сбережения», «инвестиции». Вклад можно открыть только в банке! </a:t>
          </a:r>
          <a:endParaRPr lang="ru-RU" sz="1800" b="1" dirty="0">
            <a:solidFill>
              <a:schemeClr val="tx1"/>
            </a:solidFill>
          </a:endParaRPr>
        </a:p>
      </dgm:t>
    </dgm:pt>
    <dgm:pt modelId="{CB7A1C8B-B8EC-4844-8A1A-9B737692A65E}" type="parTrans" cxnId="{03D0529D-546E-42B8-9BAB-06AFB1992FE3}">
      <dgm:prSet/>
      <dgm:spPr/>
      <dgm:t>
        <a:bodyPr/>
        <a:lstStyle/>
        <a:p>
          <a:endParaRPr lang="ru-RU" b="1">
            <a:solidFill>
              <a:schemeClr val="accent6"/>
            </a:solidFill>
          </a:endParaRPr>
        </a:p>
      </dgm:t>
    </dgm:pt>
    <dgm:pt modelId="{07FD6D24-3E44-41C6-9A85-A900224EBE27}" type="sibTrans" cxnId="{03D0529D-546E-42B8-9BAB-06AFB1992FE3}">
      <dgm:prSet/>
      <dgm:spPr/>
      <dgm:t>
        <a:bodyPr/>
        <a:lstStyle/>
        <a:p>
          <a:endParaRPr lang="ru-RU" b="1">
            <a:solidFill>
              <a:schemeClr val="accent6"/>
            </a:solidFill>
          </a:endParaRPr>
        </a:p>
      </dgm:t>
    </dgm:pt>
    <dgm:pt modelId="{D8520009-ECB8-49CA-91AE-11B1342829F8}">
      <dgm:prSet phldrT="[Текст]"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Отсутствие лицензии Банка России на осуществление деятельности по привлечению денежных средств</a:t>
          </a:r>
          <a:endParaRPr lang="ru-RU" sz="1800" b="1" dirty="0">
            <a:solidFill>
              <a:schemeClr val="tx1"/>
            </a:solidFill>
          </a:endParaRPr>
        </a:p>
      </dgm:t>
    </dgm:pt>
    <dgm:pt modelId="{02CD92D6-6EA6-42C1-BD19-D623518764AD}" type="parTrans" cxnId="{8E3226AC-7A4C-46F3-B542-65E49DC0C301}">
      <dgm:prSet/>
      <dgm:spPr/>
      <dgm:t>
        <a:bodyPr/>
        <a:lstStyle/>
        <a:p>
          <a:endParaRPr lang="ru-RU" b="1">
            <a:solidFill>
              <a:schemeClr val="accent6"/>
            </a:solidFill>
          </a:endParaRPr>
        </a:p>
      </dgm:t>
    </dgm:pt>
    <dgm:pt modelId="{E97D9803-6168-4983-AE72-CAE0F202DCE4}" type="sibTrans" cxnId="{8E3226AC-7A4C-46F3-B542-65E49DC0C301}">
      <dgm:prSet/>
      <dgm:spPr/>
      <dgm:t>
        <a:bodyPr/>
        <a:lstStyle/>
        <a:p>
          <a:endParaRPr lang="ru-RU" b="1">
            <a:solidFill>
              <a:schemeClr val="accent6"/>
            </a:solidFill>
          </a:endParaRPr>
        </a:p>
      </dgm:t>
    </dgm:pt>
    <dgm:pt modelId="{FB104584-8B4D-44EF-AB29-13463B6C3A94}">
      <dgm:prSet phldrT="[Текст]"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Использование чужих брендов, «громких» имён, вызывающих доверие граждан</a:t>
          </a:r>
          <a:endParaRPr lang="ru-RU" sz="1800" b="1" dirty="0">
            <a:solidFill>
              <a:schemeClr val="tx1"/>
            </a:solidFill>
          </a:endParaRPr>
        </a:p>
      </dgm:t>
    </dgm:pt>
    <dgm:pt modelId="{A0508077-B98C-469A-8073-382425E56904}" type="parTrans" cxnId="{C0AC1BA5-693B-4510-81CB-50DF0A49FD84}">
      <dgm:prSet/>
      <dgm:spPr/>
      <dgm:t>
        <a:bodyPr/>
        <a:lstStyle/>
        <a:p>
          <a:endParaRPr lang="ru-RU" b="1">
            <a:solidFill>
              <a:schemeClr val="accent6"/>
            </a:solidFill>
          </a:endParaRPr>
        </a:p>
      </dgm:t>
    </dgm:pt>
    <dgm:pt modelId="{850C06DB-E27A-46F6-9132-49FD4CF083A0}" type="sibTrans" cxnId="{C0AC1BA5-693B-4510-81CB-50DF0A49FD84}">
      <dgm:prSet/>
      <dgm:spPr/>
      <dgm:t>
        <a:bodyPr/>
        <a:lstStyle/>
        <a:p>
          <a:endParaRPr lang="ru-RU" b="1">
            <a:solidFill>
              <a:schemeClr val="accent6"/>
            </a:solidFill>
          </a:endParaRPr>
        </a:p>
      </dgm:t>
    </dgm:pt>
    <dgm:pt modelId="{3C6B49CE-989D-4508-B39E-E93565EB72EB}">
      <dgm:prSet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Предложение чрезвычайно высокой доходности </a:t>
          </a:r>
        </a:p>
        <a:p>
          <a:r>
            <a:rPr lang="ru-RU" sz="1800" b="1" dirty="0" smtClean="0">
              <a:solidFill>
                <a:schemeClr val="tx1"/>
              </a:solidFill>
            </a:rPr>
            <a:t>(от 30 до 100% годовых и выше)</a:t>
          </a:r>
          <a:endParaRPr lang="ru-RU" sz="1800" b="1" dirty="0">
            <a:solidFill>
              <a:schemeClr val="tx1"/>
            </a:solidFill>
          </a:endParaRPr>
        </a:p>
      </dgm:t>
    </dgm:pt>
    <dgm:pt modelId="{BE08899C-AF63-48C7-A80B-A8F9AB5EE6B7}" type="parTrans" cxnId="{150614E7-F108-4176-9BEB-152A196BCEB3}">
      <dgm:prSet/>
      <dgm:spPr/>
      <dgm:t>
        <a:bodyPr/>
        <a:lstStyle/>
        <a:p>
          <a:endParaRPr lang="ru-RU" b="1">
            <a:solidFill>
              <a:schemeClr val="accent6"/>
            </a:solidFill>
          </a:endParaRPr>
        </a:p>
      </dgm:t>
    </dgm:pt>
    <dgm:pt modelId="{BD685A04-357E-465C-9C86-D421A9724213}" type="sibTrans" cxnId="{150614E7-F108-4176-9BEB-152A196BCEB3}">
      <dgm:prSet/>
      <dgm:spPr/>
      <dgm:t>
        <a:bodyPr/>
        <a:lstStyle/>
        <a:p>
          <a:endParaRPr lang="ru-RU" b="1">
            <a:solidFill>
              <a:schemeClr val="accent6"/>
            </a:solidFill>
          </a:endParaRPr>
        </a:p>
      </dgm:t>
    </dgm:pt>
    <dgm:pt modelId="{C3207ED4-0BC6-4FA7-AF21-D81642A31214}">
      <dgm:prSet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Массированная реклама в СМИ и сети Интернет</a:t>
          </a:r>
          <a:endParaRPr lang="ru-RU" sz="1800" b="1" dirty="0">
            <a:solidFill>
              <a:schemeClr val="tx1"/>
            </a:solidFill>
          </a:endParaRPr>
        </a:p>
      </dgm:t>
    </dgm:pt>
    <dgm:pt modelId="{A45AE8D8-E26E-447D-92C3-5D7830671284}" type="parTrans" cxnId="{5844DC9D-67A9-4501-8E82-7EF663A9A2FA}">
      <dgm:prSet/>
      <dgm:spPr/>
      <dgm:t>
        <a:bodyPr/>
        <a:lstStyle/>
        <a:p>
          <a:endParaRPr lang="ru-RU" b="1">
            <a:solidFill>
              <a:schemeClr val="accent6"/>
            </a:solidFill>
          </a:endParaRPr>
        </a:p>
      </dgm:t>
    </dgm:pt>
    <dgm:pt modelId="{B3BE496A-0DD4-4E50-A34F-D452BC19485D}" type="sibTrans" cxnId="{5844DC9D-67A9-4501-8E82-7EF663A9A2FA}">
      <dgm:prSet/>
      <dgm:spPr/>
      <dgm:t>
        <a:bodyPr/>
        <a:lstStyle/>
        <a:p>
          <a:endParaRPr lang="ru-RU" b="1">
            <a:solidFill>
              <a:schemeClr val="accent6"/>
            </a:solidFill>
          </a:endParaRPr>
        </a:p>
      </dgm:t>
    </dgm:pt>
    <dgm:pt modelId="{05F4A308-1E27-47FB-92F8-2D8A7C89ECB0}" type="pres">
      <dgm:prSet presAssocID="{9BA7CE78-27E4-48DA-8AE5-4099001DF93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6F1760C-6435-43AC-AA96-A8CD6350CCFE}" type="pres">
      <dgm:prSet presAssocID="{9BA7CE78-27E4-48DA-8AE5-4099001DF933}" presName="pyramid" presStyleLbl="node1" presStyleIdx="0" presStyleCnt="1"/>
      <dgm:spPr>
        <a:solidFill>
          <a:srgbClr val="FCC450"/>
        </a:solidFill>
      </dgm:spPr>
      <dgm:t>
        <a:bodyPr/>
        <a:lstStyle/>
        <a:p>
          <a:endParaRPr lang="ru-RU"/>
        </a:p>
      </dgm:t>
    </dgm:pt>
    <dgm:pt modelId="{6E1ABB2F-585E-49B0-8BEC-8F61559C72BC}" type="pres">
      <dgm:prSet presAssocID="{9BA7CE78-27E4-48DA-8AE5-4099001DF933}" presName="theList" presStyleCnt="0"/>
      <dgm:spPr/>
    </dgm:pt>
    <dgm:pt modelId="{53A42F99-3E4F-4052-B980-35386CE75745}" type="pres">
      <dgm:prSet presAssocID="{31159738-6B23-4445-BF1C-F19B84B19645}" presName="aNode" presStyleLbl="fgAcc1" presStyleIdx="0" presStyleCnt="5" custScaleX="194718" custLinFactNeighborX="-1862" custLinFactNeighborY="35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D3B2E-B825-4C26-A63F-3DD5517A9164}" type="pres">
      <dgm:prSet presAssocID="{31159738-6B23-4445-BF1C-F19B84B19645}" presName="aSpace" presStyleCnt="0"/>
      <dgm:spPr/>
    </dgm:pt>
    <dgm:pt modelId="{D872A947-A3BF-4609-80D8-16040ACD33FA}" type="pres">
      <dgm:prSet presAssocID="{C3207ED4-0BC6-4FA7-AF21-D81642A31214}" presName="aNode" presStyleLbl="fgAcc1" presStyleIdx="1" presStyleCnt="5" custScaleX="194807" custLinFactNeighborX="-1862" custLinFactNeighborY="35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31867-E760-4A23-8A6B-C3C758F9560E}" type="pres">
      <dgm:prSet presAssocID="{C3207ED4-0BC6-4FA7-AF21-D81642A31214}" presName="aSpace" presStyleCnt="0"/>
      <dgm:spPr/>
    </dgm:pt>
    <dgm:pt modelId="{343EF268-4DA8-4BA2-8E8D-2CA424DCED64}" type="pres">
      <dgm:prSet presAssocID="{3C6B49CE-989D-4508-B39E-E93565EB72EB}" presName="aNode" presStyleLbl="fgAcc1" presStyleIdx="2" presStyleCnt="5" custScaleX="192261" custLinFactNeighborX="-1862" custLinFactNeighborY="35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563DC-1F27-4EF0-93E1-E16FF244974C}" type="pres">
      <dgm:prSet presAssocID="{3C6B49CE-989D-4508-B39E-E93565EB72EB}" presName="aSpace" presStyleCnt="0"/>
      <dgm:spPr/>
    </dgm:pt>
    <dgm:pt modelId="{33B0F317-1384-4398-A964-48E6C3ACBC9C}" type="pres">
      <dgm:prSet presAssocID="{D8520009-ECB8-49CA-91AE-11B1342829F8}" presName="aNode" presStyleLbl="fgAcc1" presStyleIdx="3" presStyleCnt="5" custScaleX="192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A6933-B20A-4360-9190-703AA1563AC6}" type="pres">
      <dgm:prSet presAssocID="{D8520009-ECB8-49CA-91AE-11B1342829F8}" presName="aSpace" presStyleCnt="0"/>
      <dgm:spPr/>
    </dgm:pt>
    <dgm:pt modelId="{C999593F-D0E6-407C-9568-EDBE4951D118}" type="pres">
      <dgm:prSet presAssocID="{FB104584-8B4D-44EF-AB29-13463B6C3A94}" presName="aNode" presStyleLbl="fgAcc1" presStyleIdx="4" presStyleCnt="5" custScaleX="193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7A339-D6A6-4D3E-95C3-F1F09AA806C3}" type="pres">
      <dgm:prSet presAssocID="{FB104584-8B4D-44EF-AB29-13463B6C3A94}" presName="aSpace" presStyleCnt="0"/>
      <dgm:spPr/>
    </dgm:pt>
  </dgm:ptLst>
  <dgm:cxnLst>
    <dgm:cxn modelId="{150614E7-F108-4176-9BEB-152A196BCEB3}" srcId="{9BA7CE78-27E4-48DA-8AE5-4099001DF933}" destId="{3C6B49CE-989D-4508-B39E-E93565EB72EB}" srcOrd="2" destOrd="0" parTransId="{BE08899C-AF63-48C7-A80B-A8F9AB5EE6B7}" sibTransId="{BD685A04-357E-465C-9C86-D421A9724213}"/>
    <dgm:cxn modelId="{481E34B5-3AA8-4A10-BF64-0B438950ACFB}" type="presOf" srcId="{3C6B49CE-989D-4508-B39E-E93565EB72EB}" destId="{343EF268-4DA8-4BA2-8E8D-2CA424DCED64}" srcOrd="0" destOrd="0" presId="urn:microsoft.com/office/officeart/2005/8/layout/pyramid2"/>
    <dgm:cxn modelId="{A1C1B1C2-B1A1-41D5-A231-4D6FACB25F43}" type="presOf" srcId="{C3207ED4-0BC6-4FA7-AF21-D81642A31214}" destId="{D872A947-A3BF-4609-80D8-16040ACD33FA}" srcOrd="0" destOrd="0" presId="urn:microsoft.com/office/officeart/2005/8/layout/pyramid2"/>
    <dgm:cxn modelId="{AA5A7D67-9AF2-46A3-AFE2-82D3497C4BEB}" type="presOf" srcId="{9BA7CE78-27E4-48DA-8AE5-4099001DF933}" destId="{05F4A308-1E27-47FB-92F8-2D8A7C89ECB0}" srcOrd="0" destOrd="0" presId="urn:microsoft.com/office/officeart/2005/8/layout/pyramid2"/>
    <dgm:cxn modelId="{5844DC9D-67A9-4501-8E82-7EF663A9A2FA}" srcId="{9BA7CE78-27E4-48DA-8AE5-4099001DF933}" destId="{C3207ED4-0BC6-4FA7-AF21-D81642A31214}" srcOrd="1" destOrd="0" parTransId="{A45AE8D8-E26E-447D-92C3-5D7830671284}" sibTransId="{B3BE496A-0DD4-4E50-A34F-D452BC19485D}"/>
    <dgm:cxn modelId="{8E3226AC-7A4C-46F3-B542-65E49DC0C301}" srcId="{9BA7CE78-27E4-48DA-8AE5-4099001DF933}" destId="{D8520009-ECB8-49CA-91AE-11B1342829F8}" srcOrd="3" destOrd="0" parTransId="{02CD92D6-6EA6-42C1-BD19-D623518764AD}" sibTransId="{E97D9803-6168-4983-AE72-CAE0F202DCE4}"/>
    <dgm:cxn modelId="{71B85918-AA01-4B2C-9831-147AE437C55C}" type="presOf" srcId="{FB104584-8B4D-44EF-AB29-13463B6C3A94}" destId="{C999593F-D0E6-407C-9568-EDBE4951D118}" srcOrd="0" destOrd="0" presId="urn:microsoft.com/office/officeart/2005/8/layout/pyramid2"/>
    <dgm:cxn modelId="{03D0529D-546E-42B8-9BAB-06AFB1992FE3}" srcId="{9BA7CE78-27E4-48DA-8AE5-4099001DF933}" destId="{31159738-6B23-4445-BF1C-F19B84B19645}" srcOrd="0" destOrd="0" parTransId="{CB7A1C8B-B8EC-4844-8A1A-9B737692A65E}" sibTransId="{07FD6D24-3E44-41C6-9A85-A900224EBE27}"/>
    <dgm:cxn modelId="{33F9F135-8985-4038-B2B9-D1099464601A}" type="presOf" srcId="{D8520009-ECB8-49CA-91AE-11B1342829F8}" destId="{33B0F317-1384-4398-A964-48E6C3ACBC9C}" srcOrd="0" destOrd="0" presId="urn:microsoft.com/office/officeart/2005/8/layout/pyramid2"/>
    <dgm:cxn modelId="{393A2D84-B456-4C60-AC50-A04BCA5CCD0E}" type="presOf" srcId="{31159738-6B23-4445-BF1C-F19B84B19645}" destId="{53A42F99-3E4F-4052-B980-35386CE75745}" srcOrd="0" destOrd="0" presId="urn:microsoft.com/office/officeart/2005/8/layout/pyramid2"/>
    <dgm:cxn modelId="{C0AC1BA5-693B-4510-81CB-50DF0A49FD84}" srcId="{9BA7CE78-27E4-48DA-8AE5-4099001DF933}" destId="{FB104584-8B4D-44EF-AB29-13463B6C3A94}" srcOrd="4" destOrd="0" parTransId="{A0508077-B98C-469A-8073-382425E56904}" sibTransId="{850C06DB-E27A-46F6-9132-49FD4CF083A0}"/>
    <dgm:cxn modelId="{D07BB72F-FBF0-487F-8994-D7379676C07C}" type="presParOf" srcId="{05F4A308-1E27-47FB-92F8-2D8A7C89ECB0}" destId="{E6F1760C-6435-43AC-AA96-A8CD6350CCFE}" srcOrd="0" destOrd="0" presId="urn:microsoft.com/office/officeart/2005/8/layout/pyramid2"/>
    <dgm:cxn modelId="{B8548D60-407B-424D-94F2-E616EB398CEF}" type="presParOf" srcId="{05F4A308-1E27-47FB-92F8-2D8A7C89ECB0}" destId="{6E1ABB2F-585E-49B0-8BEC-8F61559C72BC}" srcOrd="1" destOrd="0" presId="urn:microsoft.com/office/officeart/2005/8/layout/pyramid2"/>
    <dgm:cxn modelId="{A9064AD2-9E43-41D9-BE42-AA18A9BCC4DC}" type="presParOf" srcId="{6E1ABB2F-585E-49B0-8BEC-8F61559C72BC}" destId="{53A42F99-3E4F-4052-B980-35386CE75745}" srcOrd="0" destOrd="0" presId="urn:microsoft.com/office/officeart/2005/8/layout/pyramid2"/>
    <dgm:cxn modelId="{D50C1ABB-E57A-4B4F-A4C1-524BA7A217BD}" type="presParOf" srcId="{6E1ABB2F-585E-49B0-8BEC-8F61559C72BC}" destId="{46DD3B2E-B825-4C26-A63F-3DD5517A9164}" srcOrd="1" destOrd="0" presId="urn:microsoft.com/office/officeart/2005/8/layout/pyramid2"/>
    <dgm:cxn modelId="{98A9A214-12B2-4B0D-92C4-1589EFFA3938}" type="presParOf" srcId="{6E1ABB2F-585E-49B0-8BEC-8F61559C72BC}" destId="{D872A947-A3BF-4609-80D8-16040ACD33FA}" srcOrd="2" destOrd="0" presId="urn:microsoft.com/office/officeart/2005/8/layout/pyramid2"/>
    <dgm:cxn modelId="{D72D4F1C-F4C2-42FD-A0C8-0024D0347FC3}" type="presParOf" srcId="{6E1ABB2F-585E-49B0-8BEC-8F61559C72BC}" destId="{99731867-E760-4A23-8A6B-C3C758F9560E}" srcOrd="3" destOrd="0" presId="urn:microsoft.com/office/officeart/2005/8/layout/pyramid2"/>
    <dgm:cxn modelId="{5C0767B6-721C-4A8D-A4EC-AB0E6BCB3809}" type="presParOf" srcId="{6E1ABB2F-585E-49B0-8BEC-8F61559C72BC}" destId="{343EF268-4DA8-4BA2-8E8D-2CA424DCED64}" srcOrd="4" destOrd="0" presId="urn:microsoft.com/office/officeart/2005/8/layout/pyramid2"/>
    <dgm:cxn modelId="{E2FCC6B1-7F86-4BE2-B3DD-5C2DAEE7A609}" type="presParOf" srcId="{6E1ABB2F-585E-49B0-8BEC-8F61559C72BC}" destId="{088563DC-1F27-4EF0-93E1-E16FF244974C}" srcOrd="5" destOrd="0" presId="urn:microsoft.com/office/officeart/2005/8/layout/pyramid2"/>
    <dgm:cxn modelId="{4C8B048D-F0CC-41D5-9864-3F88FC5ADD50}" type="presParOf" srcId="{6E1ABB2F-585E-49B0-8BEC-8F61559C72BC}" destId="{33B0F317-1384-4398-A964-48E6C3ACBC9C}" srcOrd="6" destOrd="0" presId="urn:microsoft.com/office/officeart/2005/8/layout/pyramid2"/>
    <dgm:cxn modelId="{5E911E91-BBDF-4F7C-92CE-63F92F820B64}" type="presParOf" srcId="{6E1ABB2F-585E-49B0-8BEC-8F61559C72BC}" destId="{3F4A6933-B20A-4360-9190-703AA1563AC6}" srcOrd="7" destOrd="0" presId="urn:microsoft.com/office/officeart/2005/8/layout/pyramid2"/>
    <dgm:cxn modelId="{CE8DDA03-A6A8-4F8C-8D58-EADD9C461B3F}" type="presParOf" srcId="{6E1ABB2F-585E-49B0-8BEC-8F61559C72BC}" destId="{C999593F-D0E6-407C-9568-EDBE4951D118}" srcOrd="8" destOrd="0" presId="urn:microsoft.com/office/officeart/2005/8/layout/pyramid2"/>
    <dgm:cxn modelId="{8E26B59E-4F0D-45CD-948B-68F1633A6211}" type="presParOf" srcId="{6E1ABB2F-585E-49B0-8BEC-8F61559C72BC}" destId="{1017A339-D6A6-4D3E-95C3-F1F09AA806C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306D4-DAF9-40BA-980F-1C85A6DAF374}" type="doc">
      <dgm:prSet loTypeId="urn:microsoft.com/office/officeart/2005/8/layout/vList2" loCatId="list" qsTypeId="urn:microsoft.com/office/officeart/2005/8/quickstyle/3d1" qsCatId="3D" csTypeId="urn:microsoft.com/office/officeart/2005/8/colors/accent6_1" csCatId="accent6" phldr="1"/>
      <dgm:spPr/>
    </dgm:pt>
    <dgm:pt modelId="{85BCBB7C-0EE1-45D2-BB9B-EDF15B65F066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1">
                  <a:lumMod val="50000"/>
                </a:schemeClr>
              </a:solidFill>
              <a:latin typeface="+mn-lt"/>
            </a:rPr>
            <a:t>НЕ</a:t>
          </a:r>
          <a:r>
            <a:rPr lang="en-US" sz="1600" b="1" dirty="0" smtClean="0">
              <a:solidFill>
                <a:schemeClr val="tx1">
                  <a:lumMod val="50000"/>
                </a:schemeClr>
              </a:solidFill>
              <a:latin typeface="+mn-lt"/>
            </a:rPr>
            <a:t> </a:t>
          </a:r>
          <a:r>
            <a:rPr lang="ru-RU" sz="1600" b="1" dirty="0" smtClean="0">
              <a:solidFill>
                <a:schemeClr val="tx1">
                  <a:lumMod val="50000"/>
                </a:schemeClr>
              </a:solidFill>
              <a:latin typeface="+mn-lt"/>
            </a:rPr>
            <a:t>обращайтесь в организации, которые не обладают соответствующими лицензиями на осуществление деятельности на финансовом рынке, а также не давайте деньги в долг друзьям без расписки (потеряешь и деньги, и друга!)</a:t>
          </a:r>
          <a:endParaRPr lang="ru-RU" sz="1600" b="1" dirty="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61F1855E-89E5-45C3-B5F0-D117C2CF476F}" type="parTrans" cxnId="{5E5DB05E-7B5B-4048-85EF-73C2ACAF839A}">
      <dgm:prSet/>
      <dgm:spPr/>
      <dgm:t>
        <a:bodyPr/>
        <a:lstStyle/>
        <a:p>
          <a:endParaRPr lang="ru-RU" sz="2000" b="1">
            <a:solidFill>
              <a:schemeClr val="tx1">
                <a:lumMod val="50000"/>
              </a:schemeClr>
            </a:solidFill>
          </a:endParaRPr>
        </a:p>
      </dgm:t>
    </dgm:pt>
    <dgm:pt modelId="{BF577587-AC4E-490F-B3BE-DE7D377688F3}" type="sibTrans" cxnId="{5E5DB05E-7B5B-4048-85EF-73C2ACAF839A}">
      <dgm:prSet/>
      <dgm:spPr/>
      <dgm:t>
        <a:bodyPr/>
        <a:lstStyle/>
        <a:p>
          <a:endParaRPr lang="ru-RU" sz="2000" b="1">
            <a:solidFill>
              <a:schemeClr val="tx1">
                <a:lumMod val="50000"/>
              </a:schemeClr>
            </a:solidFill>
          </a:endParaRPr>
        </a:p>
      </dgm:t>
    </dgm:pt>
    <dgm:pt modelId="{06C39FB7-87A3-4CBC-BDAF-32770492D432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1">
                  <a:lumMod val="50000"/>
                </a:schemeClr>
              </a:solidFill>
              <a:latin typeface="+mn-lt"/>
            </a:rPr>
            <a:t>НЕ передавайте кому-либо свой паспорт, так как мошенники могут воспользоваться вашими данными при оформлении кредитов или совершении сомнительных сделок или операций. В случае мошенничества обращайтесь в правоохранительные органы</a:t>
          </a:r>
          <a:endParaRPr lang="ru-RU" sz="1600" b="1" dirty="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67E05314-4124-4887-9826-2112A0906EEC}" type="parTrans" cxnId="{D55588AB-DC62-4FE9-8DE3-07B50FFE7679}">
      <dgm:prSet/>
      <dgm:spPr/>
      <dgm:t>
        <a:bodyPr/>
        <a:lstStyle/>
        <a:p>
          <a:endParaRPr lang="ru-RU" sz="2000" b="1">
            <a:solidFill>
              <a:schemeClr val="tx1">
                <a:lumMod val="50000"/>
              </a:schemeClr>
            </a:solidFill>
          </a:endParaRPr>
        </a:p>
      </dgm:t>
    </dgm:pt>
    <dgm:pt modelId="{854527C1-D2B1-48DA-8F3F-1214E14B0B69}" type="sibTrans" cxnId="{D55588AB-DC62-4FE9-8DE3-07B50FFE7679}">
      <dgm:prSet/>
      <dgm:spPr/>
      <dgm:t>
        <a:bodyPr/>
        <a:lstStyle/>
        <a:p>
          <a:endParaRPr lang="ru-RU" sz="2000" b="1">
            <a:solidFill>
              <a:schemeClr val="tx1">
                <a:lumMod val="50000"/>
              </a:schemeClr>
            </a:solidFill>
          </a:endParaRPr>
        </a:p>
      </dgm:t>
    </dgm:pt>
    <dgm:pt modelId="{3927E305-1F30-4E3A-B4E0-E7074244C84E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1">
                  <a:lumMod val="50000"/>
                </a:schemeClr>
              </a:solidFill>
              <a:latin typeface="+mn-lt"/>
            </a:rPr>
            <a:t>НЕ становитесь поручителем для малознакомых людей, Не подписывайте договоры с финансовыми организациями, если не понимаете содержания отдельных пунктов</a:t>
          </a:r>
          <a:endParaRPr lang="ru-RU" sz="1600" b="1" dirty="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D7F5F149-45B4-40C1-8595-C237AB0FBFD0}" type="parTrans" cxnId="{372B2208-A1CA-467A-B374-05ADD51EB9C6}">
      <dgm:prSet/>
      <dgm:spPr/>
      <dgm:t>
        <a:bodyPr/>
        <a:lstStyle/>
        <a:p>
          <a:endParaRPr lang="ru-RU" sz="2000" b="1">
            <a:solidFill>
              <a:schemeClr val="tx1">
                <a:lumMod val="50000"/>
              </a:schemeClr>
            </a:solidFill>
          </a:endParaRPr>
        </a:p>
      </dgm:t>
    </dgm:pt>
    <dgm:pt modelId="{69BCAD48-A4D7-417C-9A9D-3C1539C03248}" type="sibTrans" cxnId="{372B2208-A1CA-467A-B374-05ADD51EB9C6}">
      <dgm:prSet/>
      <dgm:spPr/>
      <dgm:t>
        <a:bodyPr/>
        <a:lstStyle/>
        <a:p>
          <a:endParaRPr lang="ru-RU" sz="2000" b="1">
            <a:solidFill>
              <a:schemeClr val="tx1">
                <a:lumMod val="50000"/>
              </a:schemeClr>
            </a:solidFill>
          </a:endParaRPr>
        </a:p>
      </dgm:t>
    </dgm:pt>
    <dgm:pt modelId="{1954B579-0DA7-486B-AF3B-B938C22D7F26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1">
                  <a:lumMod val="50000"/>
                </a:schemeClr>
              </a:solidFill>
              <a:latin typeface="+mn-lt"/>
            </a:rPr>
            <a:t>НЕ  поддавайтесь на предложения о вложении денег в «суперприбыльные» проекты, эти вложения не застрахованы государством</a:t>
          </a:r>
          <a:endParaRPr lang="ru-RU" sz="1600" b="1" dirty="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8BBF6DF3-E67F-4557-A45F-5C45DB5B2ECC}" type="parTrans" cxnId="{952BD6F1-8476-4C84-9D67-381E1E16CD40}">
      <dgm:prSet/>
      <dgm:spPr/>
      <dgm:t>
        <a:bodyPr/>
        <a:lstStyle/>
        <a:p>
          <a:endParaRPr lang="ru-RU" sz="2000" b="1">
            <a:solidFill>
              <a:schemeClr val="tx1">
                <a:lumMod val="50000"/>
              </a:schemeClr>
            </a:solidFill>
          </a:endParaRPr>
        </a:p>
      </dgm:t>
    </dgm:pt>
    <dgm:pt modelId="{15A55405-A4B9-41BC-ADC8-D3AA417A6CE2}" type="sibTrans" cxnId="{952BD6F1-8476-4C84-9D67-381E1E16CD40}">
      <dgm:prSet/>
      <dgm:spPr/>
      <dgm:t>
        <a:bodyPr/>
        <a:lstStyle/>
        <a:p>
          <a:endParaRPr lang="ru-RU" sz="2000" b="1">
            <a:solidFill>
              <a:schemeClr val="tx1">
                <a:lumMod val="50000"/>
              </a:schemeClr>
            </a:solidFill>
          </a:endParaRPr>
        </a:p>
      </dgm:t>
    </dgm:pt>
    <dgm:pt modelId="{1AA5CA4F-F0BE-45FC-A942-88087A6D4C0E}" type="pres">
      <dgm:prSet presAssocID="{8F3306D4-DAF9-40BA-980F-1C85A6DAF374}" presName="linear" presStyleCnt="0">
        <dgm:presLayoutVars>
          <dgm:animLvl val="lvl"/>
          <dgm:resizeHandles val="exact"/>
        </dgm:presLayoutVars>
      </dgm:prSet>
      <dgm:spPr/>
    </dgm:pt>
    <dgm:pt modelId="{489A2923-365B-4289-A6E6-93FC09DDF9F7}" type="pres">
      <dgm:prSet presAssocID="{85BCBB7C-0EE1-45D2-BB9B-EDF15B65F06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AB25E-F4AB-4E0D-8501-B4F33B9191E1}" type="pres">
      <dgm:prSet presAssocID="{BF577587-AC4E-490F-B3BE-DE7D377688F3}" presName="spacer" presStyleCnt="0"/>
      <dgm:spPr/>
    </dgm:pt>
    <dgm:pt modelId="{EFE10B28-CB86-47B4-9B10-82046C48FD4B}" type="pres">
      <dgm:prSet presAssocID="{06C39FB7-87A3-4CBC-BDAF-32770492D432}" presName="parentText" presStyleLbl="node1" presStyleIdx="1" presStyleCnt="4" custLinFactY="5258" custLinFactNeighborX="-12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73305-9283-4B2B-B78D-4477F5A03528}" type="pres">
      <dgm:prSet presAssocID="{854527C1-D2B1-48DA-8F3F-1214E14B0B69}" presName="spacer" presStyleCnt="0"/>
      <dgm:spPr/>
    </dgm:pt>
    <dgm:pt modelId="{55C5814A-C698-48E1-BA47-C751EB428561}" type="pres">
      <dgm:prSet presAssocID="{1954B579-0DA7-486B-AF3B-B938C22D7F2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AAF29-4B77-400E-96AF-84353260B69E}" type="pres">
      <dgm:prSet presAssocID="{15A55405-A4B9-41BC-ADC8-D3AA417A6CE2}" presName="spacer" presStyleCnt="0"/>
      <dgm:spPr/>
    </dgm:pt>
    <dgm:pt modelId="{75FDEC2E-C1C4-4B87-BFB9-582153110E4F}" type="pres">
      <dgm:prSet presAssocID="{3927E305-1F30-4E3A-B4E0-E7074244C84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874B90-977A-4BB2-A37C-E64E50BCCE7E}" type="presOf" srcId="{1954B579-0DA7-486B-AF3B-B938C22D7F26}" destId="{55C5814A-C698-48E1-BA47-C751EB428561}" srcOrd="0" destOrd="0" presId="urn:microsoft.com/office/officeart/2005/8/layout/vList2"/>
    <dgm:cxn modelId="{952BD6F1-8476-4C84-9D67-381E1E16CD40}" srcId="{8F3306D4-DAF9-40BA-980F-1C85A6DAF374}" destId="{1954B579-0DA7-486B-AF3B-B938C22D7F26}" srcOrd="2" destOrd="0" parTransId="{8BBF6DF3-E67F-4557-A45F-5C45DB5B2ECC}" sibTransId="{15A55405-A4B9-41BC-ADC8-D3AA417A6CE2}"/>
    <dgm:cxn modelId="{35C1E194-E4D2-4129-AE3A-87AA0AB28DDC}" type="presOf" srcId="{3927E305-1F30-4E3A-B4E0-E7074244C84E}" destId="{75FDEC2E-C1C4-4B87-BFB9-582153110E4F}" srcOrd="0" destOrd="0" presId="urn:microsoft.com/office/officeart/2005/8/layout/vList2"/>
    <dgm:cxn modelId="{22E0B7BA-9CD2-4B3B-86F1-ADB809F9DB40}" type="presOf" srcId="{8F3306D4-DAF9-40BA-980F-1C85A6DAF374}" destId="{1AA5CA4F-F0BE-45FC-A942-88087A6D4C0E}" srcOrd="0" destOrd="0" presId="urn:microsoft.com/office/officeart/2005/8/layout/vList2"/>
    <dgm:cxn modelId="{372B2208-A1CA-467A-B374-05ADD51EB9C6}" srcId="{8F3306D4-DAF9-40BA-980F-1C85A6DAF374}" destId="{3927E305-1F30-4E3A-B4E0-E7074244C84E}" srcOrd="3" destOrd="0" parTransId="{D7F5F149-45B4-40C1-8595-C237AB0FBFD0}" sibTransId="{69BCAD48-A4D7-417C-9A9D-3C1539C03248}"/>
    <dgm:cxn modelId="{9E4B26A1-438E-4312-92FF-337455D78024}" type="presOf" srcId="{85BCBB7C-0EE1-45D2-BB9B-EDF15B65F066}" destId="{489A2923-365B-4289-A6E6-93FC09DDF9F7}" srcOrd="0" destOrd="0" presId="urn:microsoft.com/office/officeart/2005/8/layout/vList2"/>
    <dgm:cxn modelId="{D55588AB-DC62-4FE9-8DE3-07B50FFE7679}" srcId="{8F3306D4-DAF9-40BA-980F-1C85A6DAF374}" destId="{06C39FB7-87A3-4CBC-BDAF-32770492D432}" srcOrd="1" destOrd="0" parTransId="{67E05314-4124-4887-9826-2112A0906EEC}" sibTransId="{854527C1-D2B1-48DA-8F3F-1214E14B0B69}"/>
    <dgm:cxn modelId="{22E2996F-493F-42AB-AB51-9F259565B6CD}" type="presOf" srcId="{06C39FB7-87A3-4CBC-BDAF-32770492D432}" destId="{EFE10B28-CB86-47B4-9B10-82046C48FD4B}" srcOrd="0" destOrd="0" presId="urn:microsoft.com/office/officeart/2005/8/layout/vList2"/>
    <dgm:cxn modelId="{5E5DB05E-7B5B-4048-85EF-73C2ACAF839A}" srcId="{8F3306D4-DAF9-40BA-980F-1C85A6DAF374}" destId="{85BCBB7C-0EE1-45D2-BB9B-EDF15B65F066}" srcOrd="0" destOrd="0" parTransId="{61F1855E-89E5-45C3-B5F0-D117C2CF476F}" sibTransId="{BF577587-AC4E-490F-B3BE-DE7D377688F3}"/>
    <dgm:cxn modelId="{00939062-3076-4437-BD5A-51662BECF1B9}" type="presParOf" srcId="{1AA5CA4F-F0BE-45FC-A942-88087A6D4C0E}" destId="{489A2923-365B-4289-A6E6-93FC09DDF9F7}" srcOrd="0" destOrd="0" presId="urn:microsoft.com/office/officeart/2005/8/layout/vList2"/>
    <dgm:cxn modelId="{61522A70-1339-4EB3-8199-3405FCF9968A}" type="presParOf" srcId="{1AA5CA4F-F0BE-45FC-A942-88087A6D4C0E}" destId="{AF6AB25E-F4AB-4E0D-8501-B4F33B9191E1}" srcOrd="1" destOrd="0" presId="urn:microsoft.com/office/officeart/2005/8/layout/vList2"/>
    <dgm:cxn modelId="{13D97F49-AD6E-4CC0-B49B-02F1430DAD6C}" type="presParOf" srcId="{1AA5CA4F-F0BE-45FC-A942-88087A6D4C0E}" destId="{EFE10B28-CB86-47B4-9B10-82046C48FD4B}" srcOrd="2" destOrd="0" presId="urn:microsoft.com/office/officeart/2005/8/layout/vList2"/>
    <dgm:cxn modelId="{A83CD3EF-5BB3-4D0B-B747-B84DE04F795F}" type="presParOf" srcId="{1AA5CA4F-F0BE-45FC-A942-88087A6D4C0E}" destId="{B8D73305-9283-4B2B-B78D-4477F5A03528}" srcOrd="3" destOrd="0" presId="urn:microsoft.com/office/officeart/2005/8/layout/vList2"/>
    <dgm:cxn modelId="{A4AE3D8C-2197-4C41-BE3E-BCC5EEE72F27}" type="presParOf" srcId="{1AA5CA4F-F0BE-45FC-A942-88087A6D4C0E}" destId="{55C5814A-C698-48E1-BA47-C751EB428561}" srcOrd="4" destOrd="0" presId="urn:microsoft.com/office/officeart/2005/8/layout/vList2"/>
    <dgm:cxn modelId="{D8B03C5B-9E2B-4C23-A61D-BF6E29779BAC}" type="presParOf" srcId="{1AA5CA4F-F0BE-45FC-A942-88087A6D4C0E}" destId="{CB0AAF29-4B77-400E-96AF-84353260B69E}" srcOrd="5" destOrd="0" presId="urn:microsoft.com/office/officeart/2005/8/layout/vList2"/>
    <dgm:cxn modelId="{A322F627-1C1F-48B8-B18F-9E47CCF6CFC0}" type="presParOf" srcId="{1AA5CA4F-F0BE-45FC-A942-88087A6D4C0E}" destId="{75FDEC2E-C1C4-4B87-BFB9-582153110E4F}" srcOrd="6" destOrd="0" presId="urn:microsoft.com/office/officeart/2005/8/layout/vList2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16B86B-1C5F-49C1-83BF-AE8B6BB758F3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4771B04-0DA1-4C00-B30D-194EF73B2A4F}" type="pres">
      <dgm:prSet presAssocID="{0816B86B-1C5F-49C1-83BF-AE8B6BB758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260AAB0-7F39-4B53-915E-7B2D41CFE766}" type="presOf" srcId="{0816B86B-1C5F-49C1-83BF-AE8B6BB758F3}" destId="{44771B04-0DA1-4C00-B30D-194EF73B2A4F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52B94D-9923-4B02-9EC8-4CBFC43D89C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C9C5FA-3853-4FE4-834C-EA4ED24F87BE}">
      <dgm:prSet phldrT="[Текст]"/>
      <dgm:spPr>
        <a:solidFill>
          <a:srgbClr val="FCC450"/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3E7678C-193F-4EB6-AE4E-9F01A1A8B041}" type="parTrans" cxnId="{1B9D977B-5031-4A91-A4F4-4A84F2A9D4ED}">
      <dgm:prSet/>
      <dgm:spPr/>
      <dgm:t>
        <a:bodyPr/>
        <a:lstStyle/>
        <a:p>
          <a:endParaRPr lang="ru-RU"/>
        </a:p>
      </dgm:t>
    </dgm:pt>
    <dgm:pt modelId="{A0E63C0C-30DA-47EA-AC91-7AF202EDC8D5}" type="sibTrans" cxnId="{1B9D977B-5031-4A91-A4F4-4A84F2A9D4ED}">
      <dgm:prSet/>
      <dgm:spPr/>
      <dgm:t>
        <a:bodyPr/>
        <a:lstStyle/>
        <a:p>
          <a:endParaRPr lang="ru-RU"/>
        </a:p>
      </dgm:t>
    </dgm:pt>
    <dgm:pt modelId="{88F2A7E6-C7DD-4521-BB5B-8E028882DDDB}">
      <dgm:prSet phldrT="[Текст]" custT="1"/>
      <dgm:spPr/>
      <dgm:t>
        <a:bodyPr/>
        <a:lstStyle/>
        <a:p>
          <a:pPr algn="just"/>
          <a:r>
            <a:rPr lang="ru-RU" sz="2000" dirty="0" smtClean="0"/>
            <a:t>Обращайтесь в </a:t>
          </a:r>
          <a:r>
            <a:rPr lang="ru-RU" sz="2000" u="sng" dirty="0" smtClean="0"/>
            <a:t>Интернет-приемную</a:t>
          </a:r>
          <a:r>
            <a:rPr lang="ru-RU" sz="2000" dirty="0" smtClean="0"/>
            <a:t> на сайте Банка России</a:t>
          </a:r>
          <a:r>
            <a:rPr lang="en-US" sz="2000" dirty="0" smtClean="0"/>
            <a:t> </a:t>
          </a:r>
          <a:r>
            <a:rPr lang="ru-RU" sz="2000" dirty="0" smtClean="0"/>
            <a:t>  </a:t>
          </a:r>
          <a:r>
            <a:rPr lang="en-US" sz="2000" b="1" dirty="0" smtClean="0">
              <a:solidFill>
                <a:schemeClr val="accent2">
                  <a:lumMod val="50000"/>
                </a:schemeClr>
              </a:solidFill>
            </a:rPr>
            <a:t>www.cbr.ru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smtClean="0"/>
            <a:t>и в правоохранительные органы</a:t>
          </a:r>
          <a:endParaRPr lang="ru-RU" sz="2000" dirty="0"/>
        </a:p>
      </dgm:t>
    </dgm:pt>
    <dgm:pt modelId="{91D8A754-7674-4953-B8C9-FE5E03140956}" type="parTrans" cxnId="{6FD38E6D-76E1-4093-B43A-9C1DE25BDFF6}">
      <dgm:prSet/>
      <dgm:spPr/>
      <dgm:t>
        <a:bodyPr/>
        <a:lstStyle/>
        <a:p>
          <a:endParaRPr lang="ru-RU"/>
        </a:p>
      </dgm:t>
    </dgm:pt>
    <dgm:pt modelId="{E876D1D9-1E9F-4C80-853E-5AAC3AAF4534}" type="sibTrans" cxnId="{6FD38E6D-76E1-4093-B43A-9C1DE25BDFF6}">
      <dgm:prSet/>
      <dgm:spPr/>
      <dgm:t>
        <a:bodyPr/>
        <a:lstStyle/>
        <a:p>
          <a:endParaRPr lang="ru-RU"/>
        </a:p>
      </dgm:t>
    </dgm:pt>
    <dgm:pt modelId="{ACFE64A0-DCD2-46CC-9D56-AFA79A1E947B}">
      <dgm:prSet phldrT="[Текст]"/>
      <dgm:spPr>
        <a:solidFill>
          <a:srgbClr val="FCC450"/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B42C3117-915B-49DE-AA50-CFF2548B0EED}" type="parTrans" cxnId="{6BDB2644-0DDE-4CEB-9227-2601444CC227}">
      <dgm:prSet/>
      <dgm:spPr/>
      <dgm:t>
        <a:bodyPr/>
        <a:lstStyle/>
        <a:p>
          <a:endParaRPr lang="ru-RU"/>
        </a:p>
      </dgm:t>
    </dgm:pt>
    <dgm:pt modelId="{EA9021F5-0143-48AF-8D02-37D1FD855D88}" type="sibTrans" cxnId="{6BDB2644-0DDE-4CEB-9227-2601444CC227}">
      <dgm:prSet/>
      <dgm:spPr/>
      <dgm:t>
        <a:bodyPr/>
        <a:lstStyle/>
        <a:p>
          <a:endParaRPr lang="ru-RU"/>
        </a:p>
      </dgm:t>
    </dgm:pt>
    <dgm:pt modelId="{A840B7A0-64A9-4E35-B47D-744FE0CF244B}">
      <dgm:prSet phldrT="[Текст]" custT="1"/>
      <dgm:spPr/>
      <dgm:t>
        <a:bodyPr/>
        <a:lstStyle/>
        <a:p>
          <a:pPr algn="just"/>
          <a:r>
            <a:rPr lang="ru-RU" sz="2000" dirty="0" smtClean="0"/>
            <a:t>Задать вопрос можно по телефону контактного центра Банка России: </a:t>
          </a:r>
          <a:r>
            <a:rPr lang="ru-RU" sz="2000" b="1" dirty="0" smtClean="0">
              <a:solidFill>
                <a:schemeClr val="accent2">
                  <a:lumMod val="50000"/>
                </a:schemeClr>
              </a:solidFill>
            </a:rPr>
            <a:t>8-800-</a:t>
          </a:r>
          <a:r>
            <a:rPr lang="en-US" sz="2000" b="1" dirty="0" smtClean="0">
              <a:solidFill>
                <a:schemeClr val="accent2">
                  <a:lumMod val="50000"/>
                </a:schemeClr>
              </a:solidFill>
            </a:rPr>
            <a:t>300</a:t>
          </a:r>
          <a:r>
            <a:rPr lang="ru-RU" sz="2000" b="1" dirty="0" smtClean="0">
              <a:solidFill>
                <a:schemeClr val="accent2">
                  <a:lumMod val="50000"/>
                </a:schemeClr>
              </a:solidFill>
            </a:rPr>
            <a:t>-</a:t>
          </a:r>
          <a:r>
            <a:rPr lang="en-US" sz="2000" b="1" dirty="0" smtClean="0">
              <a:solidFill>
                <a:schemeClr val="accent2">
                  <a:lumMod val="50000"/>
                </a:schemeClr>
              </a:solidFill>
            </a:rPr>
            <a:t>30</a:t>
          </a:r>
          <a:r>
            <a:rPr lang="ru-RU" sz="2000" b="1" dirty="0" smtClean="0">
              <a:solidFill>
                <a:schemeClr val="accent2">
                  <a:lumMod val="50000"/>
                </a:schemeClr>
              </a:solidFill>
            </a:rPr>
            <a:t>-</a:t>
          </a:r>
          <a:r>
            <a:rPr lang="en-US" sz="2000" b="1" dirty="0" smtClean="0">
              <a:solidFill>
                <a:schemeClr val="accent2">
                  <a:lumMod val="50000"/>
                </a:schemeClr>
              </a:solidFill>
            </a:rPr>
            <a:t>00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smtClean="0"/>
            <a:t>(для бесплатных звонков по России)</a:t>
          </a:r>
          <a:endParaRPr lang="ru-RU" sz="2000" dirty="0"/>
        </a:p>
      </dgm:t>
    </dgm:pt>
    <dgm:pt modelId="{257B5056-7E1E-464A-B134-64A9C011F59E}" type="parTrans" cxnId="{419DE066-BB96-48F7-9363-EA6D150CA02C}">
      <dgm:prSet/>
      <dgm:spPr/>
      <dgm:t>
        <a:bodyPr/>
        <a:lstStyle/>
        <a:p>
          <a:endParaRPr lang="ru-RU"/>
        </a:p>
      </dgm:t>
    </dgm:pt>
    <dgm:pt modelId="{D4275460-6105-4B80-A8D3-49A5E3B734C6}" type="sibTrans" cxnId="{419DE066-BB96-48F7-9363-EA6D150CA02C}">
      <dgm:prSet/>
      <dgm:spPr/>
      <dgm:t>
        <a:bodyPr/>
        <a:lstStyle/>
        <a:p>
          <a:endParaRPr lang="ru-RU"/>
        </a:p>
      </dgm:t>
    </dgm:pt>
    <dgm:pt modelId="{C7BA477D-D301-4AB0-9404-3B8007F0D7DF}">
      <dgm:prSet phldrT="[Текст]" custT="1"/>
      <dgm:spPr/>
      <dgm:t>
        <a:bodyPr/>
        <a:lstStyle/>
        <a:p>
          <a:pPr marL="0" indent="0" algn="just">
            <a:spcAft>
              <a:spcPts val="0"/>
            </a:spcAft>
          </a:pPr>
          <a:r>
            <a:rPr lang="ru-RU" sz="2000" dirty="0" smtClean="0"/>
            <a:t>Отделение по Тюменской области</a:t>
          </a:r>
          <a:r>
            <a:rPr lang="en-US" sz="2000" dirty="0" smtClean="0"/>
            <a:t> </a:t>
          </a:r>
          <a:r>
            <a:rPr lang="ru-RU" sz="2000" dirty="0" smtClean="0"/>
            <a:t>Уральского главного управления</a:t>
          </a:r>
          <a:r>
            <a:rPr lang="en-US" sz="2000" dirty="0" smtClean="0"/>
            <a:t> </a:t>
          </a:r>
          <a:r>
            <a:rPr lang="ru-RU" sz="2000" dirty="0" smtClean="0"/>
            <a:t>Центрального банка Российской Федерации, адрес: г. Тюмень, </a:t>
          </a:r>
          <a:r>
            <a:rPr lang="en-US" sz="2000" dirty="0" smtClean="0"/>
            <a:t>                </a:t>
          </a:r>
          <a:r>
            <a:rPr lang="ru-RU" sz="2000" dirty="0" smtClean="0"/>
            <a:t>ул.</a:t>
          </a:r>
          <a:r>
            <a:rPr lang="en-US" sz="2000" dirty="0" smtClean="0"/>
            <a:t> </a:t>
          </a:r>
          <a:r>
            <a:rPr lang="ru-RU" sz="2000" dirty="0" smtClean="0"/>
            <a:t>Володарского, 48;</a:t>
          </a:r>
          <a:r>
            <a:rPr lang="en-US" sz="2000" dirty="0" smtClean="0"/>
            <a:t> e</a:t>
          </a:r>
          <a:r>
            <a:rPr lang="ru-RU" sz="2000" dirty="0" smtClean="0"/>
            <a:t>-</a:t>
          </a:r>
          <a:r>
            <a:rPr lang="ru-RU" sz="2000" dirty="0" err="1" smtClean="0"/>
            <a:t>mail</a:t>
          </a:r>
          <a:r>
            <a:rPr lang="ru-RU" sz="2000" dirty="0" smtClean="0"/>
            <a:t>: 71svcoffice@cbr.ru, телефон (3452) 497-3</a:t>
          </a:r>
          <a:r>
            <a:rPr lang="en-US" sz="2000" dirty="0" smtClean="0"/>
            <a:t>00</a:t>
          </a:r>
          <a:endParaRPr lang="ru-RU" sz="2000" dirty="0"/>
        </a:p>
      </dgm:t>
    </dgm:pt>
    <dgm:pt modelId="{27D2EE12-5524-45CB-9A88-AFBA3068A411}" type="parTrans" cxnId="{4B17D73B-33ED-45C6-868C-EC930ECEF658}">
      <dgm:prSet/>
      <dgm:spPr/>
      <dgm:t>
        <a:bodyPr/>
        <a:lstStyle/>
        <a:p>
          <a:endParaRPr lang="ru-RU"/>
        </a:p>
      </dgm:t>
    </dgm:pt>
    <dgm:pt modelId="{F9C368CB-C5E6-4469-B641-8F01FE3B783C}" type="sibTrans" cxnId="{4B17D73B-33ED-45C6-868C-EC930ECEF658}">
      <dgm:prSet/>
      <dgm:spPr/>
      <dgm:t>
        <a:bodyPr/>
        <a:lstStyle/>
        <a:p>
          <a:endParaRPr lang="ru-RU"/>
        </a:p>
      </dgm:t>
    </dgm:pt>
    <dgm:pt modelId="{56E2C400-74B5-4AEB-89BE-E89E9817C83A}">
      <dgm:prSet phldrT="[Текст]"/>
      <dgm:spPr>
        <a:solidFill>
          <a:srgbClr val="FCC450"/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B0D71CF-B968-4E6A-AE4A-51720E7E0BB7}" type="sibTrans" cxnId="{E887C39D-C293-40F8-8062-91E3F01BE435}">
      <dgm:prSet/>
      <dgm:spPr/>
      <dgm:t>
        <a:bodyPr/>
        <a:lstStyle/>
        <a:p>
          <a:endParaRPr lang="ru-RU"/>
        </a:p>
      </dgm:t>
    </dgm:pt>
    <dgm:pt modelId="{AD8F8D66-2ABC-408D-B5F4-1AD6E16F3263}" type="parTrans" cxnId="{E887C39D-C293-40F8-8062-91E3F01BE435}">
      <dgm:prSet/>
      <dgm:spPr/>
      <dgm:t>
        <a:bodyPr/>
        <a:lstStyle/>
        <a:p>
          <a:endParaRPr lang="ru-RU"/>
        </a:p>
      </dgm:t>
    </dgm:pt>
    <dgm:pt modelId="{8035CC04-B1C8-4A96-95D5-58E6D1A9E533}" type="pres">
      <dgm:prSet presAssocID="{F552B94D-9923-4B02-9EC8-4CBFC43D89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80C3EE-1A8D-455E-BC45-6558FC60CBB6}" type="pres">
      <dgm:prSet presAssocID="{62C9C5FA-3853-4FE4-834C-EA4ED24F87BE}" presName="composite" presStyleCnt="0"/>
      <dgm:spPr/>
    </dgm:pt>
    <dgm:pt modelId="{D5BF1287-1807-4B70-8EC7-8155B5A3D7DB}" type="pres">
      <dgm:prSet presAssocID="{62C9C5FA-3853-4FE4-834C-EA4ED24F87B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ADD7E-B455-4453-90E3-88A7DBDCADB1}" type="pres">
      <dgm:prSet presAssocID="{62C9C5FA-3853-4FE4-834C-EA4ED24F87BE}" presName="descendantText" presStyleLbl="alignAcc1" presStyleIdx="0" presStyleCnt="3" custScaleY="126224" custLinFactNeighborX="0" custLinFactNeighborY="-19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BB45E-94AF-4965-B4B5-B46C4BA03B9F}" type="pres">
      <dgm:prSet presAssocID="{A0E63C0C-30DA-47EA-AC91-7AF202EDC8D5}" presName="sp" presStyleCnt="0"/>
      <dgm:spPr/>
    </dgm:pt>
    <dgm:pt modelId="{7198CEBF-F8D6-4B11-B248-C325842863FA}" type="pres">
      <dgm:prSet presAssocID="{ACFE64A0-DCD2-46CC-9D56-AFA79A1E947B}" presName="composite" presStyleCnt="0"/>
      <dgm:spPr/>
    </dgm:pt>
    <dgm:pt modelId="{FAC7F580-B7B0-4B8D-B6AF-B4D1E503BDBF}" type="pres">
      <dgm:prSet presAssocID="{ACFE64A0-DCD2-46CC-9D56-AFA79A1E947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22AE6-3134-4C4B-8E7B-9D0DAF933FE2}" type="pres">
      <dgm:prSet presAssocID="{ACFE64A0-DCD2-46CC-9D56-AFA79A1E947B}" presName="descendantText" presStyleLbl="alignAcc1" presStyleIdx="1" presStyleCnt="3" custScaleY="120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988A1-6D3F-4447-A903-0AECF455472D}" type="pres">
      <dgm:prSet presAssocID="{EA9021F5-0143-48AF-8D02-37D1FD855D88}" presName="sp" presStyleCnt="0"/>
      <dgm:spPr/>
    </dgm:pt>
    <dgm:pt modelId="{C69647D2-9D94-4D5E-AE94-FD5A76CCC914}" type="pres">
      <dgm:prSet presAssocID="{56E2C400-74B5-4AEB-89BE-E89E9817C83A}" presName="composite" presStyleCnt="0"/>
      <dgm:spPr/>
    </dgm:pt>
    <dgm:pt modelId="{FBBF1C50-D843-4505-B8CE-C1A880186393}" type="pres">
      <dgm:prSet presAssocID="{56E2C400-74B5-4AEB-89BE-E89E9817C8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3C5EF-48EF-4F70-9FAB-BAE48B2B3AEB}" type="pres">
      <dgm:prSet presAssocID="{56E2C400-74B5-4AEB-89BE-E89E9817C83A}" presName="descendantText" presStyleLbl="alignAcc1" presStyleIdx="2" presStyleCnt="3" custScaleY="170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54599D-D513-4BD7-8FE5-1E6173BA3036}" type="presOf" srcId="{F552B94D-9923-4B02-9EC8-4CBFC43D89C9}" destId="{8035CC04-B1C8-4A96-95D5-58E6D1A9E533}" srcOrd="0" destOrd="0" presId="urn:microsoft.com/office/officeart/2005/8/layout/chevron2"/>
    <dgm:cxn modelId="{6BDB2644-0DDE-4CEB-9227-2601444CC227}" srcId="{F552B94D-9923-4B02-9EC8-4CBFC43D89C9}" destId="{ACFE64A0-DCD2-46CC-9D56-AFA79A1E947B}" srcOrd="1" destOrd="0" parTransId="{B42C3117-915B-49DE-AA50-CFF2548B0EED}" sibTransId="{EA9021F5-0143-48AF-8D02-37D1FD855D88}"/>
    <dgm:cxn modelId="{B4588B30-4F9F-4067-99BA-F87C419842DC}" type="presOf" srcId="{ACFE64A0-DCD2-46CC-9D56-AFA79A1E947B}" destId="{FAC7F580-B7B0-4B8D-B6AF-B4D1E503BDBF}" srcOrd="0" destOrd="0" presId="urn:microsoft.com/office/officeart/2005/8/layout/chevron2"/>
    <dgm:cxn modelId="{1B9D977B-5031-4A91-A4F4-4A84F2A9D4ED}" srcId="{F552B94D-9923-4B02-9EC8-4CBFC43D89C9}" destId="{62C9C5FA-3853-4FE4-834C-EA4ED24F87BE}" srcOrd="0" destOrd="0" parTransId="{73E7678C-193F-4EB6-AE4E-9F01A1A8B041}" sibTransId="{A0E63C0C-30DA-47EA-AC91-7AF202EDC8D5}"/>
    <dgm:cxn modelId="{419DE066-BB96-48F7-9363-EA6D150CA02C}" srcId="{ACFE64A0-DCD2-46CC-9D56-AFA79A1E947B}" destId="{A840B7A0-64A9-4E35-B47D-744FE0CF244B}" srcOrd="0" destOrd="0" parTransId="{257B5056-7E1E-464A-B134-64A9C011F59E}" sibTransId="{D4275460-6105-4B80-A8D3-49A5E3B734C6}"/>
    <dgm:cxn modelId="{4B17D73B-33ED-45C6-868C-EC930ECEF658}" srcId="{56E2C400-74B5-4AEB-89BE-E89E9817C83A}" destId="{C7BA477D-D301-4AB0-9404-3B8007F0D7DF}" srcOrd="0" destOrd="0" parTransId="{27D2EE12-5524-45CB-9A88-AFBA3068A411}" sibTransId="{F9C368CB-C5E6-4469-B641-8F01FE3B783C}"/>
    <dgm:cxn modelId="{6EEA7C2E-8936-46F5-A4C5-65ADD3E19648}" type="presOf" srcId="{A840B7A0-64A9-4E35-B47D-744FE0CF244B}" destId="{02A22AE6-3134-4C4B-8E7B-9D0DAF933FE2}" srcOrd="0" destOrd="0" presId="urn:microsoft.com/office/officeart/2005/8/layout/chevron2"/>
    <dgm:cxn modelId="{BDC414C5-519F-4CE7-9D4E-FABA6A0C4BF2}" type="presOf" srcId="{88F2A7E6-C7DD-4521-BB5B-8E028882DDDB}" destId="{F31ADD7E-B455-4453-90E3-88A7DBDCADB1}" srcOrd="0" destOrd="0" presId="urn:microsoft.com/office/officeart/2005/8/layout/chevron2"/>
    <dgm:cxn modelId="{90D41F61-DB1E-41DD-8528-F73CDCE90349}" type="presOf" srcId="{C7BA477D-D301-4AB0-9404-3B8007F0D7DF}" destId="{11A3C5EF-48EF-4F70-9FAB-BAE48B2B3AEB}" srcOrd="0" destOrd="0" presId="urn:microsoft.com/office/officeart/2005/8/layout/chevron2"/>
    <dgm:cxn modelId="{07F7DB62-8B5C-48AC-A536-7B541BCC218B}" type="presOf" srcId="{56E2C400-74B5-4AEB-89BE-E89E9817C83A}" destId="{FBBF1C50-D843-4505-B8CE-C1A880186393}" srcOrd="0" destOrd="0" presId="urn:microsoft.com/office/officeart/2005/8/layout/chevron2"/>
    <dgm:cxn modelId="{ACDF8BF0-A30C-49A4-9CB2-8D18349F19DF}" type="presOf" srcId="{62C9C5FA-3853-4FE4-834C-EA4ED24F87BE}" destId="{D5BF1287-1807-4B70-8EC7-8155B5A3D7DB}" srcOrd="0" destOrd="0" presId="urn:microsoft.com/office/officeart/2005/8/layout/chevron2"/>
    <dgm:cxn modelId="{6FD38E6D-76E1-4093-B43A-9C1DE25BDFF6}" srcId="{62C9C5FA-3853-4FE4-834C-EA4ED24F87BE}" destId="{88F2A7E6-C7DD-4521-BB5B-8E028882DDDB}" srcOrd="0" destOrd="0" parTransId="{91D8A754-7674-4953-B8C9-FE5E03140956}" sibTransId="{E876D1D9-1E9F-4C80-853E-5AAC3AAF4534}"/>
    <dgm:cxn modelId="{E887C39D-C293-40F8-8062-91E3F01BE435}" srcId="{F552B94D-9923-4B02-9EC8-4CBFC43D89C9}" destId="{56E2C400-74B5-4AEB-89BE-E89E9817C83A}" srcOrd="2" destOrd="0" parTransId="{AD8F8D66-2ABC-408D-B5F4-1AD6E16F3263}" sibTransId="{6B0D71CF-B968-4E6A-AE4A-51720E7E0BB7}"/>
    <dgm:cxn modelId="{347DCF25-9214-4485-92A9-1F7577FAAF88}" type="presParOf" srcId="{8035CC04-B1C8-4A96-95D5-58E6D1A9E533}" destId="{E080C3EE-1A8D-455E-BC45-6558FC60CBB6}" srcOrd="0" destOrd="0" presId="urn:microsoft.com/office/officeart/2005/8/layout/chevron2"/>
    <dgm:cxn modelId="{A3B8A7FB-C09D-4F53-B9B8-7EA18A0B1C6C}" type="presParOf" srcId="{E080C3EE-1A8D-455E-BC45-6558FC60CBB6}" destId="{D5BF1287-1807-4B70-8EC7-8155B5A3D7DB}" srcOrd="0" destOrd="0" presId="urn:microsoft.com/office/officeart/2005/8/layout/chevron2"/>
    <dgm:cxn modelId="{2E2D20FA-21B1-404D-BDFE-A4D9DC46DD42}" type="presParOf" srcId="{E080C3EE-1A8D-455E-BC45-6558FC60CBB6}" destId="{F31ADD7E-B455-4453-90E3-88A7DBDCADB1}" srcOrd="1" destOrd="0" presId="urn:microsoft.com/office/officeart/2005/8/layout/chevron2"/>
    <dgm:cxn modelId="{0F7528CE-3EF0-4B33-A883-629DB82A1CCE}" type="presParOf" srcId="{8035CC04-B1C8-4A96-95D5-58E6D1A9E533}" destId="{FD8BB45E-94AF-4965-B4B5-B46C4BA03B9F}" srcOrd="1" destOrd="0" presId="urn:microsoft.com/office/officeart/2005/8/layout/chevron2"/>
    <dgm:cxn modelId="{D4997762-CD98-4D97-8050-F4ED3FE90340}" type="presParOf" srcId="{8035CC04-B1C8-4A96-95D5-58E6D1A9E533}" destId="{7198CEBF-F8D6-4B11-B248-C325842863FA}" srcOrd="2" destOrd="0" presId="urn:microsoft.com/office/officeart/2005/8/layout/chevron2"/>
    <dgm:cxn modelId="{60EEE9C6-6B89-4CD0-8F54-C95841695862}" type="presParOf" srcId="{7198CEBF-F8D6-4B11-B248-C325842863FA}" destId="{FAC7F580-B7B0-4B8D-B6AF-B4D1E503BDBF}" srcOrd="0" destOrd="0" presId="urn:microsoft.com/office/officeart/2005/8/layout/chevron2"/>
    <dgm:cxn modelId="{F906BB2D-188E-466D-8AD7-7D1FAD94CBEA}" type="presParOf" srcId="{7198CEBF-F8D6-4B11-B248-C325842863FA}" destId="{02A22AE6-3134-4C4B-8E7B-9D0DAF933FE2}" srcOrd="1" destOrd="0" presId="urn:microsoft.com/office/officeart/2005/8/layout/chevron2"/>
    <dgm:cxn modelId="{F495F87A-B631-473F-9586-331C3C5DF648}" type="presParOf" srcId="{8035CC04-B1C8-4A96-95D5-58E6D1A9E533}" destId="{F29988A1-6D3F-4447-A903-0AECF455472D}" srcOrd="3" destOrd="0" presId="urn:microsoft.com/office/officeart/2005/8/layout/chevron2"/>
    <dgm:cxn modelId="{17FA32A5-6DAB-4653-B50B-A1E4E15F95C2}" type="presParOf" srcId="{8035CC04-B1C8-4A96-95D5-58E6D1A9E533}" destId="{C69647D2-9D94-4D5E-AE94-FD5A76CCC914}" srcOrd="4" destOrd="0" presId="urn:microsoft.com/office/officeart/2005/8/layout/chevron2"/>
    <dgm:cxn modelId="{5527E122-DAC9-433E-84EE-B93A66C4EE41}" type="presParOf" srcId="{C69647D2-9D94-4D5E-AE94-FD5A76CCC914}" destId="{FBBF1C50-D843-4505-B8CE-C1A880186393}" srcOrd="0" destOrd="0" presId="urn:microsoft.com/office/officeart/2005/8/layout/chevron2"/>
    <dgm:cxn modelId="{9C3D5DD6-30A6-4A87-A6E4-794F925EFBAD}" type="presParOf" srcId="{C69647D2-9D94-4D5E-AE94-FD5A76CCC914}" destId="{11A3C5EF-48EF-4F70-9FAB-BAE48B2B3A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1760C-6435-43AC-AA96-A8CD6350CCFE}">
      <dsp:nvSpPr>
        <dsp:cNvPr id="0" name=""/>
        <dsp:cNvSpPr/>
      </dsp:nvSpPr>
      <dsp:spPr>
        <a:xfrm>
          <a:off x="1124599" y="0"/>
          <a:ext cx="4526043" cy="4526043"/>
        </a:xfrm>
        <a:prstGeom prst="triangle">
          <a:avLst/>
        </a:prstGeom>
        <a:solidFill>
          <a:srgbClr val="FCC4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42F99-3E4F-4052-B980-35386CE75745}">
      <dsp:nvSpPr>
        <dsp:cNvPr id="0" name=""/>
        <dsp:cNvSpPr/>
      </dsp:nvSpPr>
      <dsp:spPr>
        <a:xfrm>
          <a:off x="1939574" y="481466"/>
          <a:ext cx="5728463" cy="6435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Использование слов «вклад», «сбережения», «инвестиции». Вклад можно открыть только в банке!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970989" y="512881"/>
        <a:ext cx="5665633" cy="580716"/>
      </dsp:txXfrm>
    </dsp:sp>
    <dsp:sp modelId="{D872A947-A3BF-4609-80D8-16040ACD33FA}">
      <dsp:nvSpPr>
        <dsp:cNvPr id="0" name=""/>
        <dsp:cNvSpPr/>
      </dsp:nvSpPr>
      <dsp:spPr>
        <a:xfrm>
          <a:off x="1938265" y="1205457"/>
          <a:ext cx="5731081" cy="6435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Массированная реклама в СМИ и сети Интернет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969680" y="1236872"/>
        <a:ext cx="5668251" cy="580716"/>
      </dsp:txXfrm>
    </dsp:sp>
    <dsp:sp modelId="{343EF268-4DA8-4BA2-8E8D-2CA424DCED64}">
      <dsp:nvSpPr>
        <dsp:cNvPr id="0" name=""/>
        <dsp:cNvSpPr/>
      </dsp:nvSpPr>
      <dsp:spPr>
        <a:xfrm>
          <a:off x="1975716" y="1929447"/>
          <a:ext cx="5656180" cy="6435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Предложение чрезвычайно высокой доходности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(от 30 до 100% годовых и выше)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007131" y="1960862"/>
        <a:ext cx="5593350" cy="580716"/>
      </dsp:txXfrm>
    </dsp:sp>
    <dsp:sp modelId="{33B0F317-1384-4398-A964-48E6C3ACBC9C}">
      <dsp:nvSpPr>
        <dsp:cNvPr id="0" name=""/>
        <dsp:cNvSpPr/>
      </dsp:nvSpPr>
      <dsp:spPr>
        <a:xfrm>
          <a:off x="2030494" y="2625016"/>
          <a:ext cx="5656180" cy="6435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Отсутствие лицензии Банка России на осуществление деятельности по привлечению денежных средств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061909" y="2656431"/>
        <a:ext cx="5593350" cy="580716"/>
      </dsp:txXfrm>
    </dsp:sp>
    <dsp:sp modelId="{C999593F-D0E6-407C-9568-EDBE4951D118}">
      <dsp:nvSpPr>
        <dsp:cNvPr id="0" name=""/>
        <dsp:cNvSpPr/>
      </dsp:nvSpPr>
      <dsp:spPr>
        <a:xfrm>
          <a:off x="2011445" y="3349006"/>
          <a:ext cx="5694278" cy="6435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Использование чужих брендов, «громких» имён, вызывающих доверие граждан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042860" y="3380421"/>
        <a:ext cx="5631448" cy="580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A2923-365B-4289-A6E6-93FC09DDF9F7}">
      <dsp:nvSpPr>
        <dsp:cNvPr id="0" name=""/>
        <dsp:cNvSpPr/>
      </dsp:nvSpPr>
      <dsp:spPr>
        <a:xfrm>
          <a:off x="0" y="52"/>
          <a:ext cx="6541295" cy="10917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50000"/>
                </a:schemeClr>
              </a:solidFill>
              <a:latin typeface="+mn-lt"/>
            </a:rPr>
            <a:t>НЕ</a:t>
          </a:r>
          <a:r>
            <a:rPr lang="en-US" sz="1600" b="1" kern="1200" dirty="0" smtClean="0">
              <a:solidFill>
                <a:schemeClr val="tx1">
                  <a:lumMod val="50000"/>
                </a:schemeClr>
              </a:solidFill>
              <a:latin typeface="+mn-lt"/>
            </a:rPr>
            <a:t> </a:t>
          </a:r>
          <a:r>
            <a:rPr lang="ru-RU" sz="1600" b="1" kern="1200" dirty="0" smtClean="0">
              <a:solidFill>
                <a:schemeClr val="tx1">
                  <a:lumMod val="50000"/>
                </a:schemeClr>
              </a:solidFill>
              <a:latin typeface="+mn-lt"/>
            </a:rPr>
            <a:t>обращайтесь в организации, которые не обладают соответствующими лицензиями на осуществление деятельности на финансовом рынке, а также не давайте деньги в долг друзьям без расписки (потеряешь и деньги, и друга!)</a:t>
          </a:r>
          <a:endParaRPr lang="ru-RU" sz="1600" b="1" kern="1200" dirty="0">
            <a:solidFill>
              <a:schemeClr val="tx1">
                <a:lumMod val="50000"/>
              </a:schemeClr>
            </a:solidFill>
            <a:latin typeface="+mn-lt"/>
          </a:endParaRPr>
        </a:p>
      </dsp:txBody>
      <dsp:txXfrm>
        <a:off x="53294" y="53346"/>
        <a:ext cx="6434707" cy="985145"/>
      </dsp:txXfrm>
    </dsp:sp>
    <dsp:sp modelId="{EFE10B28-CB86-47B4-9B10-82046C48FD4B}">
      <dsp:nvSpPr>
        <dsp:cNvPr id="0" name=""/>
        <dsp:cNvSpPr/>
      </dsp:nvSpPr>
      <dsp:spPr>
        <a:xfrm>
          <a:off x="0" y="1176611"/>
          <a:ext cx="6541295" cy="10917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50000"/>
                </a:schemeClr>
              </a:solidFill>
              <a:latin typeface="+mn-lt"/>
            </a:rPr>
            <a:t>НЕ передавайте кому-либо свой паспорт, так как мошенники могут воспользоваться вашими данными при оформлении кредитов или совершении сомнительных сделок или операций. В случае мошенничества обращайтесь в правоохранительные органы</a:t>
          </a:r>
          <a:endParaRPr lang="ru-RU" sz="1600" b="1" kern="1200" dirty="0">
            <a:solidFill>
              <a:schemeClr val="tx1">
                <a:lumMod val="50000"/>
              </a:schemeClr>
            </a:solidFill>
            <a:latin typeface="+mn-lt"/>
          </a:endParaRPr>
        </a:p>
      </dsp:txBody>
      <dsp:txXfrm>
        <a:off x="53294" y="1229905"/>
        <a:ext cx="6434707" cy="985145"/>
      </dsp:txXfrm>
    </dsp:sp>
    <dsp:sp modelId="{55C5814A-C698-48E1-BA47-C751EB428561}">
      <dsp:nvSpPr>
        <dsp:cNvPr id="0" name=""/>
        <dsp:cNvSpPr/>
      </dsp:nvSpPr>
      <dsp:spPr>
        <a:xfrm>
          <a:off x="0" y="2210941"/>
          <a:ext cx="6541295" cy="10917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50000"/>
                </a:schemeClr>
              </a:solidFill>
              <a:latin typeface="+mn-lt"/>
            </a:rPr>
            <a:t>НЕ  поддавайтесь на предложения о вложении денег в «суперприбыльные» проекты, эти вложения не застрахованы государством</a:t>
          </a:r>
          <a:endParaRPr lang="ru-RU" sz="1600" b="1" kern="1200" dirty="0">
            <a:solidFill>
              <a:schemeClr val="tx1">
                <a:lumMod val="50000"/>
              </a:schemeClr>
            </a:solidFill>
            <a:latin typeface="+mn-lt"/>
          </a:endParaRPr>
        </a:p>
      </dsp:txBody>
      <dsp:txXfrm>
        <a:off x="53294" y="2264235"/>
        <a:ext cx="6434707" cy="985145"/>
      </dsp:txXfrm>
    </dsp:sp>
    <dsp:sp modelId="{75FDEC2E-C1C4-4B87-BFB9-582153110E4F}">
      <dsp:nvSpPr>
        <dsp:cNvPr id="0" name=""/>
        <dsp:cNvSpPr/>
      </dsp:nvSpPr>
      <dsp:spPr>
        <a:xfrm>
          <a:off x="0" y="3316385"/>
          <a:ext cx="6541295" cy="10917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50000"/>
                </a:schemeClr>
              </a:solidFill>
              <a:latin typeface="+mn-lt"/>
            </a:rPr>
            <a:t>НЕ становитесь поручителем для малознакомых людей, Не подписывайте договоры с финансовыми организациями, если не понимаете содержания отдельных пунктов</a:t>
          </a:r>
          <a:endParaRPr lang="ru-RU" sz="1600" b="1" kern="1200" dirty="0">
            <a:solidFill>
              <a:schemeClr val="tx1">
                <a:lumMod val="50000"/>
              </a:schemeClr>
            </a:solidFill>
            <a:latin typeface="+mn-lt"/>
          </a:endParaRPr>
        </a:p>
      </dsp:txBody>
      <dsp:txXfrm>
        <a:off x="53294" y="3369679"/>
        <a:ext cx="6434707" cy="985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F1287-1807-4B70-8EC7-8155B5A3D7DB}">
      <dsp:nvSpPr>
        <dsp:cNvPr id="0" name=""/>
        <dsp:cNvSpPr/>
      </dsp:nvSpPr>
      <dsp:spPr>
        <a:xfrm rot="5400000">
          <a:off x="-163990" y="259606"/>
          <a:ext cx="1093270" cy="765289"/>
        </a:xfrm>
        <a:prstGeom prst="chevron">
          <a:avLst/>
        </a:prstGeom>
        <a:solidFill>
          <a:srgbClr val="FCC4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</a:t>
          </a:r>
          <a:endParaRPr lang="ru-RU" sz="2100" kern="1200" dirty="0"/>
        </a:p>
      </dsp:txBody>
      <dsp:txXfrm rot="-5400000">
        <a:off x="1" y="478261"/>
        <a:ext cx="765289" cy="327981"/>
      </dsp:txXfrm>
    </dsp:sp>
    <dsp:sp modelId="{F31ADD7E-B455-4453-90E3-88A7DBDCADB1}">
      <dsp:nvSpPr>
        <dsp:cNvPr id="0" name=""/>
        <dsp:cNvSpPr/>
      </dsp:nvSpPr>
      <dsp:spPr>
        <a:xfrm rot="5400000">
          <a:off x="4191828" y="-3426539"/>
          <a:ext cx="896980" cy="7750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Обращайтесь в </a:t>
          </a:r>
          <a:r>
            <a:rPr lang="ru-RU" sz="2000" u="sng" kern="1200" dirty="0" smtClean="0"/>
            <a:t>Интернет-приемную</a:t>
          </a:r>
          <a:r>
            <a:rPr lang="ru-RU" sz="2000" kern="1200" dirty="0" smtClean="0"/>
            <a:t> на сайте Банка России</a:t>
          </a:r>
          <a:r>
            <a:rPr lang="en-US" sz="2000" kern="1200" dirty="0" smtClean="0"/>
            <a:t> </a:t>
          </a:r>
          <a:r>
            <a:rPr lang="ru-RU" sz="2000" kern="1200" dirty="0" smtClean="0"/>
            <a:t>  </a:t>
          </a: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</a:rPr>
            <a:t>www.cbr.ru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smtClean="0"/>
            <a:t>и в правоохранительные органы</a:t>
          </a:r>
          <a:endParaRPr lang="ru-RU" sz="2000" kern="1200" dirty="0"/>
        </a:p>
      </dsp:txBody>
      <dsp:txXfrm rot="-5400000">
        <a:off x="765289" y="43787"/>
        <a:ext cx="7706272" cy="809406"/>
      </dsp:txXfrm>
    </dsp:sp>
    <dsp:sp modelId="{FAC7F580-B7B0-4B8D-B6AF-B4D1E503BDBF}">
      <dsp:nvSpPr>
        <dsp:cNvPr id="0" name=""/>
        <dsp:cNvSpPr/>
      </dsp:nvSpPr>
      <dsp:spPr>
        <a:xfrm rot="5400000">
          <a:off x="-163990" y="1252655"/>
          <a:ext cx="1093270" cy="765289"/>
        </a:xfrm>
        <a:prstGeom prst="chevron">
          <a:avLst/>
        </a:prstGeom>
        <a:solidFill>
          <a:srgbClr val="FCC4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</a:t>
          </a:r>
          <a:endParaRPr lang="ru-RU" sz="2100" kern="1200" dirty="0"/>
        </a:p>
      </dsp:txBody>
      <dsp:txXfrm rot="-5400000">
        <a:off x="1" y="1471310"/>
        <a:ext cx="765289" cy="327981"/>
      </dsp:txXfrm>
    </dsp:sp>
    <dsp:sp modelId="{02A22AE6-3134-4C4B-8E7B-9D0DAF933FE2}">
      <dsp:nvSpPr>
        <dsp:cNvPr id="0" name=""/>
        <dsp:cNvSpPr/>
      </dsp:nvSpPr>
      <dsp:spPr>
        <a:xfrm rot="5400000">
          <a:off x="4210674" y="-2431051"/>
          <a:ext cx="859289" cy="7750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Задать вопрос можно по телефону контактного центра Банка России: </a:t>
          </a: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</a:rPr>
            <a:t>8-800-</a:t>
          </a: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</a:rPr>
            <a:t>300</a:t>
          </a: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</a:rPr>
            <a:t>-</a:t>
          </a: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</a:rPr>
            <a:t>30</a:t>
          </a: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</a:rPr>
            <a:t>-</a:t>
          </a: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</a:rPr>
            <a:t>00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smtClean="0"/>
            <a:t>(для бесплатных звонков по России)</a:t>
          </a:r>
          <a:endParaRPr lang="ru-RU" sz="2000" kern="1200" dirty="0"/>
        </a:p>
      </dsp:txBody>
      <dsp:txXfrm rot="-5400000">
        <a:off x="765290" y="1056280"/>
        <a:ext cx="7708112" cy="775395"/>
      </dsp:txXfrm>
    </dsp:sp>
    <dsp:sp modelId="{FBBF1C50-D843-4505-B8CE-C1A880186393}">
      <dsp:nvSpPr>
        <dsp:cNvPr id="0" name=""/>
        <dsp:cNvSpPr/>
      </dsp:nvSpPr>
      <dsp:spPr>
        <a:xfrm rot="5400000">
          <a:off x="-163990" y="2423382"/>
          <a:ext cx="1093270" cy="765289"/>
        </a:xfrm>
        <a:prstGeom prst="chevron">
          <a:avLst/>
        </a:prstGeom>
        <a:solidFill>
          <a:srgbClr val="FCC4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</a:t>
          </a:r>
          <a:endParaRPr lang="ru-RU" sz="2100" kern="1200" dirty="0"/>
        </a:p>
      </dsp:txBody>
      <dsp:txXfrm rot="-5400000">
        <a:off x="1" y="2642037"/>
        <a:ext cx="765289" cy="327981"/>
      </dsp:txXfrm>
    </dsp:sp>
    <dsp:sp modelId="{11A3C5EF-48EF-4F70-9FAB-BAE48B2B3AEB}">
      <dsp:nvSpPr>
        <dsp:cNvPr id="0" name=""/>
        <dsp:cNvSpPr/>
      </dsp:nvSpPr>
      <dsp:spPr>
        <a:xfrm rot="5400000">
          <a:off x="4032996" y="-1260324"/>
          <a:ext cx="1214644" cy="7750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lvl="1" indent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/>
            <a:t>Отделение по Тюменской области</a:t>
          </a:r>
          <a:r>
            <a:rPr lang="en-US" sz="2000" kern="1200" dirty="0" smtClean="0"/>
            <a:t> </a:t>
          </a:r>
          <a:r>
            <a:rPr lang="ru-RU" sz="2000" kern="1200" dirty="0" smtClean="0"/>
            <a:t>Уральского главного управления</a:t>
          </a:r>
          <a:r>
            <a:rPr lang="en-US" sz="2000" kern="1200" dirty="0" smtClean="0"/>
            <a:t> </a:t>
          </a:r>
          <a:r>
            <a:rPr lang="ru-RU" sz="2000" kern="1200" dirty="0" smtClean="0"/>
            <a:t>Центрального банка Российской Федерации, адрес: г. Тюмень, </a:t>
          </a:r>
          <a:r>
            <a:rPr lang="en-US" sz="2000" kern="1200" dirty="0" smtClean="0"/>
            <a:t>                </a:t>
          </a:r>
          <a:r>
            <a:rPr lang="ru-RU" sz="2000" kern="1200" dirty="0" smtClean="0"/>
            <a:t>ул.</a:t>
          </a:r>
          <a:r>
            <a:rPr lang="en-US" sz="2000" kern="1200" dirty="0" smtClean="0"/>
            <a:t> </a:t>
          </a:r>
          <a:r>
            <a:rPr lang="ru-RU" sz="2000" kern="1200" dirty="0" smtClean="0"/>
            <a:t>Володарского, 48;</a:t>
          </a:r>
          <a:r>
            <a:rPr lang="en-US" sz="2000" kern="1200" dirty="0" smtClean="0"/>
            <a:t> e</a:t>
          </a:r>
          <a:r>
            <a:rPr lang="ru-RU" sz="2000" kern="1200" dirty="0" smtClean="0"/>
            <a:t>-</a:t>
          </a:r>
          <a:r>
            <a:rPr lang="ru-RU" sz="2000" kern="1200" dirty="0" err="1" smtClean="0"/>
            <a:t>mail</a:t>
          </a:r>
          <a:r>
            <a:rPr lang="ru-RU" sz="2000" kern="1200" dirty="0" smtClean="0"/>
            <a:t>: 71svcoffice@cbr.ru, телефон (3452) 497-3</a:t>
          </a:r>
          <a:r>
            <a:rPr lang="en-US" sz="2000" kern="1200" dirty="0" smtClean="0"/>
            <a:t>00</a:t>
          </a:r>
          <a:endParaRPr lang="ru-RU" sz="2000" kern="1200" dirty="0"/>
        </a:p>
      </dsp:txBody>
      <dsp:txXfrm rot="-5400000">
        <a:off x="765289" y="2066677"/>
        <a:ext cx="7690765" cy="1096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BC8DA-454B-E84F-B565-8C75CE0FD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3177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Стать жертвой преступников может каждый, и не важно, использует Вы банковскую карту или предпочитаете рассчитываться наличными. Мошенники умеют выманивать деньги онлайн, с помощью звонков и СМС, в социальных сетях и красивых офисах. По статистике каждые 24 часа 27 человек становятся жертвами мошенников, каждые 48 часов выявляется одна финансовая пирамида, каждые 7 часов россияне теряют 1 млн рублей. Поговорим сегодня о том, как распознать мошенника и что делать, если вас все-таки удалось обмануть? </a:t>
            </a:r>
            <a:endParaRPr lang="ru-RU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771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fontAlgn="base"/>
            <a:r>
              <a:rPr lang="ru-RU" sz="11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Популярны любые инструменты, которые в определенный момент вызывают наибольший интерес, находятся на слуху. 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Сейчас организуются схемы, предлагающие, по версии их создателей, </a:t>
            </a:r>
            <a:r>
              <a:rPr lang="ru-RU" sz="11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биткойны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(нет государственного регулирования). Завтра появятся новые термины и определения — мошенники возьмут на вооружение их.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 из последних тенденций — распространение мошеннических </a:t>
            </a:r>
            <a:r>
              <a:rPr lang="ru-RU" sz="11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франчайзинговых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схем. То есть людей не просто заманивают в пирамиду, а предлагают им некий бизнес. Происходить это может примерно так: устраивается семинар под условным названием "Как стать миллионером", его участникам настойчиво предлагают купить некую программу, сайт, владея которыми, будто бы можно заработать, в том числе продав их новым привлеченным людям. Суть в том, что такой сайт изначально будет заточен на предложение незаконных финансовых услуг, но покупатели "франшизы" зачастую понимают это только после того, как уже отдали деньги мошенникам.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Действуют пирамиды всех видов в основном стремительно: агрессивная реклама, сбор денег с тех, кто верит в чудо (или халяву) и на этом... все. </a:t>
            </a:r>
            <a:r>
              <a:rPr lang="ru-RU" sz="11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Средняя продолжительность жизни пирамиды сократилась с 10 месяцев до трех.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067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1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 27% (каждый четвертый) и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 числа опрошенных людей смогли вычислить из инвестиционных предложений пирамиду (по данным исследования Научно- исследовательского финансового института (НИФИ, проведенного в 2015 году). Будьте бдительны! 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Повторим признаки финансовой пирамиды: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Высокие проценты!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Выплаты за счет взносов новых участников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Отсутствие реальной деятельности, нет в справочнике БР.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Агрессивная реклама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уберечься от обмана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Финансовая организация должна иметь лицензию Банка России на осуществление заявленной деятельности. Сверьтесь со Справочником по кредитным организациям и Справочником участников финансового рынка на сайте cbr.ru. </a:t>
            </a: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Проверьте компанию в Едином государственном реестре юридических лиц ФНС России.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Запросите образцы договоров, копии документов. Если есть возможность, проконсультируйтесь с юристом.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Никогда не торопитесь, остановитесь, подумайте, проверьте информацию…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9488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1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вложился в пирамиду и прогорел. Что делать?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Составьте претензию и направьте ее в адрес компании заказным письмом с уведомлением. Или отнесите лично и удостоверьтесь, что его зарегистрировали. Возьмите расписку о получении, чтобы компания «случайно» не потеряла ваше письмо. Если компания отказывается вернуть деньги, то соберите все документы (от договоров до выписок) и обратитесь в правоохранительные органы с заявлением.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Свяжитесь с юристом и попробуйте найти других жертв мошенничества.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молчите, действуйте.</a:t>
            </a:r>
            <a:endParaRPr lang="ru-RU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Помните, что организаторов финансовой пирамиды можно привлечь к административной (ст. 14.62 КоАП) и уголовной (ст. 172.2 УК РФ ответственности. По этой статье организаторам пирамид грозит до 6 лет лишения свободы. </a:t>
            </a: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финансовая пирамида еще действует, составьте письменную претензию в адрес компании. Требуйте вернуть деньги и сообщите организаторам, что обратитесь в правоохранительные органы для возбуждения уголовного дела, если вам не вернут средства.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Обратитесь в правоохранительные органы.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Вполне вероятно, что создатели пирамиды откажутся вернуть вам деньги. Тогда обратитесь в полицию или прокуратуру с заявлением о наличии признаков состава преступления (правонарушения).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Подайте гражданский иск «О взыскании вложенных денежных средств, неосновательного обогащения, процентов за пользование чужими денежными средствами и компенсации морального вреда».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6422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777364" y="9429730"/>
            <a:ext cx="2890653" cy="496180"/>
          </a:xfrm>
          <a:prstGeom prst="rect">
            <a:avLst/>
          </a:prstGeom>
        </p:spPr>
        <p:txBody>
          <a:bodyPr/>
          <a:lstStyle/>
          <a:p>
            <a:fld id="{5F317FA6-4613-5147-9AF7-9731C55C98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47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1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стали жертвой мошенничества на финансовых рынках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Соберите все документы, которые у вас есть (договоры, заключенные с посредником-мошенником, чеки на перевод денег), сделайте скриншоты с сайта — и отправляйтесь в полицию писать заявление.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Сообщите в Банк России. Служба по защите прав потребителей и обеспечению доступности финансовых услуг рассматривает жалобы на все финансовые организации, деятельность которых регулирует.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3718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0675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 интересной полезной информации Вы можете найти на сайте, разработанном Банком России, </a:t>
            </a:r>
            <a:r>
              <a:rPr lang="ru-RU" sz="11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финкульт.ру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Там же есть ссылки на видеоролики, интересные игры для детей…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006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вами контактные данные, которые вы можете использовать, если ваши права нарушены или вам предложили совершить подозрительную сделку.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Банк России можно пожаловаться на финансовые организации (банки; бюро кредитных историй; страховые компании; </a:t>
            </a:r>
            <a:r>
              <a:rPr lang="ru-RU" sz="11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микрофинансовые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организации (МФО); негосударственные пенсионные фонды (НПФ); брокеров, дилеров, </a:t>
            </a:r>
            <a:r>
              <a:rPr lang="ru-RU" sz="11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форекс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-дилеров, биржи.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Банк России встанет на вашу защиту, если финансовая организация лицензирована или зарегистрирована Банком России. Списки компаний с действующими лицензиями и государственные реестры опубликованы на официальном </a:t>
            </a:r>
            <a:r>
              <a:rPr lang="en-US" sz="1100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сайте</a:t>
            </a:r>
            <a:r>
              <a:rPr lang="en-US" sz="11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мегарегулятора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Если вы пострадали от действий других организаций, обращайтесь в правоохранительные органы.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в Банк России можно пожаловаться: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акционерные общества, если они нарушают ваши права как акционера;</a:t>
            </a:r>
            <a:endParaRPr lang="ru-RU" sz="11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общества с ограниченной ответственностью, если они уклоняются от созыва общего собрания, проводят его с нарушениями закона или другим образом ущемляют ваши интересы.</a:t>
            </a:r>
            <a:endParaRPr lang="ru-RU" sz="11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Посмотрите ответы на самые распространенные вопросы на сайте Банка России, и, возможно, вам даже не придется направлять жалобу.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написать жалобу? Пишите в свободной форме и как можно более подробно. Чем больше деталей вы сообщите, тем быстрее Банк России сможет вам помочь. Сформулируйте какого результата вы хотите достичь?</a:t>
            </a:r>
            <a:endParaRPr lang="ru-RU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жалобе можно приложить: 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копии переписки с организацией, на которую вы жалуетесь, или ее представителями, включая переписку по электронной почте; копии любых документов и материалов, подтверждающих обоснованность жалобы и изложенные в ней сведения, включая копии страниц сайтов в интернете.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Оставьте ваши контактные данные: фамилию, имя, отчество, почтовый адрес или адрес электронной почты, на который вы хотите получить ответ, номер телефона.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долго ждать ответа? Стандартный срок рассмотрения обращения - 30 дней со дня его регистрации. Иногда, если нужно запросить документы у финансовой организации, срок может увеличиться до 60 дней.</a:t>
            </a:r>
            <a:endParaRPr lang="ru-RU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Всегда ли мне помогут? </a:t>
            </a:r>
            <a:r>
              <a:rPr lang="ru-RU" sz="11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 вы получите в любом случае. Если подтвердится нарушение Ваших прав, Банк России приложит все усилия, чтобы вам помочь. Компании может быть направлено предписание, наложен штраф или применены другие меры. Вы получите отчет о том, что сделано, и рекомендации, что делать дальше.</a:t>
            </a:r>
            <a:endParaRPr lang="ru-RU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Бывает, что организация действовала строго по правилам, но вас не посвятили во все нюансы финансовой услуги или продукта. В этом случае Вам подробно и понятно все объяснят и дадут совет.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 если вы сомневаетесь в своей правоте, все равно пишите обращения! Так вы поможете и другим людям. Жалобы помогают Банку России обнаруживать проблемные зоны в отношениях финансовых компаний с клиентами и усовершенствовать регулирование финансового рынка.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13262"/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777364" y="9429730"/>
            <a:ext cx="2890653" cy="496180"/>
          </a:xfrm>
          <a:prstGeom prst="rect">
            <a:avLst/>
          </a:prstGeom>
        </p:spPr>
        <p:txBody>
          <a:bodyPr/>
          <a:lstStyle/>
          <a:p>
            <a:fld id="{5F317FA6-4613-5147-9AF7-9731C55C98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8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последнее. Большинство компаний, действующих на финансовом рынке России, являются добросовестными и кровно заинтересованы в честном и прозрачном ведении бизнеса. И они также страдают от действий финансовых мошенников, которые подрывают доверие к порядочным игрокам рынка. И также советуют: прежде чем доверять кому-либо свои средства, проверяйте компанию, чтобы не оказаться обманутыми. И помните, повышенный доход подразумевает и повышенный риск. 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Желаю Вам всем финансового благополучия!!!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68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5380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использовать вашу карту в своих целях, мошенникам нужно узнать ее номер, имя владельца, срок действия, номер CVC или CVV. А также ПИН-код (при наличии у злоумышленника карты), код из смс для подтверждений платежей и переводов на тех сайтах, где платежи нужно подтверждать с помощью такого кода.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97608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Мошенники могут украсть данные вашей карты могут даже в кафе или магазине. Злоумышленником может оказаться продавец, который получит доступ к вашей карте хотя бы на пять секунд. Сфотографировав вашу карту, он сможет воспользоваться ей для расчетов в интернете.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предотвратить?</a:t>
            </a:r>
            <a:endParaRPr lang="ru-RU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Рассчитываясь, постарайтесь не упускать из вида свою карту. И вводите ПИН-код так, чтобы он не был виден посторонним.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платите через терминал, но оплата не проходит</a:t>
            </a:r>
            <a:endParaRPr lang="ru-RU" sz="1100" b="1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магазине вы расплачиваетесь через </a:t>
            </a:r>
            <a:r>
              <a:rPr lang="en-US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-терминал, но тут продавец говорит, что оплата не прошла, и просит повторно ввести ПИН-код. Делая это, вы рискуете заплатить дважды.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предотвратить?</a:t>
            </a:r>
            <a:endParaRPr lang="ru-RU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Подключите смс-уведомления о платежах. Обязательно попросите чек с уведомлением о сбое или отказе от операции (</a:t>
            </a:r>
            <a:r>
              <a:rPr lang="en-US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-терминал всегда печатает такой).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Место действия: банкомат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Самый распространенный способ кражи реквизитов карты (номер, имя и фамилия владельца, срок действия) при ее использовании в банкомате — установка на банкомат </a:t>
            </a:r>
            <a:r>
              <a:rPr lang="ru-RU" sz="11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скиммера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 специальное устройство, которое копирует данные с магнитной полосы карты. Могут украсть и ПИН-код, установив на банкомат скрытую камеру или накладную клавиатуру. Поддельную клавиатуру ставят прямо поверх оригинальной, и сам банкомат реагирует на нажатия как обычно — вы даже не заметите, что что-то идет не так. Злоумышленники, используя украденные данные, могут изготовить копию вашей карты.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955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1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Скиммер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способен украсть информацию только с магнитной полосы, но не со специального чипа.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Проверьте банкомат: нет ли на нем посторонних устройств. Клавиатура не должна отличаться по фактуре, а тем более шататься.</a:t>
            </a:r>
            <a:endParaRPr lang="ru-RU" sz="11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вводите ПИН-код, всегда прикрывайте клавиатуру свободной рукой, чтобы никто не подсмотрел. Делайте это даже во время расчетов картой в кафе. Конечно, не храните записанный </a:t>
            </a:r>
            <a:r>
              <a:rPr lang="ru-RU" sz="11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-код рядом с картой.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Старайтесь пользоваться банкоматами внутри отделений банков. Их чаще проверяют и лучше охраняют.</a:t>
            </a:r>
            <a:endParaRPr lang="ru-RU" sz="11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Подключите мобильный банк и СМС-уведомления.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совершаете покупки через интернет, никому не сообщайте секретный код для подтверждения операций, который приходит вам в СМС.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Старайтесь никогда не терять из виду вашу карту.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274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Получив ваше заявления, банк проведет служебное расследование и решит вопрос о возмещении ущерба. Если вы соблюдали меры безопасности и обратились в банк не позже, чем через сутки после списания денег, то можете рассчитывать на возмещение. Однако если вы сами сообщили злоумышленникам ПИН-код или код из смс, необходимый для подтверждения платежей и переводов, к сожалению, банк не вернет вам денег.</a:t>
            </a:r>
            <a:endParaRPr lang="en-US" sz="11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Обязательно запишите номер службы поддержки клиентов вашего банка в мобильный телефон и в записную книжку или найдите его на обратной стороне карты.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сентября прошлого года вступили изменения в законодательство, согласно которым банк обязан </a:t>
            </a:r>
            <a:r>
              <a:rPr lang="ru-RU" sz="11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приостановить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исполнение подозрительной операции</a:t>
            </a:r>
            <a:r>
              <a:rPr lang="ru-RU" sz="11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срок не более двух рабочих дней, 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немедленно связаться с клиентом, чтобы подтвердить легитимность операции. При получении от клиента подтверждения – банк незамедлительно возобновляет исполнение платежа. Если же не удалось связаться с клиентом, банк продолжает исполнение платежа по истечении двух рабочих дней после совершения всех описанных действий. Есть много параметров, чтобы определить нетипичное платежное поведение клиента – для банка это повод задуматься о том, что операция совершается без согласия клиента. Например, по одной и той же карте расплачиваются в отдаленных друг от друга местах через короткий промежуток времени. Другие примеры - нетипичный объём транзакции (конечно, у каждого клиента он свой), множество переводов с одной карты на другие карты, причем одновременно и на большие суммы (вывод средств). Или сомнительный контрагент. Базовый набор критериев подозрительных операций формирует Банк России, с учетом практического опыта банков, и размещается на его официальном сайте. Банки могут их дополнять и уточнять, согласно внутренней риск-политике.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могут спросить сотрудники банка, чтобы Вас идентифицировать? (</a:t>
            </a:r>
            <a:r>
              <a:rPr lang="ru-RU" sz="11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С</a:t>
            </a:r>
            <a:r>
              <a:rPr lang="en-US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код? Кодовое слово? Все его помнят?)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Допустим, вы всегда снимаете деньги только в кассе банка, картой и вовсе не рассчитываетесь. Вы чувствуете себя в безопасности. Вдруг вам приходит СМС или письмо «от банка» со ссылкой, просьбой перезвонить по неизвестному номеру или уведомлением о неожиданном крупном выигрыше. Или звонят от имени банка и просят сообщить личные данные, </a:t>
            </a:r>
            <a:r>
              <a:rPr lang="ru-RU" sz="11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-код от карты или номер СМС-подтверждения. Или пишут в социальных сетях от имени родственников или друзей, которые внезапно попали в беду (угодили в полицию, сбила машина, украли сумку) и просят перевести энную сумму денег на неизвестный счет. 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99,9% случаев вы имеете дело с мошенниками. За ссылками, скорее всего, таятся вирусы, на другом конце провода — специалисты по обману, которые всеми правдами и неправдами хотят выманить необходимые им данные, о которых мы говорили, а по ту сторону экрана — злоумышленники, которые играют на ваших желаниях, чувствах и заботе о близких. Поэтому ничего им не говорим. Стараемся связаться с родственниками, банком, самостоятельно, по известным телефонам.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0339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переходите по неизвестным ссылкам, не перезванивайте по сомнительным номерам. Даже если ссылка кажется надежной, а телефон верным, всегда сверяйте адреса с доменными именами официальных сайтов организаций, а номера проверяйте в официальных справочниках.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вам приходит СМС о зачислении средств (и сообщение похоже на привычное уведомление СМС-банка), а затем звонит якобы растяпа, который по ошибке зачислил вам деньги и просит вернуть, не спешите ничего возвращать. Такая ситуация больше похожа на мошенническую схему: скорее всего, деньги не приходили, СМС не от вашего банка, а звонил вам злоумышленник. Проверьте состояние вашего счета, закажите выписку в онлайн-банке или позвоните в банк, прежде чем переводить кому-то деньги.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вам приходит уведомление «подтвердите покупку» и код, а следом раздается звонок — опять же от рассеянного человека, который говорит, что по ошибке указал ваш телефонный номер, и просит вас продиктовать ему код, — ни в коем случае не делайте этого. Мошенники пытаются выманить у вас код, чтобы списать с вашего счета деньги (или подписать вас на ненужный вам платный сервис).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сообщайте персональные данные, а уж тем более пароли и коды, никому. Сотрудникам банка они не нужны, а мошенникам откроют доступ к вашим деньгам.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храните данные карт на компьютере или в смартфоне.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Проверяйте информацию. Если вам говорят, будто вы что-то выиграли или с вашей карты «случайно» списали деньги и нужно назвать свои данные, чтобы остановить операцию, закончите разговор и перезвоните в банк по номеру телефона, указанному на обратной стороне вашей карты.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вам сообщают, что родственники или друзья попали в беду, постарайтесь связаться с ними напрямую.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Установите антивирус на компьютер и себе, и пожилым родственникам.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Объясните пожилым родственникам и подросткам эти простые правила.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пишите никому свои персональные данные, НЕ передавайте кому-либо свой паспорт, его копию, так как мошенники могут воспользоваться вашими данными при оформлении кредитов или совершении сомнительных сделок или операций. В случае мошенничества обращайтесь в правоохранительные органы. Дисконтные карты…. Доверчивость, если обращаются по имени, отчеству, говорят дату рождения и место жительства…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доверяйте бесплатным </a:t>
            </a:r>
            <a:r>
              <a:rPr lang="ru-RU" sz="11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1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-соединениям, которые не запрашивают пароль. Такие сети часто используют мошенники. Не заходите в онлайн-банки и другие важные сервисы через открытые </a:t>
            </a:r>
            <a:r>
              <a:rPr lang="ru-RU" sz="11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1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-сети в кафе или на улице, лучше воспользуйтесь мобильным интернетом. Выключайте </a:t>
            </a:r>
            <a:r>
              <a:rPr lang="ru-RU" sz="11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когда не пользуетесь им.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Неизвестные интернет-магазины с очень выгодными предложениями: заранее ознакомьтесь с отзывами на форумах, где люди делятся впечатлениями.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Заведите специальную карту для оплаты покупок в интернете и не держите на ней много денег!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цена очень привлекательная, но использовать банковскую карту для оплаты вы опасаетесь, закажите товар с оплатой наличными при доставке!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endParaRPr lang="ru-RU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195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90-х годов то тут, то там появляются новые и новые финансовые пирамиды, а число желающих вступить в них не уменьшается. Эксперты называют две причины - это стремление к быстрому обогащению (жажда наживы), и финансовая безграмотность. Еще можно указать излишнюю доверчивость.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Самый распространенный тип «пирамиды» работает по классической схеме – с населения под обещание </a:t>
            </a:r>
            <a:r>
              <a:rPr lang="ru-RU" sz="11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огромных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процентов собираются деньги, некоторое время обещанные суммы выплачиваются, и первые участники становятся живым примером, обеспечивая бурный приток в пирамиду новых клиентов. Пока появляются новые «инвесторы», пирамида растет, а первые участники получают свои дивиденды за счет новичков. Очень часто к «вербовке новобранцев» привлекают самих участников, обещая им за каждого новичка определенный процент. 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Мошенники активно осваивают современные информационные технологии, и теперь пирамиды возникают еще и в Интернете. Схема такая же, только передача и получение денег осуществляется посредством различных систем денежных переводов, а не путем внесения их в кассу. Результат тот же. И такой же плачевный.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Сейчас финансовые пирамиды начинают маскироваться под  </a:t>
            </a:r>
            <a:r>
              <a:rPr lang="ru-RU" sz="11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микрофинансовые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организации, которые работают по принципу сетевого маркетинга, инвестиционные и управляющие предприятия, онлайн-казино. 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3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4595751" cy="5143500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2939432"/>
            <a:ext cx="3872100" cy="1241425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719139" y="950027"/>
            <a:ext cx="3876612" cy="17117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72" y="-117103"/>
            <a:ext cx="1903680" cy="105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53" userDrawn="1">
          <p15:clr>
            <a:srgbClr val="FBAE40"/>
          </p15:clr>
        </p15:guide>
        <p15:guide id="2" orient="horz" pos="105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1751899"/>
            <a:ext cx="4228359" cy="1241425"/>
          </a:xfrm>
        </p:spPr>
        <p:txBody>
          <a:bodyPr>
            <a:normAutofit/>
          </a:bodyPr>
          <a:lstStyle>
            <a:lvl1pPr marL="285750" indent="-285750" algn="l">
              <a:buFont typeface="Arial" charset="0"/>
              <a:buChar char="•"/>
              <a:defRPr sz="1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49" y="0"/>
            <a:ext cx="705351" cy="701119"/>
          </a:xfrm>
          <a:prstGeom prst="rect">
            <a:avLst/>
          </a:prstGeom>
        </p:spPr>
      </p:pic>
      <p:sp>
        <p:nvSpPr>
          <p:cNvPr id="6" name="Shape 60"/>
          <p:cNvSpPr txBox="1">
            <a:spLocks noGrp="1"/>
          </p:cNvSpPr>
          <p:nvPr>
            <p:ph type="title"/>
          </p:nvPr>
        </p:nvSpPr>
        <p:spPr>
          <a:xfrm>
            <a:off x="719138" y="452043"/>
            <a:ext cx="6138862" cy="11830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3600" dirty="0" smtClean="0"/>
              <a:t>МОШЕННИЧЕСТВО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С БАНКОВСКИМИ КАРТАМИ</a:t>
            </a:r>
            <a:endParaRPr lang="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orient="horz" pos="554" userDrawn="1">
          <p15:clr>
            <a:srgbClr val="FBAE40"/>
          </p15:clr>
        </p15:guide>
        <p15:guide id="3" orient="horz" pos="1257" userDrawn="1">
          <p15:clr>
            <a:srgbClr val="FBAE40"/>
          </p15:clr>
        </p15:guide>
        <p15:guide id="4" orient="horz" pos="89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0" y="2071769"/>
            <a:ext cx="9143999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49" y="0"/>
            <a:ext cx="705351" cy="701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0" y="15408"/>
            <a:ext cx="5842659" cy="3235649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2939432"/>
            <a:ext cx="9155874" cy="2204068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3253838"/>
            <a:ext cx="3598967" cy="1615043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619500" y="3253838"/>
            <a:ext cx="3871355" cy="161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Образец подзаголовка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orient="horz" pos="2232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8437" y="252283"/>
            <a:ext cx="2676525" cy="391298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22470" y="258461"/>
            <a:ext cx="360178" cy="3523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49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53413"/>
            <a:ext cx="313582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3040083"/>
            <a:ext cx="2292680" cy="1592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8685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46351" y="164789"/>
            <a:ext cx="3920211" cy="16400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ct val="42307"/>
            </a:pPr>
            <a:r>
              <a:rPr lang="ru-RU" sz="3800" dirty="0" smtClean="0"/>
              <a:t>ФИНАНСОВОЕ </a:t>
            </a:r>
            <a:r>
              <a:rPr lang="ru-RU" sz="3800" spc="-100" dirty="0" smtClean="0"/>
              <a:t>МОШЕННИЧЕСТВО</a:t>
            </a:r>
            <a:endParaRPr lang="ru" sz="3800" spc="-1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801" y="1859858"/>
            <a:ext cx="2199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Защитите </a:t>
            </a:r>
            <a:r>
              <a:rPr lang="ru-RU" sz="2400" dirty="0" smtClean="0">
                <a:latin typeface="+mn-lt"/>
              </a:rPr>
              <a:t>себя </a:t>
            </a:r>
            <a:r>
              <a:rPr lang="ru-RU" sz="2400" dirty="0">
                <a:latin typeface="+mn-lt"/>
              </a:rPr>
              <a:t>и свою семью</a:t>
            </a:r>
            <a:endParaRPr lang="ru-RU" sz="2400" dirty="0">
              <a:solidFill>
                <a:schemeClr val="tx1"/>
              </a:solidFill>
              <a:latin typeface="+mn-lt"/>
              <a:ea typeface="Calibri Light" charset="0"/>
              <a:cs typeface="Calibri Light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94" y="0"/>
            <a:ext cx="6326505" cy="5143500"/>
          </a:xfrm>
          <a:prstGeom prst="rect">
            <a:avLst/>
          </a:prstGeo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466169" y="2809067"/>
            <a:ext cx="2913958" cy="14604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7800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68288" indent="-9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446088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0000"/>
                </a:solidFill>
                <a:ea typeface="Arial"/>
                <a:cs typeface="Arial"/>
              </a:rPr>
              <a:t>Наталья Н. Богомолова</a:t>
            </a:r>
            <a:r>
              <a:rPr lang="ru-RU" sz="1800" dirty="0">
                <a:solidFill>
                  <a:srgbClr val="000000"/>
                </a:solidFill>
                <a:ea typeface="Arial"/>
                <a:cs typeface="Arial"/>
              </a:rPr>
              <a:t>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0000"/>
                </a:solidFill>
                <a:ea typeface="Arial"/>
                <a:cs typeface="Arial"/>
              </a:rPr>
              <a:t>заместитель начальника экономического отдела</a:t>
            </a:r>
            <a:endParaRPr lang="ru-RU" sz="1800" dirty="0">
              <a:solidFill>
                <a:srgbClr val="000000"/>
              </a:solidFill>
              <a:ea typeface="Arial"/>
              <a:cs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0000"/>
                </a:solidFill>
                <a:ea typeface="Arial"/>
                <a:cs typeface="Arial"/>
              </a:rPr>
              <a:t>Отделения </a:t>
            </a:r>
            <a:r>
              <a:rPr lang="ru-RU" sz="1800" dirty="0" smtClean="0">
                <a:solidFill>
                  <a:srgbClr val="000000"/>
                </a:solidFill>
                <a:ea typeface="Arial"/>
                <a:cs typeface="Arial"/>
              </a:rPr>
              <a:t>по Тюменской области Уральского главного управления Центрального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000000"/>
                </a:solidFill>
                <a:ea typeface="Arial"/>
                <a:cs typeface="Arial"/>
              </a:rPr>
              <a:t>банка Российской Федерации</a:t>
            </a:r>
            <a:endParaRPr lang="ru-RU" sz="1800" dirty="0">
              <a:solidFill>
                <a:srgbClr val="000000"/>
              </a:solidFill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2053373"/>
            <a:ext cx="3848349" cy="1668444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 err="1" smtClean="0"/>
              <a:t>микрофинансовые</a:t>
            </a:r>
            <a:r>
              <a:rPr lang="ru-RU" dirty="0" smtClean="0"/>
              <a:t> </a:t>
            </a:r>
            <a:r>
              <a:rPr lang="ru-RU" dirty="0"/>
              <a:t>организации</a:t>
            </a:r>
          </a:p>
          <a:p>
            <a:pPr fontAlgn="base"/>
            <a:r>
              <a:rPr lang="ru-RU" dirty="0" smtClean="0"/>
              <a:t>инвестиционные </a:t>
            </a:r>
            <a:r>
              <a:rPr lang="ru-RU" dirty="0"/>
              <a:t>предприятия</a:t>
            </a:r>
          </a:p>
          <a:p>
            <a:pPr fontAlgn="base"/>
            <a:r>
              <a:rPr lang="ru-RU" dirty="0" smtClean="0"/>
              <a:t>«</a:t>
            </a:r>
            <a:r>
              <a:rPr lang="ru-RU" dirty="0" err="1" smtClean="0"/>
              <a:t>раздолжнителей</a:t>
            </a:r>
            <a:r>
              <a:rPr lang="ru-RU" dirty="0" smtClean="0"/>
              <a:t>», </a:t>
            </a:r>
            <a:r>
              <a:rPr lang="ru-RU" dirty="0"/>
              <a:t>которые предлагают избавить от кредита</a:t>
            </a:r>
          </a:p>
          <a:p>
            <a:pPr fontAlgn="base"/>
            <a:r>
              <a:rPr lang="ru-RU" dirty="0" smtClean="0"/>
              <a:t>онлайн-казино</a:t>
            </a: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99956"/>
            <a:ext cx="5936842" cy="103359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-RU" sz="3600" dirty="0" smtClean="0"/>
              <a:t>ФИНАНСОВЫЕ ПИРАМИДЫ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53241" y="3835289"/>
            <a:ext cx="2713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E86859"/>
                </a:solidFill>
                <a:latin typeface="+mj-lt"/>
              </a:rPr>
              <a:t>Цель у них одна — присвоить чужие деньги. </a:t>
            </a:r>
          </a:p>
          <a:p>
            <a:r>
              <a:rPr lang="ru-RU" sz="1800" dirty="0"/>
              <a:t/>
            </a:r>
            <a:br>
              <a:rPr lang="ru-RU" sz="1800" dirty="0"/>
            </a:br>
            <a:endParaRPr lang="ru" sz="1800" dirty="0">
              <a:solidFill>
                <a:srgbClr val="E86859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35" y="477680"/>
            <a:ext cx="4800258" cy="43912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27669" y="1349892"/>
            <a:ext cx="2888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E86859"/>
                </a:solidFill>
                <a:latin typeface="+mj-lt"/>
              </a:rPr>
              <a:t>Они </a:t>
            </a:r>
            <a:r>
              <a:rPr lang="ru-RU" sz="1800" b="1" dirty="0" smtClean="0">
                <a:solidFill>
                  <a:srgbClr val="E86859"/>
                </a:solidFill>
                <a:latin typeface="+mj-lt"/>
              </a:rPr>
              <a:t>маскируются под:</a:t>
            </a:r>
          </a:p>
          <a:p>
            <a:endParaRPr lang="ru" sz="1800" b="1" dirty="0">
              <a:solidFill>
                <a:srgbClr val="E86859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1647762"/>
            <a:ext cx="4620931" cy="182160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dirty="0"/>
          </a:p>
          <a:p>
            <a:pPr marL="0" indent="0" fontAlgn="base">
              <a:buNone/>
            </a:pPr>
            <a:r>
              <a:rPr lang="ru-RU" dirty="0" smtClean="0"/>
              <a:t>Сверьтесь со Справочником по кредитным организациям и Справочником </a:t>
            </a:r>
            <a:r>
              <a:rPr lang="ru-RU" dirty="0"/>
              <a:t>участников финансового </a:t>
            </a:r>
            <a:r>
              <a:rPr lang="ru-RU" dirty="0" smtClean="0"/>
              <a:t>рынка </a:t>
            </a:r>
            <a:r>
              <a:rPr lang="ru-RU" dirty="0"/>
              <a:t>на сайте </a:t>
            </a:r>
            <a:r>
              <a:rPr lang="ru-RU" b="1" u="sng" dirty="0" err="1">
                <a:solidFill>
                  <a:srgbClr val="0070C0"/>
                </a:solidFill>
              </a:rPr>
              <a:t>cbr.ru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23651" y="65468"/>
            <a:ext cx="6255279" cy="155943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3600" dirty="0" smtClean="0">
                <a:solidFill>
                  <a:srgbClr val="E86859"/>
                </a:solidFill>
                <a:latin typeface="Calibri" charset="0"/>
                <a:ea typeface="Calibri" charset="0"/>
                <a:cs typeface="Calibri" charset="0"/>
              </a:rPr>
              <a:t>ПРОВЕРЬТЕ У КОМПАНИИ ЛИЦЕНЗИЮ БАНКА РОССИИ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96" y="1419225"/>
            <a:ext cx="3324809" cy="46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0" y="2041207"/>
            <a:ext cx="4716183" cy="182160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Составьте </a:t>
            </a:r>
            <a:r>
              <a:rPr lang="ru-RU" dirty="0"/>
              <a:t>претензию с требованием вернуть </a:t>
            </a:r>
            <a:r>
              <a:rPr lang="ru-RU" dirty="0" smtClean="0"/>
              <a:t>деньги.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Если </a:t>
            </a:r>
            <a:r>
              <a:rPr lang="ru-RU" dirty="0"/>
              <a:t>деньги не </a:t>
            </a:r>
            <a:r>
              <a:rPr lang="ru-RU" dirty="0" smtClean="0"/>
              <a:t>отдают, обратитесь              </a:t>
            </a:r>
            <a:r>
              <a:rPr lang="ru-RU" dirty="0"/>
              <a:t>в </a:t>
            </a:r>
            <a:r>
              <a:rPr lang="ru-RU" dirty="0" smtClean="0"/>
              <a:t>полицию.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Действуйте сообща — </a:t>
            </a:r>
            <a:r>
              <a:rPr lang="ru-RU" dirty="0"/>
              <a:t>найдите других жертв </a:t>
            </a:r>
            <a:r>
              <a:rPr lang="ru-RU" dirty="0" smtClean="0"/>
              <a:t>мошенников.</a:t>
            </a: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19139" y="436053"/>
            <a:ext cx="6521633" cy="120274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3600" dirty="0" smtClean="0"/>
              <a:t>Я ВЛОЖИЛСЯ В ПИРАМИДУ       И ПРОГОРЕЛ. ЧТО ДЕЛАТЬ?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1746"/>
            <a:ext cx="47768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0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268810"/>
              </p:ext>
            </p:extLst>
          </p:nvPr>
        </p:nvGraphicFramePr>
        <p:xfrm>
          <a:off x="2432002" y="617457"/>
          <a:ext cx="6541295" cy="4408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914401" y="201793"/>
            <a:ext cx="7715250" cy="391298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rgbClr val="E86859"/>
                </a:solidFill>
                <a:latin typeface="+mn-lt"/>
                <a:ea typeface="+mj-ea"/>
                <a:cs typeface="+mj-cs"/>
              </a:rPr>
              <a:t>Риски и опасности в мире финансов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8" y="722194"/>
            <a:ext cx="2135306" cy="213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8" y="3147060"/>
            <a:ext cx="2274146" cy="170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8"/>
          <p:cNvSpPr txBox="1">
            <a:spLocks/>
          </p:cNvSpPr>
          <p:nvPr/>
        </p:nvSpPr>
        <p:spPr>
          <a:xfrm>
            <a:off x="5484780" y="2810374"/>
            <a:ext cx="2513160" cy="177750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8685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15000" b="1" dirty="0">
                <a:solidFill>
                  <a:srgbClr val="FCC450">
                    <a:alpha val="75000"/>
                  </a:srgbClr>
                </a:solidFill>
              </a:rPr>
              <a:t>2</a:t>
            </a:r>
            <a:endParaRPr lang="ru-RU" sz="15000" b="1" dirty="0">
              <a:solidFill>
                <a:srgbClr val="FCC450">
                  <a:alpha val="75000"/>
                </a:srgbClr>
              </a:solidFill>
            </a:endParaRPr>
          </a:p>
        </p:txBody>
      </p:sp>
      <p:sp>
        <p:nvSpPr>
          <p:cNvPr id="7" name="Shape 78"/>
          <p:cNvSpPr txBox="1">
            <a:spLocks/>
          </p:cNvSpPr>
          <p:nvPr/>
        </p:nvSpPr>
        <p:spPr>
          <a:xfrm>
            <a:off x="953055" y="2810374"/>
            <a:ext cx="2513160" cy="177750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8685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15000" b="1" dirty="0" smtClean="0">
                <a:solidFill>
                  <a:srgbClr val="FCC450">
                    <a:alpha val="75000"/>
                  </a:srgbClr>
                </a:solidFill>
              </a:rPr>
              <a:t>1</a:t>
            </a:r>
            <a:endParaRPr lang="ru-RU" sz="15000" b="1" dirty="0">
              <a:solidFill>
                <a:srgbClr val="FCC450">
                  <a:alpha val="75000"/>
                </a:srgb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2913321"/>
            <a:ext cx="3274191" cy="925033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dirty="0"/>
              <a:t>Соберите документы, которые у вас </a:t>
            </a:r>
            <a:r>
              <a:rPr lang="ru-RU" dirty="0" smtClean="0"/>
              <a:t>есть, и </a:t>
            </a:r>
            <a:r>
              <a:rPr lang="ru-RU" dirty="0"/>
              <a:t>обратитесь  </a:t>
            </a:r>
            <a:r>
              <a:rPr lang="ru-RU" dirty="0" smtClean="0"/>
              <a:t>             в полицию</a:t>
            </a: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19138" y="630537"/>
            <a:ext cx="7747967" cy="182883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 smtClean="0"/>
              <a:t>ЕСЛИ ВЫ СТАЛИ ЖЕРТВОЙ МОШЕННИЧЕСТВА </a:t>
            </a:r>
            <a:br>
              <a:rPr lang="ru-RU" sz="3600" dirty="0" smtClean="0"/>
            </a:br>
            <a:r>
              <a:rPr lang="ru-RU" sz="3600" dirty="0" smtClean="0"/>
              <a:t>НА ФИНАНСОВЫХ РЫНКАХ</a:t>
            </a:r>
            <a:endParaRPr lang="ru-RU" sz="360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104265" y="2913321"/>
            <a:ext cx="3274191" cy="136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ru-RU" dirty="0"/>
              <a:t>Сообщите в Службу по защите прав потребителей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</a:t>
            </a:r>
            <a:r>
              <a:rPr lang="ru-RU" dirty="0"/>
              <a:t>обеспечению доступности финансовых услуг </a:t>
            </a:r>
            <a:r>
              <a:rPr lang="ru-RU" dirty="0" smtClean="0"/>
              <a:t>Банка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1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5081" y="2006918"/>
            <a:ext cx="5014209" cy="2130742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Не принимайте поспешных решений</a:t>
            </a:r>
          </a:p>
          <a:p>
            <a:pPr fontAlgn="base"/>
            <a:r>
              <a:rPr lang="ru-RU" dirty="0"/>
              <a:t>Всегда проверяйте информацию</a:t>
            </a:r>
          </a:p>
          <a:p>
            <a:pPr fontAlgn="base"/>
            <a:r>
              <a:rPr lang="ru-RU" dirty="0"/>
              <a:t>Не сообщайте никому данные своей карты</a:t>
            </a:r>
          </a:p>
          <a:p>
            <a:pPr fontAlgn="base"/>
            <a:r>
              <a:rPr lang="ru-RU" dirty="0"/>
              <a:t>Не вкладывайте деньги в сомнительные предприятия с якобы высокой доходностью</a:t>
            </a:r>
          </a:p>
          <a:p>
            <a:pPr fontAlgn="base"/>
            <a:r>
              <a:rPr lang="ru-RU" dirty="0"/>
              <a:t>Если вас </a:t>
            </a:r>
            <a:r>
              <a:rPr lang="ru-RU" dirty="0" smtClean="0"/>
              <a:t>обманули, обращайтесь </a:t>
            </a:r>
            <a:r>
              <a:rPr lang="ru-RU" dirty="0"/>
              <a:t>в полицию</a:t>
            </a:r>
          </a:p>
          <a:p>
            <a:pPr marL="453390" lvl="0" indent="-342900">
              <a:lnSpc>
                <a:spcPct val="115000"/>
              </a:lnSpc>
              <a:buSzPct val="100000"/>
              <a:buFont typeface="+mj-lt"/>
              <a:buAutoNum type="arabicPeriod"/>
            </a:pPr>
            <a:endParaRPr lang="ru-RU" sz="1400" dirty="0" smtClean="0">
              <a:latin typeface="Raleway" charset="0"/>
              <a:ea typeface="Raleway" charset="0"/>
              <a:cs typeface="Raleway" charset="0"/>
            </a:endParaRPr>
          </a:p>
          <a:p>
            <a:pPr marL="110490" lvl="0" indent="0">
              <a:lnSpc>
                <a:spcPct val="115000"/>
              </a:lnSpc>
              <a:buSzPct val="100000"/>
              <a:buNone/>
            </a:pPr>
            <a:endParaRPr lang="ru-RU" sz="1400" dirty="0" smtClean="0">
              <a:latin typeface="Raleway" charset="0"/>
              <a:ea typeface="Raleway" charset="0"/>
              <a:cs typeface="Raleway" charset="0"/>
            </a:endParaRPr>
          </a:p>
          <a:p>
            <a:pPr marL="110490" lvl="0" indent="0">
              <a:lnSpc>
                <a:spcPct val="115000"/>
              </a:lnSpc>
              <a:buSzPct val="100000"/>
              <a:buNone/>
            </a:pPr>
            <a:endParaRPr lang="ru-RU" dirty="0">
              <a:solidFill>
                <a:schemeClr val="bg2">
                  <a:lumMod val="75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9" y="468601"/>
            <a:ext cx="4035741" cy="845849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bg-BG" sz="2400" dirty="0"/>
              <a:t/>
            </a:r>
            <a:br>
              <a:rPr lang="bg-BG" sz="2400" dirty="0"/>
            </a:br>
            <a:r>
              <a:rPr lang="bg-BG" sz="4800" b="1" dirty="0">
                <a:solidFill>
                  <a:srgbClr val="FCC450"/>
                </a:solidFill>
                <a:latin typeface="Raleway SemiBold" charset="0"/>
                <a:ea typeface="Raleway SemiBold" charset="0"/>
                <a:cs typeface="Raleway SemiBold" charset="0"/>
              </a:rPr>
              <a:t/>
            </a:r>
            <a:br>
              <a:rPr lang="bg-BG" sz="4800" b="1" dirty="0">
                <a:solidFill>
                  <a:srgbClr val="FCC450"/>
                </a:solidFill>
                <a:latin typeface="Raleway SemiBold" charset="0"/>
                <a:ea typeface="Raleway SemiBold" charset="0"/>
                <a:cs typeface="Raleway SemiBold" charset="0"/>
              </a:rPr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9138" y="899478"/>
            <a:ext cx="3852862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ct val="61111"/>
            </a:pPr>
            <a:r>
              <a:rPr lang="bg-BG" sz="3600" kern="1200" dirty="0" smtClean="0">
                <a:solidFill>
                  <a:srgbClr val="E86859"/>
                </a:solidFill>
                <a:latin typeface="+mn-lt"/>
                <a:ea typeface="+mj-ea"/>
                <a:cs typeface="+mj-cs"/>
              </a:rPr>
              <a:t>ПОДВЕДЕМ</a:t>
            </a:r>
            <a:r>
              <a:rPr lang="bg-BG" kern="1200" dirty="0" smtClean="0">
                <a:solidFill>
                  <a:srgbClr val="E86859"/>
                </a:solidFill>
              </a:rPr>
              <a:t>  </a:t>
            </a:r>
            <a:r>
              <a:rPr lang="bg-BG" sz="3600" kern="1200" dirty="0" smtClean="0">
                <a:solidFill>
                  <a:srgbClr val="E86859"/>
                </a:solidFill>
                <a:latin typeface="+mn-lt"/>
                <a:ea typeface="+mj-ea"/>
                <a:cs typeface="+mj-cs"/>
              </a:rPr>
              <a:t>ИТОГИ</a:t>
            </a:r>
            <a:endParaRPr lang="ru-RU" sz="3600" kern="1200" dirty="0">
              <a:solidFill>
                <a:srgbClr val="E86859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90" y="262890"/>
            <a:ext cx="5144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7" y="761319"/>
            <a:ext cx="6514054" cy="411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528437" y="252283"/>
            <a:ext cx="4922494" cy="391298"/>
          </a:xfrm>
        </p:spPr>
        <p:txBody>
          <a:bodyPr>
            <a:noAutofit/>
          </a:bodyPr>
          <a:lstStyle/>
          <a:p>
            <a:r>
              <a:rPr lang="ru-RU" altLang="ja-JP" sz="1400" b="1" dirty="0"/>
              <a:t>официальный сайт Банка России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95" y="3251852"/>
            <a:ext cx="5106231" cy="156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829176" y="866094"/>
            <a:ext cx="4124325" cy="22574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solidFill>
                  <a:schemeClr val="tx2"/>
                </a:solidFill>
              </a:rPr>
              <a:t>Сайт Банка России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</a:rPr>
              <a:t>по финансовому просвещению </a:t>
            </a:r>
          </a:p>
          <a:p>
            <a:pPr algn="ctr"/>
            <a:r>
              <a:rPr lang="ru-RU" sz="3000" b="1" u="sng" dirty="0">
                <a:solidFill>
                  <a:srgbClr val="000000"/>
                </a:solidFill>
              </a:rPr>
              <a:t>www.fincult.info</a:t>
            </a:r>
          </a:p>
          <a:p>
            <a:pPr algn="ctr"/>
            <a:r>
              <a:rPr lang="ru-RU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667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170236"/>
              </p:ext>
            </p:extLst>
          </p:nvPr>
        </p:nvGraphicFramePr>
        <p:xfrm>
          <a:off x="628650" y="771526"/>
          <a:ext cx="7929563" cy="4068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528437" y="252283"/>
            <a:ext cx="5301113" cy="391298"/>
          </a:xfrm>
        </p:spPr>
        <p:txBody>
          <a:bodyPr>
            <a:normAutofit/>
          </a:bodyPr>
          <a:lstStyle/>
          <a:p>
            <a:r>
              <a:rPr lang="ru-RU" sz="1800" b="1" dirty="0"/>
              <a:t>Защита ваших прав в мире финансов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54509311"/>
              </p:ext>
            </p:extLst>
          </p:nvPr>
        </p:nvGraphicFramePr>
        <p:xfrm>
          <a:off x="428625" y="1510189"/>
          <a:ext cx="8515349" cy="3355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428625" y="643581"/>
            <a:ext cx="8515349" cy="708969"/>
          </a:xfrm>
          <a:prstGeom prst="round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19150" y="771526"/>
            <a:ext cx="651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Если Ваши права нарушены: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648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004456"/>
            <a:ext cx="9144000" cy="2139043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19138" y="3267746"/>
            <a:ext cx="366353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Контактный </a:t>
            </a:r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центр Банка России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8-800-</a:t>
            </a:r>
            <a:r>
              <a:rPr lang="en-US" sz="2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300</a:t>
            </a:r>
            <a:r>
              <a:rPr lang="ru-RU" sz="2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ru-RU" sz="2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0-</a:t>
            </a:r>
            <a:r>
              <a:rPr lang="en-US" sz="28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00</a:t>
            </a:r>
            <a:endParaRPr lang="ru-RU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(для бесплатных звонков </a:t>
            </a:r>
            <a:endParaRPr lang="en-US" sz="1800" dirty="0" smtClean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из </a:t>
            </a:r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регионов России</a:t>
            </a:r>
            <a:r>
              <a:rPr lang="ru-RU" sz="180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)</a:t>
            </a:r>
            <a:r>
              <a:rPr lang="ru-RU" sz="24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 </a:t>
            </a:r>
          </a:p>
          <a:p>
            <a:endParaRPr lang="ru-RU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8264" y="3272593"/>
            <a:ext cx="3663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Интернет-приемная Банка России</a:t>
            </a:r>
          </a:p>
          <a:p>
            <a:r>
              <a:rPr lang="ru-RU" sz="1800" b="1" dirty="0" err="1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cbr.ru</a:t>
            </a:r>
            <a:r>
              <a:rPr lang="ru-RU" sz="1800" b="1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/</a:t>
            </a:r>
            <a:r>
              <a:rPr lang="ru-RU" sz="1800" b="1" dirty="0" err="1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reception</a:t>
            </a:r>
            <a:endParaRPr lang="en-US" sz="1800" b="1" dirty="0" smtClean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18264" y="4198936"/>
            <a:ext cx="240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fincult.info</a:t>
            </a:r>
            <a:endParaRPr lang="ru-RU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62355" y="3455650"/>
            <a:ext cx="2446421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0">
              <a:lnSpc>
                <a:spcPct val="115000"/>
              </a:lnSpc>
              <a:buSzPct val="100000"/>
            </a:pPr>
            <a:r>
              <a:rPr lang="ru-RU" sz="1800" dirty="0" smtClean="0">
                <a:latin typeface="Calibri Light" charset="0"/>
                <a:ea typeface="Calibri Light" charset="0"/>
                <a:cs typeface="Calibri Light" charset="0"/>
              </a:rPr>
              <a:t>ФИНАНСОВЫЕ ПИРАМИДЫ</a:t>
            </a:r>
            <a:endParaRPr lang="ru-RU" sz="18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942" y="1978381"/>
            <a:ext cx="243445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0">
              <a:lnSpc>
                <a:spcPct val="115000"/>
              </a:lnSpc>
              <a:buSzPct val="100000"/>
            </a:pPr>
            <a:r>
              <a:rPr lang="ru-RU" sz="1800" dirty="0" smtClean="0">
                <a:latin typeface="Calibri Light" charset="0"/>
                <a:ea typeface="Calibri Light" charset="0"/>
                <a:cs typeface="Calibri Light" charset="0"/>
              </a:rPr>
              <a:t>С БАНКОВСКИМИ</a:t>
            </a:r>
            <a:br>
              <a:rPr lang="ru-RU" sz="1800" dirty="0" smtClean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ru-RU" sz="1800" dirty="0" smtClean="0">
                <a:latin typeface="Calibri Light" charset="0"/>
                <a:ea typeface="Calibri Light" charset="0"/>
                <a:cs typeface="Calibri Light" charset="0"/>
              </a:rPr>
              <a:t>КАРТАМИ</a:t>
            </a:r>
            <a:endParaRPr lang="ru" sz="18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53323" y="1981644"/>
            <a:ext cx="268705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0">
              <a:lnSpc>
                <a:spcPct val="115000"/>
              </a:lnSpc>
              <a:buSzPct val="100000"/>
            </a:pPr>
            <a:r>
              <a:rPr lang="ru-RU" sz="1800" dirty="0" smtClean="0">
                <a:latin typeface="Calibri Light" charset="0"/>
                <a:ea typeface="Calibri Light" charset="0"/>
                <a:cs typeface="Calibri Light" charset="0"/>
              </a:rPr>
              <a:t>НА ФИНАНСОВЫХ РЫНКАХ</a:t>
            </a:r>
            <a:endParaRPr lang="ru-RU" sz="18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728866" y="305384"/>
            <a:ext cx="7462337" cy="132927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/>
          </a:p>
          <a:p>
            <a:pPr lvl="0" algn="ctr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600" dirty="0"/>
          </a:p>
          <a:p>
            <a:pPr lvl="0" algn="ctr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600" dirty="0"/>
          </a:p>
          <a:p>
            <a:pPr lvl="0" algn="ctr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600" dirty="0"/>
          </a:p>
          <a:p>
            <a:pPr lvl="0" algn="ctr" rtl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sz="1100" b="1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800" b="1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/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dirty="0"/>
              <a:t>ВИДЫ ФИНАНСОВОГО МОШЕННИЧЕСТВА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</p:spPr>
        <p:txBody>
          <a:bodyPr/>
          <a:lstStyle/>
          <a:p>
            <a:fld id="{9FE97546-8787-B343-92AD-F331FD1CFF0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897375" y="3716168"/>
            <a:ext cx="3712850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0">
              <a:lnSpc>
                <a:spcPct val="115000"/>
              </a:lnSpc>
              <a:buSzPct val="100000"/>
            </a:pPr>
            <a:r>
              <a:rPr lang="ru-RU" sz="1800" dirty="0" smtClean="0">
                <a:latin typeface="Calibri Light" charset="0"/>
                <a:ea typeface="Calibri Light" charset="0"/>
                <a:cs typeface="Calibri Light" charset="0"/>
              </a:rPr>
              <a:t>КИБЕРМОШЕННИЧЕСТВО</a:t>
            </a:r>
            <a:endParaRPr lang="ru-RU" sz="18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6" y="1653844"/>
            <a:ext cx="1365731" cy="1309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1" y="3245917"/>
            <a:ext cx="1365731" cy="13090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02" y="1681180"/>
            <a:ext cx="1365731" cy="13090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17" y="3245917"/>
            <a:ext cx="1365731" cy="13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9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89" y="475122"/>
            <a:ext cx="5537068" cy="4853923"/>
          </a:xfrm>
          <a:prstGeom prst="rect">
            <a:avLst/>
          </a:prstGeom>
        </p:spPr>
      </p:pic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728866" y="452043"/>
            <a:ext cx="6138862" cy="11830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3600" dirty="0" smtClean="0"/>
              <a:t>МОШЕННИЧЕСТВО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С БАНКОВСКИМИ КАРТАМИ</a:t>
            </a:r>
            <a:endParaRPr lang="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05442" y="3690628"/>
            <a:ext cx="1503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+mn-lt"/>
              </a:rPr>
              <a:t>Номер карты</a:t>
            </a:r>
            <a:endParaRPr lang="ru-RU" sz="1800" kern="1200" dirty="0">
              <a:solidFill>
                <a:schemeClr val="tx1"/>
              </a:solidFill>
              <a:latin typeface="+mn-lt"/>
              <a:ea typeface="Calibri Light" charset="0"/>
              <a:cs typeface="Calibri Light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72499" y="4072746"/>
            <a:ext cx="1662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+mn-lt"/>
              </a:rPr>
              <a:t>Срок действия</a:t>
            </a:r>
            <a:endParaRPr lang="ru-RU" sz="1800" kern="1200" dirty="0">
              <a:solidFill>
                <a:schemeClr val="tx1"/>
              </a:solidFill>
              <a:latin typeface="+mn-lt"/>
              <a:ea typeface="Calibri Light" charset="0"/>
              <a:cs typeface="Calibri Light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0239" y="4488917"/>
            <a:ext cx="2109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+mn-lt"/>
              </a:rPr>
              <a:t>Имя владельца</a:t>
            </a:r>
            <a:endParaRPr lang="ru-RU" sz="1800" kern="1200" dirty="0">
              <a:solidFill>
                <a:schemeClr val="tx1"/>
              </a:solidFill>
              <a:latin typeface="+mn-lt"/>
              <a:ea typeface="Calibri Light" charset="0"/>
              <a:cs typeface="Calibri Light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04908" y="3690631"/>
            <a:ext cx="2109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+mn-lt"/>
              </a:rPr>
              <a:t>Номер </a:t>
            </a:r>
            <a:r>
              <a:rPr lang="en-US" sz="1800" dirty="0" smtClean="0">
                <a:latin typeface="+mn-lt"/>
              </a:rPr>
              <a:t>CVC </a:t>
            </a:r>
            <a:r>
              <a:rPr lang="ru-RU" sz="1800" dirty="0" smtClean="0">
                <a:latin typeface="+mn-lt"/>
              </a:rPr>
              <a:t>или С</a:t>
            </a:r>
            <a:r>
              <a:rPr lang="en-US" sz="1800" dirty="0" smtClean="0">
                <a:latin typeface="+mn-lt"/>
              </a:rPr>
              <a:t>VV</a:t>
            </a:r>
            <a:endParaRPr lang="ru-RU" sz="1800" kern="1200" dirty="0">
              <a:solidFill>
                <a:schemeClr val="tx1"/>
              </a:solidFill>
              <a:latin typeface="+mn-lt"/>
              <a:ea typeface="Calibri Light" charset="0"/>
              <a:cs typeface="Calibri Light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9138" y="1995488"/>
            <a:ext cx="1779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+mn-lt"/>
              </a:rPr>
              <a:t>Мошенникам нужны:</a:t>
            </a:r>
            <a:endParaRPr lang="ru-RU" sz="1800" kern="1200" dirty="0">
              <a:solidFill>
                <a:schemeClr val="tx1"/>
              </a:solidFill>
              <a:latin typeface="+mn-lt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1995487"/>
            <a:ext cx="3717720" cy="2778394"/>
          </a:xfrm>
        </p:spPr>
        <p:txBody>
          <a:bodyPr>
            <a:normAutofit/>
          </a:bodyPr>
          <a:lstStyle/>
          <a:p>
            <a:pPr algn="just" fontAlgn="base"/>
            <a:r>
              <a:rPr lang="ru-RU" dirty="0"/>
              <a:t>В банкомате — на нем мошенники могут установить </a:t>
            </a:r>
            <a:r>
              <a:rPr lang="ru-RU" dirty="0" err="1"/>
              <a:t>скиммер</a:t>
            </a:r>
            <a:r>
              <a:rPr lang="ru-RU" dirty="0"/>
              <a:t> и </a:t>
            </a:r>
            <a:r>
              <a:rPr lang="ru-RU" dirty="0" smtClean="0"/>
              <a:t>видеокамеру</a:t>
            </a:r>
            <a:endParaRPr lang="ru-RU" dirty="0"/>
          </a:p>
          <a:p>
            <a:pPr algn="just" fontAlgn="base"/>
            <a:r>
              <a:rPr lang="ru-RU" dirty="0"/>
              <a:t>В кафе или магазине — сотрудник-злоумышленник может сфотографировать вашу </a:t>
            </a:r>
            <a:r>
              <a:rPr lang="ru-RU" dirty="0" smtClean="0"/>
              <a:t>карту </a:t>
            </a: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19139" y="440347"/>
            <a:ext cx="5337277" cy="120274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3600" dirty="0" smtClean="0"/>
              <a:t>КАК И ГДЕ МОГУТ УКРАСТЬ ВАШИ ДАННЫЕ?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53" y="0"/>
            <a:ext cx="4032404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9139" y="1419225"/>
            <a:ext cx="4326814" cy="316865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Осмотрите </a:t>
            </a:r>
            <a:r>
              <a:rPr lang="ru-RU" dirty="0"/>
              <a:t>банкомат. На нем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/>
              <a:t>должно быть посторонних предметов</a:t>
            </a:r>
          </a:p>
          <a:p>
            <a:pPr algn="just"/>
            <a:r>
              <a:rPr lang="ru-RU" dirty="0" smtClean="0"/>
              <a:t>Набирая ПИН-код</a:t>
            </a:r>
            <a:r>
              <a:rPr lang="ru-RU" dirty="0"/>
              <a:t>, прикрывайте клавиатуру рукой</a:t>
            </a:r>
          </a:p>
          <a:p>
            <a:pPr algn="just"/>
            <a:r>
              <a:rPr lang="ru-RU" dirty="0" smtClean="0"/>
              <a:t>Подключите </a:t>
            </a:r>
            <a:r>
              <a:rPr lang="ru-RU" dirty="0"/>
              <a:t>мобильный банк и </a:t>
            </a:r>
            <a:r>
              <a:rPr lang="ru-RU" dirty="0" smtClean="0"/>
              <a:t>СМС-уведомления</a:t>
            </a:r>
            <a:endParaRPr lang="ru-RU" dirty="0"/>
          </a:p>
          <a:p>
            <a:pPr algn="just"/>
            <a:r>
              <a:rPr lang="ru-RU" dirty="0" smtClean="0"/>
              <a:t>Никому </a:t>
            </a:r>
            <a:r>
              <a:rPr lang="ru-RU" dirty="0"/>
              <a:t>не сообщайте секретный код из </a:t>
            </a:r>
            <a:r>
              <a:rPr lang="ru-RU" dirty="0" smtClean="0"/>
              <a:t>СМС</a:t>
            </a:r>
          </a:p>
          <a:p>
            <a:pPr algn="just"/>
            <a:r>
              <a:rPr lang="ru-RU" dirty="0" smtClean="0"/>
              <a:t>Не </a:t>
            </a:r>
            <a:r>
              <a:rPr lang="ru-RU" dirty="0"/>
              <a:t>теряйте карту из </a:t>
            </a:r>
            <a:r>
              <a:rPr lang="ru-RU" dirty="0" smtClean="0"/>
              <a:t>виду</a:t>
            </a: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19138" y="560605"/>
            <a:ext cx="5337277" cy="58218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buSzPct val="61111"/>
            </a:pPr>
            <a:r>
              <a:rPr lang="ru-RU" sz="3600" dirty="0" smtClean="0"/>
              <a:t>КАК НЕ ПОПАСТЬСЯ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23" y="284173"/>
            <a:ext cx="50798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1995487"/>
            <a:ext cx="4656423" cy="2778394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Позвоните </a:t>
            </a:r>
            <a:r>
              <a:rPr lang="ru-RU" dirty="0"/>
              <a:t>в банк и заблокируйте </a:t>
            </a:r>
            <a:r>
              <a:rPr lang="ru-RU" dirty="0" smtClean="0"/>
              <a:t>карту.</a:t>
            </a:r>
            <a:endParaRPr lang="ru-RU" dirty="0"/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Запросите </a:t>
            </a:r>
            <a:r>
              <a:rPr lang="ru-RU" dirty="0"/>
              <a:t>выписку по счету </a:t>
            </a:r>
            <a:r>
              <a:rPr lang="ru-RU" dirty="0" smtClean="0"/>
              <a:t>и </a:t>
            </a:r>
            <a:r>
              <a:rPr lang="ru-RU" dirty="0"/>
              <a:t>напишите заявление о несогласии с </a:t>
            </a:r>
            <a:r>
              <a:rPr lang="ru-RU" dirty="0" smtClean="0"/>
              <a:t>операцией.</a:t>
            </a:r>
            <a:endParaRPr lang="ru-RU" dirty="0"/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Обратитесь </a:t>
            </a:r>
            <a:r>
              <a:rPr lang="ru-RU" dirty="0"/>
              <a:t>в </a:t>
            </a:r>
            <a:r>
              <a:rPr lang="ru-RU" dirty="0" smtClean="0"/>
              <a:t>полицию.</a:t>
            </a: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319774"/>
            <a:ext cx="5978544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С МОЕЙ КАРТЫ СПИСАЛИ ДЕНЬГИ. ЧТО ДЕЛАТЬ?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814" y="0"/>
            <a:ext cx="34488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1995487"/>
            <a:ext cx="5148230" cy="2617396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СМС </a:t>
            </a:r>
            <a:r>
              <a:rPr lang="ru-RU" dirty="0"/>
              <a:t>или письмо </a:t>
            </a:r>
            <a:r>
              <a:rPr lang="ru-RU" dirty="0" smtClean="0"/>
              <a:t>якобы от банка </a:t>
            </a:r>
            <a:r>
              <a:rPr lang="ru-RU" dirty="0"/>
              <a:t>со ссылкой или просьбой перезвонить </a:t>
            </a:r>
          </a:p>
          <a:p>
            <a:pPr fontAlgn="base"/>
            <a:r>
              <a:rPr lang="ru-RU" dirty="0" smtClean="0"/>
              <a:t>СМС об </a:t>
            </a:r>
            <a:r>
              <a:rPr lang="ru-RU" dirty="0"/>
              <a:t>ошибочном зачислении средств или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просьбой </a:t>
            </a:r>
            <a:r>
              <a:rPr lang="ru-RU" dirty="0"/>
              <a:t>подтвердить покупку</a:t>
            </a:r>
          </a:p>
          <a:p>
            <a:pPr fontAlgn="base"/>
            <a:r>
              <a:rPr lang="ru-RU" dirty="0"/>
              <a:t>З</a:t>
            </a:r>
            <a:r>
              <a:rPr lang="ru-RU" dirty="0" smtClean="0"/>
              <a:t>вонок якобы от </a:t>
            </a:r>
            <a:r>
              <a:rPr lang="ru-RU" dirty="0"/>
              <a:t>имени </a:t>
            </a:r>
            <a:r>
              <a:rPr lang="ru-RU" dirty="0" smtClean="0"/>
              <a:t>банка: вас </a:t>
            </a:r>
            <a:r>
              <a:rPr lang="ru-RU" dirty="0"/>
              <a:t>просят сообщить личные данные</a:t>
            </a:r>
          </a:p>
          <a:p>
            <a:pPr fontAlgn="base"/>
            <a:r>
              <a:rPr lang="ru-RU" dirty="0" smtClean="0"/>
              <a:t>СМС </a:t>
            </a:r>
            <a:r>
              <a:rPr lang="ru-RU" dirty="0"/>
              <a:t>от имени родственников, которые просят перевести деньги на неизвестный счет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70" y="383570"/>
            <a:ext cx="5575334" cy="125464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/>
              <a:t>КИБЕРМОШЕННИЧЕСТВО. КАКИМ ОНО БЫВАЕТ?</a:t>
            </a:r>
            <a:endParaRPr lang="ru-RU" sz="360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27" y="59683"/>
            <a:ext cx="5648682" cy="488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4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1995487"/>
            <a:ext cx="3667595" cy="2778394"/>
          </a:xfrm>
        </p:spPr>
        <p:txBody>
          <a:bodyPr>
            <a:noAutofit/>
          </a:bodyPr>
          <a:lstStyle/>
          <a:p>
            <a:pPr fontAlgn="base"/>
            <a:r>
              <a:rPr lang="ru-RU" dirty="0"/>
              <a:t>Всегда проверяйте информацию</a:t>
            </a:r>
          </a:p>
          <a:p>
            <a:pPr fontAlgn="base"/>
            <a:r>
              <a:rPr lang="ru-RU" dirty="0"/>
              <a:t>Не переходите по неизвестным ссылкам</a:t>
            </a:r>
          </a:p>
          <a:p>
            <a:pPr fontAlgn="base"/>
            <a:r>
              <a:rPr lang="ru-RU" dirty="0"/>
              <a:t>Не перезванивайте </a:t>
            </a:r>
            <a:r>
              <a:rPr lang="en-US" dirty="0" smtClean="0"/>
              <a:t>                        </a:t>
            </a:r>
            <a:r>
              <a:rPr lang="ru-RU" dirty="0" smtClean="0"/>
              <a:t>по </a:t>
            </a:r>
            <a:r>
              <a:rPr lang="ru-RU" dirty="0"/>
              <a:t>сомнительным </a:t>
            </a:r>
            <a:r>
              <a:rPr lang="ru-RU" dirty="0" smtClean="0"/>
              <a:t>номерам</a:t>
            </a:r>
          </a:p>
          <a:p>
            <a:pPr fontAlgn="base"/>
            <a:r>
              <a:rPr lang="ru-RU" dirty="0"/>
              <a:t>Если вам сообщают, </a:t>
            </a:r>
            <a:r>
              <a:rPr lang="ru-RU" dirty="0" smtClean="0"/>
              <a:t>будто что-то </a:t>
            </a:r>
            <a:r>
              <a:rPr lang="ru-RU" dirty="0"/>
              <a:t>случилось с родственниками, срочно свяжитесь с ними </a:t>
            </a:r>
            <a:r>
              <a:rPr lang="ru-RU" dirty="0" smtClean="0"/>
              <a:t>напрямую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448373"/>
            <a:ext cx="5895417" cy="120274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3600" dirty="0" smtClean="0"/>
              <a:t>КАК НЕ СТАТЬ ЖЕРТВОЙ КИБЕРМОШЕННИКОВ?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54979" y="1995487"/>
            <a:ext cx="4038128" cy="27783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dirty="0"/>
              <a:t>Не </a:t>
            </a:r>
            <a:r>
              <a:rPr lang="ru-RU" dirty="0" smtClean="0"/>
              <a:t>храните данные карт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</a:t>
            </a:r>
            <a:r>
              <a:rPr lang="ru-RU" dirty="0"/>
              <a:t>компьютере или </a:t>
            </a:r>
            <a:r>
              <a:rPr lang="ru-RU" dirty="0" smtClean="0"/>
              <a:t>в смартфоне</a:t>
            </a:r>
            <a:endParaRPr lang="ru-RU" dirty="0"/>
          </a:p>
          <a:p>
            <a:pPr fontAlgn="base"/>
            <a:r>
              <a:rPr lang="ru-RU" dirty="0"/>
              <a:t>Не сообщайте никому личные  данные, пароли и коды</a:t>
            </a:r>
          </a:p>
          <a:p>
            <a:pPr fontAlgn="base"/>
            <a:r>
              <a:rPr lang="ru-RU" dirty="0" smtClean="0"/>
              <a:t>Установите антивирус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</a:t>
            </a:r>
            <a:r>
              <a:rPr lang="ru-RU" dirty="0"/>
              <a:t>компьютер себе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родственникам</a:t>
            </a:r>
            <a:endParaRPr lang="ru-RU" dirty="0"/>
          </a:p>
          <a:p>
            <a:pPr fontAlgn="base"/>
            <a:r>
              <a:rPr lang="ru-RU" dirty="0"/>
              <a:t>Объясните пожилым родственникам и подросткам 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эти </a:t>
            </a:r>
            <a:r>
              <a:rPr lang="ru-RU" dirty="0"/>
              <a:t>простые </a:t>
            </a:r>
            <a:r>
              <a:rPr lang="ru-RU" dirty="0" smtClean="0"/>
              <a:t>правила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64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 l="39806" t="6487" r="33057" b="17656"/>
          <a:stretch>
            <a:fillRect/>
          </a:stretch>
        </p:blipFill>
        <p:spPr bwMode="auto">
          <a:xfrm>
            <a:off x="211930" y="892849"/>
            <a:ext cx="2369345" cy="396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038226" y="252283"/>
            <a:ext cx="7496174" cy="391298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rgbClr val="E86859"/>
                </a:solidFill>
                <a:latin typeface="+mn-lt"/>
                <a:ea typeface="+mj-ea"/>
                <a:cs typeface="+mj-cs"/>
              </a:rPr>
              <a:t>КАК</a:t>
            </a:r>
            <a:r>
              <a:rPr lang="ru-RU" sz="2800" b="1" dirty="0"/>
              <a:t> </a:t>
            </a:r>
            <a:r>
              <a:rPr lang="ru-RU" sz="2800" dirty="0">
                <a:solidFill>
                  <a:srgbClr val="E86859"/>
                </a:solidFill>
                <a:latin typeface="+mn-lt"/>
                <a:ea typeface="+mj-ea"/>
                <a:cs typeface="+mj-cs"/>
              </a:rPr>
              <a:t>РАСПОЗНАТЬ ФИНАНСОВУЮ ПИРАМИДУ?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89734717"/>
              </p:ext>
            </p:extLst>
          </p:nvPr>
        </p:nvGraphicFramePr>
        <p:xfrm>
          <a:off x="790575" y="625314"/>
          <a:ext cx="8848725" cy="4526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7747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13925</TotalTime>
  <Words>3168</Words>
  <Application>Microsoft Office PowerPoint</Application>
  <PresentationFormat>Экран (16:9)</PresentationFormat>
  <Paragraphs>218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Специальное оформление</vt:lpstr>
      <vt:lpstr>ФИНАНСОВОЕ МОШЕННИЧЕСТВО</vt:lpstr>
      <vt:lpstr>         ВИДЫ ФИНАНСОВОГО МОШЕННИЧЕСТВА</vt:lpstr>
      <vt:lpstr>МОШЕННИЧЕСТВО  С БАНКОВСКИМИ КАРТАМИ</vt:lpstr>
      <vt:lpstr>КАК И ГДЕ МОГУТ УКРАСТЬ ВАШИ ДАННЫЕ?</vt:lpstr>
      <vt:lpstr>КАК НЕ ПОПАСТЬСЯ</vt:lpstr>
      <vt:lpstr>С МОЕЙ КАРТЫ СПИСАЛИ ДЕНЬГИ. ЧТО ДЕЛАТЬ?</vt:lpstr>
      <vt:lpstr>КИБЕРМОШЕННИЧЕСТВО. КАКИМ ОНО БЫВАЕТ?</vt:lpstr>
      <vt:lpstr>КАК НЕ СТАТЬ ЖЕРТВОЙ КИБЕРМОШЕННИКОВ?</vt:lpstr>
      <vt:lpstr>Презентация PowerPoint</vt:lpstr>
      <vt:lpstr>ФИНАНСОВЫЕ ПИРАМИДЫ</vt:lpstr>
      <vt:lpstr>ПРОВЕРЬТЕ У КОМПАНИИ ЛИЦЕНЗИЮ БАНКА РОССИИ</vt:lpstr>
      <vt:lpstr>Я ВЛОЖИЛСЯ В ПИРАМИДУ       И ПРОГОРЕЛ. ЧТО ДЕЛАТЬ?</vt:lpstr>
      <vt:lpstr>Презентация PowerPoint</vt:lpstr>
      <vt:lpstr>ЕСЛИ ВЫ СТАЛИ ЖЕРТВОЙ МОШЕННИЧЕСТВА  НА ФИНАНСОВЫХ РЫНКАХ</vt:lpstr>
      <vt:lpstr>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КАРМАННЫЕ ДЕНЬГИ Научите детей правильно распоряжаться финансами</dc:title>
  <dc:creator>Богомолова Наталья Николаевна</dc:creator>
  <cp:lastModifiedBy>Богомолова Наталья Николаевна</cp:lastModifiedBy>
  <cp:revision>191</cp:revision>
  <cp:lastPrinted>2019-03-22T08:46:02Z</cp:lastPrinted>
  <dcterms:modified xsi:type="dcterms:W3CDTF">2019-04-03T08:51:26Z</dcterms:modified>
</cp:coreProperties>
</file>