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5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4" r:id="rId2"/>
    <p:sldId id="256" r:id="rId3"/>
    <p:sldId id="258" r:id="rId4"/>
    <p:sldId id="262" r:id="rId5"/>
    <p:sldId id="265" r:id="rId6"/>
    <p:sldId id="275" r:id="rId7"/>
    <p:sldId id="260" r:id="rId8"/>
    <p:sldId id="261" r:id="rId9"/>
    <p:sldId id="269" r:id="rId10"/>
    <p:sldId id="276" r:id="rId11"/>
    <p:sldId id="297" r:id="rId12"/>
    <p:sldId id="263" r:id="rId13"/>
    <p:sldId id="267" r:id="rId14"/>
    <p:sldId id="296" r:id="rId15"/>
    <p:sldId id="290" r:id="rId16"/>
    <p:sldId id="284" r:id="rId17"/>
    <p:sldId id="287" r:id="rId18"/>
    <p:sldId id="270" r:id="rId19"/>
    <p:sldId id="280" r:id="rId20"/>
    <p:sldId id="272" r:id="rId21"/>
    <p:sldId id="274" r:id="rId22"/>
    <p:sldId id="282" r:id="rId23"/>
    <p:sldId id="285" r:id="rId24"/>
    <p:sldId id="295" r:id="rId25"/>
    <p:sldId id="278" r:id="rId26"/>
    <p:sldId id="279" r:id="rId27"/>
    <p:sldId id="293" r:id="rId28"/>
    <p:sldId id="292" r:id="rId29"/>
    <p:sldId id="288" r:id="rId30"/>
  </p:sldIdLst>
  <p:sldSz cx="9144000" cy="6858000" type="screen4x3"/>
  <p:notesSz cx="6718300" cy="9855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FF"/>
    <a:srgbClr val="0066FF"/>
    <a:srgbClr val="FFFF66"/>
    <a:srgbClr val="CC99FF"/>
    <a:srgbClr val="FFFF99"/>
    <a:srgbClr val="003300"/>
    <a:srgbClr val="663300"/>
    <a:srgbClr val="33CC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044" autoAdjust="0"/>
  </p:normalViewPr>
  <p:slideViewPr>
    <p:cSldViewPr>
      <p:cViewPr>
        <p:scale>
          <a:sx n="100" d="100"/>
          <a:sy n="100" d="100"/>
        </p:scale>
        <p:origin x="-194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400"/>
            </a:pPr>
            <a:r>
              <a:rPr lang="ru-RU" sz="1400" dirty="0" smtClean="0"/>
              <a:t>Численность населения </a:t>
            </a:r>
          </a:p>
        </c:rich>
      </c:tx>
      <c:layout>
        <c:manualLayout>
          <c:xMode val="edge"/>
          <c:yMode val="edge"/>
          <c:x val="0.28509977066040282"/>
          <c:y val="2.2781656738994814E-2"/>
        </c:manualLayout>
      </c:layout>
      <c:overlay val="0"/>
      <c:spPr>
        <a:noFill/>
        <a:ln w="2251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1458974796451186"/>
          <c:y val="0.1695345816276824"/>
          <c:w val="0.71067415730339656"/>
          <c:h val="0.726724096183051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работ и услуг</c:v>
                </c:pt>
              </c:strCache>
            </c:strRef>
          </c:tx>
          <c:spPr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2510">
              <a:noFill/>
            </a:ln>
          </c:spPr>
          <c:invertIfNegative val="0"/>
          <c:dLbls>
            <c:numFmt formatCode="0" sourceLinked="0"/>
            <c:spPr>
              <a:noFill/>
              <a:ln w="22510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19431</c:v>
                </c:pt>
                <c:pt idx="1">
                  <c:v>20136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2034560"/>
        <c:axId val="92045312"/>
      </c:barChart>
      <c:catAx>
        <c:axId val="9203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2045312"/>
        <c:crosses val="autoZero"/>
        <c:auto val="1"/>
        <c:lblAlgn val="ctr"/>
        <c:lblOffset val="100"/>
        <c:noMultiLvlLbl val="0"/>
      </c:catAx>
      <c:valAx>
        <c:axId val="92045312"/>
        <c:scaling>
          <c:orientation val="minMax"/>
          <c:min val="15000"/>
        </c:scaling>
        <c:delete val="0"/>
        <c:axPos val="l"/>
        <c:title>
          <c:tx>
            <c:rich>
              <a:bodyPr/>
              <a:lstStyle/>
              <a:p>
                <a:pPr>
                  <a:defRPr sz="1063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dirty="0" smtClean="0"/>
                  <a:t>человек</a:t>
                </a:r>
                <a:endParaRPr lang="ru-RU" dirty="0"/>
              </a:p>
            </c:rich>
          </c:tx>
          <c:overlay val="0"/>
          <c:spPr>
            <a:noFill/>
            <a:ln w="22510">
              <a:noFill/>
            </a:ln>
          </c:spPr>
        </c:title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20345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63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80724650523839514"/>
          <c:y val="0.2339387496250139"/>
        </c:manualLayout>
      </c:layout>
      <c:overlay val="0"/>
      <c:txPr>
        <a:bodyPr/>
        <a:lstStyle/>
        <a:p>
          <a:pPr>
            <a:defRPr sz="1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987012320598715E-2"/>
          <c:w val="1"/>
          <c:h val="0.448436768119071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2010 год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FF0066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5"/>
            <c:bubble3D val="0"/>
            <c:spPr>
              <a:solidFill>
                <a:srgbClr val="CC3399"/>
              </a:solidFill>
            </c:spPr>
          </c:dPt>
          <c:dPt>
            <c:idx val="6"/>
            <c:bubble3D val="0"/>
            <c:spPr>
              <a:solidFill>
                <a:srgbClr val="00B0F0"/>
              </a:solidFill>
            </c:spPr>
          </c:dPt>
          <c:dPt>
            <c:idx val="7"/>
            <c:bubble3D val="0"/>
            <c:spPr>
              <a:solidFill>
                <a:srgbClr val="00CC66"/>
              </a:solidFill>
            </c:spPr>
          </c:dPt>
          <c:dPt>
            <c:idx val="8"/>
            <c:bubble3D val="0"/>
            <c:spPr>
              <a:solidFill>
                <a:srgbClr val="FFFF00"/>
              </a:solidFill>
            </c:spPr>
          </c:dPt>
          <c:dPt>
            <c:idx val="9"/>
            <c:bubble3D val="0"/>
            <c:spPr>
              <a:solidFill>
                <a:srgbClr val="9933FF"/>
              </a:solidFill>
            </c:spPr>
          </c:dPt>
          <c:dLbls>
            <c:dLbl>
              <c:idx val="0"/>
              <c:layout>
                <c:manualLayout>
                  <c:x val="-7.226930693767712E-3"/>
                  <c:y val="-7.09414653144357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8266903324674683E-2"/>
                  <c:y val="-9.46346713542142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396991163239356E-2"/>
                  <c:y val="3.5176335608688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598236880205592E-3"/>
                  <c:y val="-1.2888998826359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6449847724150274E-3"/>
                  <c:y val="-3.5251990716131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6032169265143487E-3"/>
                  <c:y val="-7.4196279610751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48818208911533E-4"/>
                  <c:y val="1.292353702758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2122109889024677E-2"/>
                  <c:y val="3.20613187935184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Образование</c:v>
                </c:pt>
                <c:pt idx="1">
                  <c:v>Охрана окружающей среды</c:v>
                </c:pt>
                <c:pt idx="2">
                  <c:v>ЖКХ</c:v>
                </c:pt>
                <c:pt idx="3">
                  <c:v>Национальная экономика</c:v>
                </c:pt>
                <c:pt idx="4">
                  <c:v>Национальная безопасность и правоохранительная деятельность</c:v>
                </c:pt>
                <c:pt idx="5">
                  <c:v>Межбюджетные трансферты</c:v>
                </c:pt>
                <c:pt idx="6">
                  <c:v>Общегосударственные расходы</c:v>
                </c:pt>
                <c:pt idx="7">
                  <c:v>Социальная политика</c:v>
                </c:pt>
                <c:pt idx="8">
                  <c:v>Культура и СМИ</c:v>
                </c:pt>
                <c:pt idx="9">
                  <c:v>Здравоохранение и спорт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 formatCode="0%">
                  <c:v>0.4</c:v>
                </c:pt>
                <c:pt idx="1">
                  <c:v>1.0000000000000041E-3</c:v>
                </c:pt>
                <c:pt idx="2" formatCode="0%">
                  <c:v>0.1</c:v>
                </c:pt>
                <c:pt idx="3" formatCode="0%">
                  <c:v>4.0000000000000022E-2</c:v>
                </c:pt>
                <c:pt idx="4" formatCode="0%">
                  <c:v>2.0000000000000011E-2</c:v>
                </c:pt>
                <c:pt idx="5" formatCode="0%">
                  <c:v>0.13</c:v>
                </c:pt>
                <c:pt idx="6" formatCode="0%">
                  <c:v>0.1</c:v>
                </c:pt>
                <c:pt idx="7" formatCode="0%">
                  <c:v>7.0000000000000021E-2</c:v>
                </c:pt>
                <c:pt idx="8" formatCode="0%">
                  <c:v>1.0000000000000005E-2</c:v>
                </c:pt>
                <c:pt idx="9" formatCode="0%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9.2632785069736517E-2"/>
          <c:y val="0.58942137658086291"/>
          <c:w val="0.90353717311833059"/>
          <c:h val="0.38293983905856138"/>
        </c:manualLayout>
      </c:layout>
      <c:overlay val="0"/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2011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80507922954797162"/>
          <c:y val="0.2852906820019768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17744264974143E-2"/>
          <c:y val="0.12904442241460351"/>
          <c:w val="0.98268225573502288"/>
          <c:h val="0.533459077314099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2011 год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FF0066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5"/>
            <c:bubble3D val="0"/>
            <c:spPr>
              <a:solidFill>
                <a:srgbClr val="CC3399"/>
              </a:solidFill>
            </c:spPr>
          </c:dPt>
          <c:dPt>
            <c:idx val="6"/>
            <c:bubble3D val="0"/>
            <c:spPr>
              <a:solidFill>
                <a:srgbClr val="00B0F0"/>
              </a:solidFill>
            </c:spPr>
          </c:dPt>
          <c:dPt>
            <c:idx val="7"/>
            <c:bubble3D val="0"/>
            <c:spPr>
              <a:solidFill>
                <a:srgbClr val="00CC66"/>
              </a:solidFill>
            </c:spPr>
          </c:dPt>
          <c:dPt>
            <c:idx val="8"/>
            <c:bubble3D val="0"/>
            <c:spPr>
              <a:solidFill>
                <a:srgbClr val="FFFF00"/>
              </a:solidFill>
            </c:spPr>
          </c:dPt>
          <c:dPt>
            <c:idx val="9"/>
            <c:bubble3D val="0"/>
            <c:spPr>
              <a:solidFill>
                <a:srgbClr val="9933FF"/>
              </a:solidFill>
            </c:spPr>
          </c:dPt>
          <c:dLbls>
            <c:dLbl>
              <c:idx val="0"/>
              <c:layout>
                <c:manualLayout>
                  <c:x val="-7.226930693767712E-3"/>
                  <c:y val="-7.09414653144357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385523472302363E-3"/>
                  <c:y val="-5.9168132164358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8266903324674683E-2"/>
                  <c:y val="-9.4634671354214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396991163239356E-2"/>
                  <c:y val="3.5176335608688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598236880205592E-3"/>
                  <c:y val="-1.2888998826359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6449847724150265E-3"/>
                  <c:y val="-3.5251990716131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508862330993205E-3"/>
                  <c:y val="-5.5264082375912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48818208911533E-4"/>
                  <c:y val="1.2923537027583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2122109889024677E-2"/>
                  <c:y val="3.2061318793518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Образование</c:v>
                </c:pt>
                <c:pt idx="1">
                  <c:v>Охрана окружающей среды</c:v>
                </c:pt>
                <c:pt idx="2">
                  <c:v>ЖКХ</c:v>
                </c:pt>
                <c:pt idx="3">
                  <c:v>Национальная экономика</c:v>
                </c:pt>
                <c:pt idx="4">
                  <c:v>Национальная безопасность и правоохранительная деятельность</c:v>
                </c:pt>
                <c:pt idx="5">
                  <c:v>Межбюджетные трансферты</c:v>
                </c:pt>
                <c:pt idx="6">
                  <c:v>Общегосударственные расходы</c:v>
                </c:pt>
                <c:pt idx="7">
                  <c:v>Социальная политика</c:v>
                </c:pt>
                <c:pt idx="8">
                  <c:v>Культура и СМИ</c:v>
                </c:pt>
                <c:pt idx="9">
                  <c:v>Здравоохранение и спорт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0.34</c:v>
                </c:pt>
                <c:pt idx="1">
                  <c:v>0</c:v>
                </c:pt>
                <c:pt idx="2">
                  <c:v>0.17</c:v>
                </c:pt>
                <c:pt idx="3">
                  <c:v>9.0000000000000024E-2</c:v>
                </c:pt>
                <c:pt idx="4">
                  <c:v>2.0000000000000011E-2</c:v>
                </c:pt>
                <c:pt idx="5">
                  <c:v>8.0000000000000043E-2</c:v>
                </c:pt>
                <c:pt idx="6">
                  <c:v>9.0000000000000024E-2</c:v>
                </c:pt>
                <c:pt idx="7">
                  <c:v>6.0000000000000032E-2</c:v>
                </c:pt>
                <c:pt idx="8">
                  <c:v>2.0000000000000011E-2</c:v>
                </c:pt>
                <c:pt idx="9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7916348940245"/>
          <c:y val="0.12523835733768002"/>
          <c:w val="0.89720840312614869"/>
          <c:h val="0.660866382642350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МЦП иВЦП</c:v>
                </c:pt>
              </c:strCache>
            </c:strRef>
          </c:tx>
          <c:spPr>
            <a:gradFill>
              <a:gsLst>
                <a:gs pos="0">
                  <a:srgbClr val="F79646">
                    <a:lumMod val="50000"/>
                  </a:srgbClr>
                </a:gs>
                <a:gs pos="50000">
                  <a:srgbClr val="F79646">
                    <a:lumMod val="40000"/>
                    <a:lumOff val="60000"/>
                  </a:srgbClr>
                </a:gs>
                <a:gs pos="100000">
                  <a:schemeClr val="accent6">
                    <a:lumMod val="50000"/>
                  </a:schemeClr>
                </a:gs>
              </a:gsLst>
              <a:lin ang="0" scaled="1"/>
            </a:gra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8,4%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10,7%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195.9</c:v>
                </c:pt>
                <c:pt idx="1">
                  <c:v>322.7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региональные ЦП</c:v>
                </c:pt>
              </c:strCache>
            </c:strRef>
          </c:tx>
          <c:spPr>
            <a:gradFill>
              <a:gsLst>
                <a:gs pos="0">
                  <a:srgbClr val="8064A2">
                    <a:lumMod val="75000"/>
                  </a:srgbClr>
                </a:gs>
                <a:gs pos="50000">
                  <a:srgbClr val="8064A2">
                    <a:lumMod val="40000"/>
                    <a:lumOff val="60000"/>
                  </a:srgbClr>
                </a:gs>
                <a:gs pos="100000">
                  <a:srgbClr val="8064A2">
                    <a:lumMod val="75000"/>
                  </a:srgbClr>
                </a:gs>
              </a:gsLst>
              <a:lin ang="0" scaled="1"/>
            </a:gra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8.12500000000000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254</c:v>
                </c:pt>
                <c:pt idx="1">
                  <c:v>573.79999999999995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546048"/>
        <c:axId val="146560128"/>
      </c:barChart>
      <c:catAx>
        <c:axId val="14654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6560128"/>
        <c:crosses val="autoZero"/>
        <c:auto val="1"/>
        <c:lblAlgn val="ctr"/>
        <c:lblOffset val="100"/>
        <c:noMultiLvlLbl val="0"/>
      </c:catAx>
      <c:valAx>
        <c:axId val="146560128"/>
        <c:scaling>
          <c:orientation val="minMax"/>
          <c:max val="700"/>
          <c:min val="0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65460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233785989590899"/>
          <c:y val="3.015223316460745E-2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Лист1!$B$35</c:f>
              <c:strCache>
                <c:ptCount val="1"/>
                <c:pt idx="0">
                  <c:v>Количество проведенных процедур, шт.</c:v>
                </c:pt>
              </c:strCache>
            </c:strRef>
          </c:tx>
          <c:spPr>
            <a:gradFill flip="none" rotWithShape="1">
              <a:gsLst>
                <a:gs pos="0">
                  <a:srgbClr val="9BBB59">
                    <a:lumMod val="50000"/>
                  </a:srgbClr>
                </a:gs>
                <a:gs pos="50000">
                  <a:srgbClr val="9BBB59">
                    <a:lumMod val="40000"/>
                    <a:lumOff val="60000"/>
                  </a:srgbClr>
                </a:gs>
                <a:gs pos="100000">
                  <a:schemeClr val="accent3">
                    <a:lumMod val="50000"/>
                  </a:schemeClr>
                </a:gs>
              </a:gsLst>
              <a:lin ang="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Лист1!$C$34:$D$34</c:f>
              <c:strCache>
                <c:ptCount val="2"/>
                <c:pt idx="0">
                  <c:v>2010 год</c:v>
                </c:pt>
                <c:pt idx="1">
                  <c:v>2011 год</c:v>
                </c:pt>
              </c:strCache>
            </c:strRef>
          </c:cat>
          <c:val>
            <c:numRef>
              <c:f>Лист1!$C$35:$D$35</c:f>
              <c:numCache>
                <c:formatCode>General</c:formatCode>
                <c:ptCount val="2"/>
                <c:pt idx="0">
                  <c:v>408</c:v>
                </c:pt>
                <c:pt idx="1">
                  <c:v>470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560064"/>
        <c:axId val="159561600"/>
      </c:barChart>
      <c:catAx>
        <c:axId val="159560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9561600"/>
        <c:crosses val="autoZero"/>
        <c:auto val="1"/>
        <c:lblAlgn val="ctr"/>
        <c:lblOffset val="100"/>
        <c:noMultiLvlLbl val="0"/>
      </c:catAx>
      <c:valAx>
        <c:axId val="159561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956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Экономия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бюджетных средств, млн. рублей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Лист1!$B$40</c:f>
              <c:strCache>
                <c:ptCount val="1"/>
                <c:pt idx="0">
                  <c:v>экономия бюджетных средств, млн. рублей</c:v>
                </c:pt>
              </c:strCache>
            </c:strRef>
          </c:tx>
          <c:spPr>
            <a:gradFill flip="none" rotWithShape="1">
              <a:gsLst>
                <a:gs pos="0">
                  <a:srgbClr val="F79646">
                    <a:lumMod val="50000"/>
                  </a:srgbClr>
                </a:gs>
                <a:gs pos="50000">
                  <a:srgbClr val="F79646">
                    <a:lumMod val="40000"/>
                    <a:lumOff val="60000"/>
                  </a:srgbClr>
                </a:gs>
                <a:gs pos="100000">
                  <a:schemeClr val="accent6">
                    <a:lumMod val="50000"/>
                  </a:schemeClr>
                </a:gs>
              </a:gsLst>
              <a:lin ang="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Лист1!$C$39:$D$39</c:f>
              <c:strCache>
                <c:ptCount val="2"/>
                <c:pt idx="0">
                  <c:v>2010 год</c:v>
                </c:pt>
                <c:pt idx="1">
                  <c:v>2011 год</c:v>
                </c:pt>
              </c:strCache>
            </c:strRef>
          </c:cat>
          <c:val>
            <c:numRef>
              <c:f>Лист1!$C$40:$D$40</c:f>
              <c:numCache>
                <c:formatCode>General</c:formatCode>
                <c:ptCount val="2"/>
                <c:pt idx="0">
                  <c:v>4.2</c:v>
                </c:pt>
                <c:pt idx="1">
                  <c:v>27.2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254400"/>
        <c:axId val="159255936"/>
      </c:barChart>
      <c:catAx>
        <c:axId val="159254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9255936"/>
        <c:crosses val="autoZero"/>
        <c:auto val="1"/>
        <c:lblAlgn val="ctr"/>
        <c:lblOffset val="100"/>
        <c:noMultiLvlLbl val="0"/>
      </c:catAx>
      <c:valAx>
        <c:axId val="159255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9254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37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63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88148600331385E-2"/>
                  <c:y val="-0.1352164574306558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открытый конкурс</c:v>
                </c:pt>
                <c:pt idx="1">
                  <c:v>запрос котировок цен</c:v>
                </c:pt>
                <c:pt idx="2">
                  <c:v>открытый аукцион (голосовой)</c:v>
                </c:pt>
                <c:pt idx="3">
                  <c:v>открытый аукцион в электронной форме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0.3</c:v>
                </c:pt>
                <c:pt idx="1">
                  <c:v>37</c:v>
                </c:pt>
                <c:pt idx="2">
                  <c:v>63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05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32096566709595"/>
          <c:y val="1.3602433514049101E-2"/>
          <c:w val="0.61527664421767225"/>
          <c:h val="0.827133778325566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-1.7161049013037125E-2"/>
                  <c:y val="-0.1115565565389710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1483147039110902E-2"/>
                  <c:y val="-0.1227122121928678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5873970337059345"/>
                  <c:y val="-7.80895895772796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Лист1!$B$15:$B$18</c:f>
              <c:strCache>
                <c:ptCount val="4"/>
                <c:pt idx="0">
                  <c:v>Открытый конкурс</c:v>
                </c:pt>
                <c:pt idx="1">
                  <c:v>Запрпос котировок цен</c:v>
                </c:pt>
                <c:pt idx="2">
                  <c:v>Открытый аукцион (голосовой)</c:v>
                </c:pt>
                <c:pt idx="3">
                  <c:v>Открытый аукцион в электронной форме</c:v>
                </c:pt>
              </c:strCache>
            </c:strRef>
          </c:cat>
          <c:val>
            <c:numRef>
              <c:f>Лист1!$C$15:$C$18</c:f>
              <c:numCache>
                <c:formatCode>General</c:formatCode>
                <c:ptCount val="4"/>
                <c:pt idx="0">
                  <c:v>0.8</c:v>
                </c:pt>
                <c:pt idx="1">
                  <c:v>6</c:v>
                </c:pt>
                <c:pt idx="2">
                  <c:v>0</c:v>
                </c:pt>
                <c:pt idx="3">
                  <c:v>93.1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400"/>
            </a:pPr>
            <a:r>
              <a:rPr lang="ru-RU" sz="1400" dirty="0" smtClean="0"/>
              <a:t>Ввод жилья</a:t>
            </a:r>
            <a:endParaRPr lang="ru-RU" sz="1400" dirty="0"/>
          </a:p>
        </c:rich>
      </c:tx>
      <c:layout>
        <c:manualLayout>
          <c:xMode val="edge"/>
          <c:yMode val="edge"/>
          <c:x val="0.45048344301613524"/>
          <c:y val="2.200311076547103E-2"/>
        </c:manualLayout>
      </c:layout>
      <c:overlay val="0"/>
      <c:spPr>
        <a:noFill/>
        <a:ln w="2251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3033707865168537"/>
          <c:y val="0.15005403944363996"/>
          <c:w val="0.71067415730340244"/>
          <c:h val="0.754510127003191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Ввод жилья</c:v>
                </c:pt>
              </c:strCache>
            </c:strRef>
          </c:tx>
          <c:spPr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2510">
              <a:noFill/>
            </a:ln>
          </c:spPr>
          <c:invertIfNegative val="0"/>
          <c:dPt>
            <c:idx val="0"/>
            <c:invertIfNegative val="0"/>
            <c:bubble3D val="0"/>
            <c:spPr>
              <a:gradFill rotWithShape="0">
                <a:gsLst>
                  <a:gs pos="0">
                    <a:srgbClr val="F79646">
                      <a:lumMod val="50000"/>
                    </a:srgbClr>
                  </a:gs>
                  <a:gs pos="50000">
                    <a:srgbClr val="F79646">
                      <a:lumMod val="60000"/>
                      <a:lumOff val="40000"/>
                    </a:srgbClr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</a:gradFill>
              <a:ln w="22510">
                <a:noFill/>
              </a:ln>
            </c:spPr>
          </c:dPt>
          <c:dPt>
            <c:idx val="1"/>
            <c:invertIfNegative val="0"/>
            <c:bubble3D val="0"/>
            <c:spPr>
              <a:gradFill rotWithShape="0">
                <a:gsLst>
                  <a:gs pos="0">
                    <a:srgbClr val="F79646">
                      <a:lumMod val="50000"/>
                    </a:srgbClr>
                  </a:gs>
                  <a:gs pos="50000">
                    <a:srgbClr val="F79646">
                      <a:lumMod val="60000"/>
                      <a:lumOff val="40000"/>
                    </a:srgbClr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</a:gradFill>
              <a:ln w="22510">
                <a:noFill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 dirty="0" smtClean="0"/>
                      <a:t>9</a:t>
                    </a:r>
                    <a:r>
                      <a:rPr lang="ru-RU" dirty="0" smtClean="0"/>
                      <a:t> 035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dirty="0" smtClean="0"/>
                      <a:t>1</a:t>
                    </a:r>
                    <a:r>
                      <a:rPr lang="ru-RU" dirty="0" smtClean="0"/>
                      <a:t>0 933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 smtClean="0"/>
                      <a:t>1</a:t>
                    </a:r>
                    <a:r>
                      <a:rPr lang="en-US" smtClean="0"/>
                      <a:t>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782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noFill/>
              <a:ln w="22510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9035</c:v>
                </c:pt>
                <c:pt idx="1">
                  <c:v>10933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59416704"/>
        <c:axId val="159418240"/>
      </c:barChart>
      <c:catAx>
        <c:axId val="15941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63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9418240"/>
        <c:crosses val="autoZero"/>
        <c:auto val="1"/>
        <c:lblAlgn val="ctr"/>
        <c:lblOffset val="100"/>
        <c:noMultiLvlLbl val="0"/>
      </c:catAx>
      <c:valAx>
        <c:axId val="1594182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sz="800" dirty="0" smtClean="0"/>
                  <a:t>Кв.метров</a:t>
                </a:r>
                <a:endParaRPr lang="ru-RU" sz="800" dirty="0"/>
              </a:p>
            </c:rich>
          </c:tx>
          <c:layout/>
          <c:overlay val="0"/>
          <c:spPr>
            <a:noFill/>
            <a:ln w="22510">
              <a:noFill/>
            </a:ln>
          </c:spPr>
        </c:title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63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94167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63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C0504D">
                    <a:lumMod val="50000"/>
                  </a:srgbClr>
                </a:gs>
                <a:gs pos="50000">
                  <a:srgbClr val="C0504D">
                    <a:lumMod val="40000"/>
                    <a:lumOff val="60000"/>
                  </a:srgbClr>
                </a:gs>
                <a:gs pos="100000">
                  <a:srgbClr val="C0504D">
                    <a:lumMod val="75000"/>
                  </a:srgbClr>
                </a:gs>
              </a:gsLst>
              <a:lin ang="0" scaled="1"/>
            </a:gra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+</a:t>
                    </a:r>
                    <a:r>
                      <a:rPr lang="en-US" smtClean="0"/>
                      <a:t>255,4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+</a:t>
                    </a:r>
                    <a:r>
                      <a:rPr lang="en-US" smtClean="0"/>
                      <a:t>200,0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+</a:t>
                    </a:r>
                    <a:r>
                      <a:rPr lang="en-US" smtClean="0"/>
                      <a:t>149,7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+</a:t>
                    </a:r>
                    <a:r>
                      <a:rPr lang="en-US" smtClean="0"/>
                      <a:t>142,6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+</a:t>
                    </a:r>
                    <a:r>
                      <a:rPr lang="en-US" smtClean="0"/>
                      <a:t>124,5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+</a:t>
                    </a:r>
                    <a:r>
                      <a:rPr lang="en-US" smtClean="0"/>
                      <a:t>123,9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mtClean="0"/>
                      <a:t>+</a:t>
                    </a:r>
                    <a:r>
                      <a:rPr lang="en-US" smtClean="0"/>
                      <a:t>107,0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mtClean="0"/>
                      <a:t>+</a:t>
                    </a:r>
                    <a:r>
                      <a:rPr lang="en-US" smtClean="0"/>
                      <a:t>80,6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mtClean="0"/>
                      <a:t>+</a:t>
                    </a:r>
                    <a:r>
                      <a:rPr lang="en-US" smtClean="0"/>
                      <a:t>63,3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mtClean="0"/>
                      <a:t>+</a:t>
                    </a:r>
                    <a:r>
                      <a:rPr lang="en-US" smtClean="0"/>
                      <a:t>54,1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ru-RU" smtClean="0"/>
                      <a:t>+</a:t>
                    </a:r>
                    <a:r>
                      <a:rPr lang="en-US" smtClean="0"/>
                      <a:t>34,0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ru-RU" smtClean="0"/>
                      <a:t>+</a:t>
                    </a:r>
                    <a:r>
                      <a:rPr lang="en-US" smtClean="0"/>
                      <a:t>33,0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ru-RU" smtClean="0"/>
                      <a:t>+</a:t>
                    </a:r>
                    <a:r>
                      <a:rPr lang="en-US" smtClean="0"/>
                      <a:t>29,4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ru-RU" smtClean="0"/>
                      <a:t>+</a:t>
                    </a:r>
                    <a:r>
                      <a:rPr lang="en-US" smtClean="0"/>
                      <a:t>28,8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ru-RU" smtClean="0"/>
                      <a:t>+</a:t>
                    </a:r>
                    <a:r>
                      <a:rPr lang="en-US" smtClean="0"/>
                      <a:t>11,3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ru-RU" smtClean="0"/>
                      <a:t>+</a:t>
                    </a:r>
                    <a:r>
                      <a:rPr lang="en-US" smtClean="0"/>
                      <a:t>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ru-RU" smtClean="0"/>
                      <a:t>+</a:t>
                    </a:r>
                    <a:r>
                      <a:rPr lang="en-US" smtClean="0"/>
                      <a:t>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Лист1!$A$2:$A$18</c:f>
              <c:strCache>
                <c:ptCount val="17"/>
                <c:pt idx="0">
                  <c:v>с.Селиярово</c:v>
                </c:pt>
                <c:pt idx="1">
                  <c:v>п.Луговской</c:v>
                </c:pt>
                <c:pt idx="2">
                  <c:v>п.Горноправдинск</c:v>
                </c:pt>
                <c:pt idx="3">
                  <c:v>с.Цингалы</c:v>
                </c:pt>
                <c:pt idx="4">
                  <c:v>д.Ярки</c:v>
                </c:pt>
                <c:pt idx="5">
                  <c:v>с.Нялинское</c:v>
                </c:pt>
                <c:pt idx="6">
                  <c:v>д.Шапша</c:v>
                </c:pt>
                <c:pt idx="7">
                  <c:v>с.Батово</c:v>
                </c:pt>
                <c:pt idx="8">
                  <c:v>с.Реполово</c:v>
                </c:pt>
                <c:pt idx="9">
                  <c:v>п.Сибирский</c:v>
                </c:pt>
                <c:pt idx="10">
                  <c:v>п.Красноленинский</c:v>
                </c:pt>
                <c:pt idx="11">
                  <c:v>д.Согом</c:v>
                </c:pt>
                <c:pt idx="12">
                  <c:v>с.Зенково</c:v>
                </c:pt>
                <c:pt idx="13">
                  <c:v>д.Ягурьях</c:v>
                </c:pt>
                <c:pt idx="14">
                  <c:v>п.Бобровский</c:v>
                </c:pt>
                <c:pt idx="15">
                  <c:v>д.Чембакчина</c:v>
                </c:pt>
                <c:pt idx="16">
                  <c:v>с.Тюли</c:v>
                </c:pt>
              </c:strCache>
            </c:strRef>
          </c:cat>
          <c:val>
            <c:numRef>
              <c:f>Лист1!$B$2:$B$18</c:f>
              <c:numCache>
                <c:formatCode>0.0</c:formatCode>
                <c:ptCount val="17"/>
                <c:pt idx="0">
                  <c:v>255.4</c:v>
                </c:pt>
                <c:pt idx="1">
                  <c:v>200</c:v>
                </c:pt>
                <c:pt idx="2">
                  <c:v>149.69999999999999</c:v>
                </c:pt>
                <c:pt idx="3">
                  <c:v>142.6</c:v>
                </c:pt>
                <c:pt idx="4">
                  <c:v>124.5</c:v>
                </c:pt>
                <c:pt idx="5">
                  <c:v>123.9</c:v>
                </c:pt>
                <c:pt idx="6">
                  <c:v>107</c:v>
                </c:pt>
                <c:pt idx="7">
                  <c:v>80.599999999999994</c:v>
                </c:pt>
                <c:pt idx="8">
                  <c:v>63.3</c:v>
                </c:pt>
                <c:pt idx="9">
                  <c:v>54.1</c:v>
                </c:pt>
                <c:pt idx="10">
                  <c:v>34</c:v>
                </c:pt>
                <c:pt idx="11">
                  <c:v>33</c:v>
                </c:pt>
                <c:pt idx="12">
                  <c:v>29.4</c:v>
                </c:pt>
                <c:pt idx="13">
                  <c:v>28.8</c:v>
                </c:pt>
                <c:pt idx="14">
                  <c:v>11.3</c:v>
                </c:pt>
                <c:pt idx="15">
                  <c:v>5.8</c:v>
                </c:pt>
                <c:pt idx="16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708608"/>
        <c:axId val="154710400"/>
      </c:barChart>
      <c:catAx>
        <c:axId val="15470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710400"/>
        <c:crosses val="autoZero"/>
        <c:auto val="1"/>
        <c:lblAlgn val="ctr"/>
        <c:lblOffset val="100"/>
        <c:noMultiLvlLbl val="0"/>
      </c:catAx>
      <c:valAx>
        <c:axId val="15471040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708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Водный транспорт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2010 год</c:v>
                </c:pt>
              </c:strCache>
            </c:strRef>
          </c:tx>
          <c:spPr>
            <a:gradFill>
              <a:gsLst>
                <a:gs pos="0">
                  <a:srgbClr val="8064A2">
                    <a:lumMod val="75000"/>
                  </a:srgbClr>
                </a:gs>
                <a:gs pos="50000">
                  <a:srgbClr val="8064A2">
                    <a:lumMod val="40000"/>
                    <a:lumOff val="60000"/>
                  </a:srgbClr>
                </a:gs>
                <a:gs pos="100000">
                  <a:srgbClr val="8064A2">
                    <a:lumMod val="75000"/>
                  </a:srgbClr>
                </a:gs>
              </a:gsLst>
              <a:lin ang="0" scaled="1"/>
            </a:gradFill>
          </c:spPr>
          <c:invertIfNegative val="0"/>
          <c:dLbls>
            <c:dLbl>
              <c:idx val="1"/>
              <c:layout>
                <c:manualLayout>
                  <c:x val="-2.93948820501425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Выполнено               рейсов</c:v>
                </c:pt>
                <c:pt idx="1">
                  <c:v>Перевезено пассажиров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2635</c:v>
                </c:pt>
                <c:pt idx="1">
                  <c:v>29800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 год</c:v>
                </c:pt>
              </c:strCache>
            </c:strRef>
          </c:tx>
          <c:spPr>
            <a:gradFill>
              <a:gsLst>
                <a:gs pos="0">
                  <a:srgbClr val="C0504D">
                    <a:lumMod val="75000"/>
                  </a:srgbClr>
                </a:gs>
                <a:gs pos="50000">
                  <a:srgbClr val="C0504D">
                    <a:lumMod val="40000"/>
                    <a:lumOff val="60000"/>
                  </a:srgb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</a:gra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Выполнено               рейсов</c:v>
                </c:pt>
                <c:pt idx="1">
                  <c:v>Перевезено пассажиров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3122</c:v>
                </c:pt>
                <c:pt idx="1">
                  <c:v>29800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0310016"/>
        <c:axId val="160311552"/>
      </c:barChart>
      <c:catAx>
        <c:axId val="1603100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90" baseline="0"/>
            </a:pPr>
            <a:endParaRPr lang="ru-RU"/>
          </a:p>
        </c:txPr>
        <c:crossAx val="160311552"/>
        <c:crosses val="autoZero"/>
        <c:auto val="1"/>
        <c:lblAlgn val="ctr"/>
        <c:lblOffset val="100"/>
        <c:noMultiLvlLbl val="0"/>
      </c:catAx>
      <c:valAx>
        <c:axId val="160311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0310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400"/>
            </a:pPr>
            <a:r>
              <a:rPr lang="ru-RU" sz="1400" dirty="0" smtClean="0"/>
              <a:t>Среднемесячная заработная плата</a:t>
            </a:r>
            <a:endParaRPr lang="ru-RU" sz="1400" dirty="0"/>
          </a:p>
        </c:rich>
      </c:tx>
      <c:layout>
        <c:manualLayout>
          <c:xMode val="edge"/>
          <c:yMode val="edge"/>
          <c:x val="0.22394709974753868"/>
          <c:y val="2.4399380864403276E-2"/>
        </c:manualLayout>
      </c:layout>
      <c:overlay val="0"/>
      <c:spPr>
        <a:noFill/>
        <a:ln w="2251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3033707865168537"/>
          <c:y val="0.15975103734440349"/>
          <c:w val="0.71067415730339811"/>
          <c:h val="0.74481327800830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0">
              <a:gsLst>
                <a:gs pos="0">
                  <a:srgbClr val="8064A2">
                    <a:lumMod val="50000"/>
                  </a:srgbClr>
                </a:gs>
                <a:gs pos="50000">
                  <a:srgbClr val="8064A2">
                    <a:lumMod val="60000"/>
                    <a:lumOff val="40000"/>
                  </a:srgbClr>
                </a:gs>
                <a:gs pos="100000">
                  <a:schemeClr val="accent4">
                    <a:lumMod val="50000"/>
                  </a:schemeClr>
                </a:gs>
              </a:gsLst>
              <a:lin ang="0" scaled="1"/>
            </a:gradFill>
            <a:ln w="22510">
              <a:noFill/>
            </a:ln>
          </c:spPr>
          <c:invertIfNegative val="0"/>
          <c:dLbls>
            <c:numFmt formatCode="0.0" sourceLinked="0"/>
            <c:spPr>
              <a:noFill/>
              <a:ln w="22510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43.6</c:v>
                </c:pt>
                <c:pt idx="1">
                  <c:v>46.5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92125056"/>
        <c:axId val="92126592"/>
      </c:barChart>
      <c:catAx>
        <c:axId val="9212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63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2126592"/>
        <c:crosses val="autoZero"/>
        <c:auto val="1"/>
        <c:lblAlgn val="ctr"/>
        <c:lblOffset val="100"/>
        <c:noMultiLvlLbl val="0"/>
      </c:catAx>
      <c:valAx>
        <c:axId val="92126592"/>
        <c:scaling>
          <c:orientation val="minMax"/>
          <c:min val="30"/>
        </c:scaling>
        <c:delete val="0"/>
        <c:axPos val="l"/>
        <c:title>
          <c:tx>
            <c:rich>
              <a:bodyPr/>
              <a:lstStyle/>
              <a:p>
                <a:pPr>
                  <a:defRPr sz="1063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dirty="0" smtClean="0"/>
                  <a:t>тыс.рублей</a:t>
                </a:r>
                <a:endParaRPr lang="ru-RU" dirty="0"/>
              </a:p>
            </c:rich>
          </c:tx>
          <c:layout/>
          <c:overlay val="0"/>
          <c:spPr>
            <a:noFill/>
            <a:ln w="22510">
              <a:noFill/>
            </a:ln>
          </c:spPr>
        </c:title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63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21250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63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Воздушный</a:t>
            </a:r>
            <a:r>
              <a:rPr lang="ru-RU" sz="1400" baseline="0" dirty="0" smtClean="0"/>
              <a:t> </a:t>
            </a:r>
            <a:r>
              <a:rPr lang="ru-RU" sz="1400" dirty="0" smtClean="0"/>
              <a:t>транспорт</a:t>
            </a:r>
            <a:endParaRPr lang="ru-RU" sz="14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1054268823931923E-2"/>
          <c:y val="0.12710661576275867"/>
          <c:w val="0.89789146235213979"/>
          <c:h val="0.57260057635533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2010 год</c:v>
                </c:pt>
              </c:strCache>
            </c:strRef>
          </c:tx>
          <c:spPr>
            <a:gradFill>
              <a:gsLst>
                <a:gs pos="0">
                  <a:srgbClr val="8064A2">
                    <a:lumMod val="75000"/>
                  </a:srgbClr>
                </a:gs>
                <a:gs pos="50000">
                  <a:srgbClr val="8064A2">
                    <a:lumMod val="40000"/>
                    <a:lumOff val="60000"/>
                  </a:srgbClr>
                </a:gs>
                <a:gs pos="100000">
                  <a:srgbClr val="8064A2">
                    <a:lumMod val="75000"/>
                  </a:srgbClr>
                </a:gs>
              </a:gsLst>
              <a:lin ang="0" scaled="1"/>
            </a:gra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Выполнено               рейсов</c:v>
                </c:pt>
                <c:pt idx="1">
                  <c:v>Перевезено пассажиров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167</c:v>
                </c:pt>
                <c:pt idx="1">
                  <c:v>2566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 год</c:v>
                </c:pt>
              </c:strCache>
            </c:strRef>
          </c:tx>
          <c:spPr>
            <a:gradFill>
              <a:gsLst>
                <a:gs pos="0">
                  <a:srgbClr val="C0504D">
                    <a:lumMod val="75000"/>
                  </a:srgb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rgbClr val="C0504D">
                    <a:lumMod val="75000"/>
                  </a:srgbClr>
                </a:gs>
              </a:gsLst>
              <a:lin ang="0" scaled="1"/>
            </a:gra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Выполнено               рейсов</c:v>
                </c:pt>
                <c:pt idx="1">
                  <c:v>Перевезено пассажиров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222</c:v>
                </c:pt>
                <c:pt idx="1">
                  <c:v>5257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0140672"/>
        <c:axId val="160146560"/>
      </c:barChart>
      <c:catAx>
        <c:axId val="1601406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90" baseline="0"/>
            </a:pPr>
            <a:endParaRPr lang="ru-RU"/>
          </a:p>
        </c:txPr>
        <c:crossAx val="160146560"/>
        <c:crosses val="autoZero"/>
        <c:auto val="1"/>
        <c:lblAlgn val="ctr"/>
        <c:lblOffset val="100"/>
        <c:noMultiLvlLbl val="0"/>
      </c:catAx>
      <c:valAx>
        <c:axId val="160146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01406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8620526185130921"/>
          <c:w val="1"/>
          <c:h val="8.6654535494719673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Автомобильный транспорт</a:t>
            </a:r>
            <a:endParaRPr lang="ru-RU" sz="1400" dirty="0"/>
          </a:p>
        </c:rich>
      </c:tx>
      <c:layout>
        <c:manualLayout>
          <c:xMode val="edge"/>
          <c:yMode val="edge"/>
          <c:x val="0.1362873260995692"/>
          <c:y val="2.714020265397015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2010 год</c:v>
                </c:pt>
              </c:strCache>
            </c:strRef>
          </c:tx>
          <c:spPr>
            <a:gradFill>
              <a:gsLst>
                <a:gs pos="0">
                  <a:srgbClr val="8064A2">
                    <a:lumMod val="75000"/>
                  </a:srgbClr>
                </a:gs>
                <a:gs pos="50000">
                  <a:srgbClr val="8064A2">
                    <a:lumMod val="60000"/>
                    <a:lumOff val="40000"/>
                  </a:srgbClr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</a:gradFill>
          </c:spPr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8064A2">
                      <a:lumMod val="75000"/>
                    </a:srgbClr>
                  </a:gs>
                  <a:gs pos="50000">
                    <a:schemeClr val="accent4">
                      <a:lumMod val="40000"/>
                      <a:lumOff val="60000"/>
                    </a:schemeClr>
                  </a:gs>
                  <a:gs pos="100000">
                    <a:srgbClr val="8064A2">
                      <a:lumMod val="75000"/>
                    </a:srgbClr>
                  </a:gs>
                </a:gsLst>
                <a:lin ang="0" scaled="1"/>
              </a:gra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Выполнено рейсов</c:v>
                </c:pt>
                <c:pt idx="1">
                  <c:v>Перевезено пассажиров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 formatCode="General">
                  <c:v>4576</c:v>
                </c:pt>
                <c:pt idx="1">
                  <c:v>92677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 год</c:v>
                </c:pt>
              </c:strCache>
            </c:strRef>
          </c:tx>
          <c:spPr>
            <a:gradFill>
              <a:gsLst>
                <a:gs pos="0">
                  <a:srgbClr val="C0504D">
                    <a:lumMod val="50000"/>
                  </a:srgbClr>
                </a:gs>
                <a:gs pos="50000">
                  <a:srgbClr val="C0504D">
                    <a:lumMod val="40000"/>
                    <a:lumOff val="60000"/>
                  </a:srgb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</a:gra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Выполнено рейсов</c:v>
                </c:pt>
                <c:pt idx="1">
                  <c:v>Перевезено пассажиров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 formatCode="General">
                  <c:v>5422</c:v>
                </c:pt>
                <c:pt idx="1">
                  <c:v>114584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0238592"/>
        <c:axId val="160244480"/>
      </c:barChart>
      <c:catAx>
        <c:axId val="1602385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90" baseline="0"/>
            </a:pPr>
            <a:endParaRPr lang="ru-RU"/>
          </a:p>
        </c:txPr>
        <c:crossAx val="160244480"/>
        <c:crosses val="autoZero"/>
        <c:auto val="1"/>
        <c:lblAlgn val="ctr"/>
        <c:lblOffset val="100"/>
        <c:noMultiLvlLbl val="0"/>
      </c:catAx>
      <c:valAx>
        <c:axId val="160244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0238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Количество пожаров</a:t>
            </a:r>
            <a:endParaRPr lang="ru-RU" sz="1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rgbClr val="8064A2">
                    <a:lumMod val="75000"/>
                  </a:srgbClr>
                </a:gs>
                <a:gs pos="50000">
                  <a:srgbClr val="8064A2">
                    <a:lumMod val="40000"/>
                    <a:lumOff val="60000"/>
                  </a:srgbClr>
                </a:gs>
                <a:gs pos="100000">
                  <a:srgbClr val="8064A2">
                    <a:lumMod val="75000"/>
                  </a:srgbClr>
                </a:gs>
              </a:gsLst>
              <a:lin ang="0" scaled="1"/>
            </a:gradFill>
          </c:spPr>
          <c:invertIfNegative val="0"/>
          <c:dLbls>
            <c:dLbl>
              <c:idx val="1"/>
              <c:layout>
                <c:manualLayout>
                  <c:x val="-2.93948820501425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</c:v>
                </c:pt>
                <c:pt idx="1">
                  <c:v>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0736768"/>
        <c:axId val="160738304"/>
      </c:barChart>
      <c:catAx>
        <c:axId val="16073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90" baseline="0"/>
            </a:pPr>
            <a:endParaRPr lang="ru-RU"/>
          </a:p>
        </c:txPr>
        <c:crossAx val="160738304"/>
        <c:crosses val="autoZero"/>
        <c:auto val="1"/>
        <c:lblAlgn val="ctr"/>
        <c:lblOffset val="100"/>
        <c:noMultiLvlLbl val="0"/>
      </c:catAx>
      <c:valAx>
        <c:axId val="160738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0736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Количество пострадавших и погибших</a:t>
            </a:r>
            <a:endParaRPr lang="ru-RU" sz="14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493557766772604"/>
          <c:y val="0.31243568677838968"/>
          <c:w val="0.89506442233227401"/>
          <c:h val="0.56446236431394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rgbClr val="F79646">
                    <a:lumMod val="50000"/>
                  </a:srgbClr>
                </a:gs>
                <a:gs pos="50000">
                  <a:srgbClr val="F79646">
                    <a:lumMod val="60000"/>
                    <a:lumOff val="40000"/>
                  </a:srgbClr>
                </a:gs>
                <a:gs pos="100000">
                  <a:schemeClr val="accent6">
                    <a:lumMod val="50000"/>
                  </a:schemeClr>
                </a:gs>
              </a:gsLst>
              <a:lin ang="0" scaled="1"/>
            </a:gradFill>
          </c:spPr>
          <c:invertIfNegative val="0"/>
          <c:dLbls>
            <c:dLbl>
              <c:idx val="1"/>
              <c:layout>
                <c:manualLayout>
                  <c:x val="-2.93948820501425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0521216"/>
        <c:axId val="160527104"/>
      </c:barChart>
      <c:catAx>
        <c:axId val="16052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90" baseline="0"/>
            </a:pPr>
            <a:endParaRPr lang="ru-RU"/>
          </a:p>
        </c:txPr>
        <c:crossAx val="160527104"/>
        <c:crosses val="autoZero"/>
        <c:auto val="1"/>
        <c:lblAlgn val="ctr"/>
        <c:lblOffset val="100"/>
        <c:noMultiLvlLbl val="0"/>
      </c:catAx>
      <c:valAx>
        <c:axId val="160527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0521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Площадь лесных пожаров, га</a:t>
            </a:r>
            <a:endParaRPr lang="ru-RU" sz="1400" dirty="0"/>
          </a:p>
        </c:rich>
      </c:tx>
      <c:layout>
        <c:manualLayout>
          <c:xMode val="edge"/>
          <c:yMode val="edge"/>
          <c:x val="0.11067925397483896"/>
          <c:y val="2.777065896493724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rgbClr val="33CC33"/>
                </a:gs>
                <a:gs pos="50000">
                  <a:srgbClr val="66FF33"/>
                </a:gs>
                <a:gs pos="100000">
                  <a:srgbClr val="33CC33"/>
                </a:gs>
              </a:gsLst>
              <a:lin ang="0" scaled="1"/>
            </a:gradFill>
          </c:spPr>
          <c:invertIfNegative val="0"/>
          <c:dLbls>
            <c:dLbl>
              <c:idx val="1"/>
              <c:layout>
                <c:manualLayout>
                  <c:x val="-5.1525925850515004E-3"/>
                  <c:y val="2.6283861265427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1657</c:v>
                </c:pt>
                <c:pt idx="1">
                  <c:v>6723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0559872"/>
        <c:axId val="160561408"/>
      </c:barChart>
      <c:catAx>
        <c:axId val="16055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90" baseline="0"/>
            </a:pPr>
            <a:endParaRPr lang="ru-RU"/>
          </a:p>
        </c:txPr>
        <c:crossAx val="160561408"/>
        <c:crosses val="autoZero"/>
        <c:auto val="1"/>
        <c:lblAlgn val="ctr"/>
        <c:lblOffset val="100"/>
        <c:noMultiLvlLbl val="0"/>
      </c:catAx>
      <c:valAx>
        <c:axId val="160561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0559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Количество лесных пожаров</a:t>
            </a:r>
            <a:endParaRPr lang="ru-RU" sz="1400" dirty="0"/>
          </a:p>
        </c:rich>
      </c:tx>
      <c:layout>
        <c:manualLayout>
          <c:xMode val="edge"/>
          <c:yMode val="edge"/>
          <c:x val="0.11750748901145049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rgbClr val="4F81BD">
                    <a:lumMod val="75000"/>
                  </a:srgbClr>
                </a:gs>
                <a:gs pos="50000">
                  <a:srgbClr val="4F81BD">
                    <a:lumMod val="40000"/>
                    <a:lumOff val="60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</c:spPr>
          <c:invertIfNegative val="0"/>
          <c:dLbls>
            <c:dLbl>
              <c:idx val="1"/>
              <c:layout>
                <c:manualLayout>
                  <c:x val="6.96853469887429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</c:v>
                </c:pt>
                <c:pt idx="1">
                  <c:v>127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0651520"/>
        <c:axId val="160665600"/>
      </c:barChart>
      <c:catAx>
        <c:axId val="16065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90" baseline="0"/>
            </a:pPr>
            <a:endParaRPr lang="ru-RU"/>
          </a:p>
        </c:txPr>
        <c:crossAx val="160665600"/>
        <c:crosses val="autoZero"/>
        <c:auto val="1"/>
        <c:lblAlgn val="ctr"/>
        <c:lblOffset val="100"/>
        <c:noMultiLvlLbl val="0"/>
      </c:catAx>
      <c:valAx>
        <c:axId val="160665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0651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Сумма ущерба,</a:t>
            </a:r>
            <a:r>
              <a:rPr lang="ru-RU" sz="1400" baseline="0" dirty="0" smtClean="0"/>
              <a:t> тыс.рублей</a:t>
            </a:r>
            <a:endParaRPr lang="ru-RU" sz="14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493557766772604"/>
          <c:y val="0.31243568677838968"/>
          <c:w val="0.89506442233227401"/>
          <c:h val="0.56446236431394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rgbClr val="F79646">
                    <a:lumMod val="50000"/>
                  </a:srgbClr>
                </a:gs>
                <a:gs pos="50000">
                  <a:srgbClr val="F79646">
                    <a:lumMod val="60000"/>
                    <a:lumOff val="40000"/>
                  </a:srgbClr>
                </a:gs>
                <a:gs pos="100000">
                  <a:schemeClr val="accent6">
                    <a:lumMod val="50000"/>
                  </a:schemeClr>
                </a:gs>
              </a:gsLst>
              <a:lin ang="0" scaled="1"/>
            </a:gradFill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8064A2">
                      <a:lumMod val="75000"/>
                    </a:srgbClr>
                  </a:gs>
                  <a:gs pos="50000">
                    <a:srgbClr val="8064A2">
                      <a:lumMod val="40000"/>
                      <a:lumOff val="60000"/>
                    </a:srgbClr>
                  </a:gs>
                  <a:gs pos="100000">
                    <a:schemeClr val="accent4">
                      <a:lumMod val="75000"/>
                    </a:schemeClr>
                  </a:gs>
                </a:gsLst>
                <a:lin ang="0" scaled="1"/>
              </a:gradFill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8064A2">
                      <a:lumMod val="75000"/>
                    </a:srgbClr>
                  </a:gs>
                  <a:gs pos="50000">
                    <a:srgbClr val="8064A2">
                      <a:lumMod val="40000"/>
                      <a:lumOff val="60000"/>
                    </a:srgbClr>
                  </a:gs>
                  <a:gs pos="100000">
                    <a:schemeClr val="accent4">
                      <a:lumMod val="75000"/>
                    </a:schemeClr>
                  </a:gs>
                </a:gsLst>
                <a:lin ang="0" scaled="1"/>
              </a:gradFill>
            </c:spPr>
          </c:dPt>
          <c:dLbls>
            <c:dLbl>
              <c:idx val="1"/>
              <c:layout>
                <c:manualLayout>
                  <c:x val="-2.93948820501425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987</c:v>
                </c:pt>
                <c:pt idx="1">
                  <c:v>517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0891648"/>
        <c:axId val="160893184"/>
      </c:barChart>
      <c:catAx>
        <c:axId val="16089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90" baseline="0"/>
            </a:pPr>
            <a:endParaRPr lang="ru-RU"/>
          </a:p>
        </c:txPr>
        <c:crossAx val="160893184"/>
        <c:crosses val="autoZero"/>
        <c:auto val="1"/>
        <c:lblAlgn val="ctr"/>
        <c:lblOffset val="100"/>
        <c:noMultiLvlLbl val="0"/>
      </c:catAx>
      <c:valAx>
        <c:axId val="160893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0891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585551930031077E-2"/>
          <c:y val="2.6160554810149277E-2"/>
          <c:w val="0.95941444806996856"/>
          <c:h val="0.45816080495560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7"/>
          <c:dPt>
            <c:idx val="0"/>
            <c:bubble3D val="0"/>
            <c:spPr>
              <a:solidFill>
                <a:srgbClr val="FF99FF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33CC33"/>
              </a:solidFill>
            </c:spPr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rgbClr val="0066FF"/>
              </a:solidFill>
            </c:spPr>
          </c:dPt>
          <c:dPt>
            <c:idx val="7"/>
            <c:bubble3D val="0"/>
            <c:spPr>
              <a:solidFill>
                <a:srgbClr val="C00000"/>
              </a:solidFill>
            </c:spPr>
          </c:dPt>
          <c:dPt>
            <c:idx val="8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1883147019052741"/>
                  <c:y val="2.8004395907962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073687492055372"/>
                  <c:y val="-0.131867480189888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544065077686116"/>
                  <c:y val="-0.187244210102781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6784825022906515E-2"/>
                  <c:y val="6.08606840955294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0856195131827582E-2"/>
                  <c:y val="7.34226411490342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2296645043271244E-2"/>
                  <c:y val="3.1175590099598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жилищыее вопросы</c:v>
                </c:pt>
                <c:pt idx="1">
                  <c:v>ЖКХ</c:v>
                </c:pt>
                <c:pt idx="2">
                  <c:v>социальная сфера</c:v>
                </c:pt>
                <c:pt idx="3">
                  <c:v>АПК</c:v>
                </c:pt>
                <c:pt idx="4">
                  <c:v>финансовые вопросы</c:v>
                </c:pt>
                <c:pt idx="5">
                  <c:v>прочие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</c:v>
                </c:pt>
                <c:pt idx="1">
                  <c:v>13.6</c:v>
                </c:pt>
                <c:pt idx="2">
                  <c:v>30.7</c:v>
                </c:pt>
                <c:pt idx="3">
                  <c:v>6.9</c:v>
                </c:pt>
                <c:pt idx="4">
                  <c:v>4.2</c:v>
                </c:pt>
                <c:pt idx="5">
                  <c:v>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8174892542788781"/>
          <c:y val="0.48951092521251444"/>
          <c:w val="0.80816306692917683"/>
          <c:h val="0.22841516634603973"/>
        </c:manualLayout>
      </c:layout>
      <c:overlay val="0"/>
      <c:txPr>
        <a:bodyPr/>
        <a:lstStyle/>
        <a:p>
          <a:pPr>
            <a:defRPr sz="105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Обращения граждан в разрезе сельских</a:t>
            </a:r>
            <a:r>
              <a:rPr lang="ru-RU" sz="14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поселений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F79646">
                    <a:lumMod val="50000"/>
                  </a:srgbClr>
                </a:gs>
                <a:gs pos="50000">
                  <a:srgbClr val="F79646">
                    <a:lumMod val="20000"/>
                    <a:lumOff val="80000"/>
                  </a:srgbClr>
                </a:gs>
                <a:gs pos="100000">
                  <a:schemeClr val="accent6">
                    <a:lumMod val="50000"/>
                  </a:schemeClr>
                </a:gs>
              </a:gsLst>
              <a:lin ang="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Шапша</c:v>
                </c:pt>
                <c:pt idx="1">
                  <c:v>Горноправдинск</c:v>
                </c:pt>
                <c:pt idx="2">
                  <c:v>Красноленинский</c:v>
                </c:pt>
                <c:pt idx="3">
                  <c:v>Луговской</c:v>
                </c:pt>
                <c:pt idx="4">
                  <c:v>Нялинское </c:v>
                </c:pt>
                <c:pt idx="5">
                  <c:v>Селиярово</c:v>
                </c:pt>
                <c:pt idx="6">
                  <c:v>Кышик </c:v>
                </c:pt>
                <c:pt idx="7">
                  <c:v>Сибирский</c:v>
                </c:pt>
                <c:pt idx="8">
                  <c:v>Выкатной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218</c:v>
                </c:pt>
                <c:pt idx="1">
                  <c:v>179</c:v>
                </c:pt>
                <c:pt idx="2">
                  <c:v>169</c:v>
                </c:pt>
                <c:pt idx="3">
                  <c:v>143</c:v>
                </c:pt>
                <c:pt idx="4">
                  <c:v>117</c:v>
                </c:pt>
                <c:pt idx="5">
                  <c:v>114</c:v>
                </c:pt>
                <c:pt idx="6">
                  <c:v>88</c:v>
                </c:pt>
                <c:pt idx="7">
                  <c:v>78</c:v>
                </c:pt>
                <c:pt idx="8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874432"/>
        <c:axId val="159880320"/>
      </c:barChart>
      <c:catAx>
        <c:axId val="159874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9880320"/>
        <c:crosses val="autoZero"/>
        <c:auto val="1"/>
        <c:lblAlgn val="ctr"/>
        <c:lblOffset val="100"/>
        <c:noMultiLvlLbl val="0"/>
      </c:catAx>
      <c:valAx>
        <c:axId val="159880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9874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400"/>
            </a:pPr>
            <a:r>
              <a:rPr lang="ru-RU" sz="1400" dirty="0" smtClean="0"/>
              <a:t>Объем отгруженных товаров</a:t>
            </a:r>
            <a:endParaRPr lang="ru-RU" sz="1400" dirty="0"/>
          </a:p>
        </c:rich>
      </c:tx>
      <c:layout>
        <c:manualLayout>
          <c:xMode val="edge"/>
          <c:yMode val="edge"/>
          <c:x val="0.23785789905362126"/>
          <c:y val="1.3737204524882387E-2"/>
        </c:manualLayout>
      </c:layout>
      <c:overlay val="0"/>
      <c:spPr>
        <a:noFill/>
        <a:ln w="2251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3033707865168537"/>
          <c:y val="0.15975103734440302"/>
          <c:w val="0.71067415730339556"/>
          <c:h val="0.74481327800830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работ и услуг</c:v>
                </c:pt>
              </c:strCache>
            </c:strRef>
          </c:tx>
          <c:spPr>
            <a:gradFill rotWithShape="0">
              <a:gsLst>
                <a:gs pos="0">
                  <a:srgbClr val="C0504D">
                    <a:lumMod val="75000"/>
                  </a:srgbClr>
                </a:gs>
                <a:gs pos="50000">
                  <a:srgbClr val="C0504D">
                    <a:lumMod val="40000"/>
                    <a:lumOff val="60000"/>
                  </a:srgb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</a:gradFill>
            <a:ln w="22510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344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289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124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099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noFill/>
              <a:ln w="22510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102289</c:v>
                </c:pt>
                <c:pt idx="1">
                  <c:v>124098.7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axId val="137851648"/>
        <c:axId val="137853184"/>
      </c:barChart>
      <c:catAx>
        <c:axId val="137851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63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7853184"/>
        <c:crosses val="autoZero"/>
        <c:auto val="1"/>
        <c:lblAlgn val="ctr"/>
        <c:lblOffset val="100"/>
        <c:noMultiLvlLbl val="0"/>
      </c:catAx>
      <c:valAx>
        <c:axId val="13785318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63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dirty="0" smtClean="0"/>
                  <a:t>млн. </a:t>
                </a:r>
                <a:r>
                  <a:rPr lang="ru-RU" dirty="0"/>
                  <a:t>руб.</a:t>
                </a:r>
              </a:p>
            </c:rich>
          </c:tx>
          <c:layout/>
          <c:overlay val="0"/>
          <c:spPr>
            <a:noFill/>
            <a:ln w="22510">
              <a:noFill/>
            </a:ln>
          </c:spPr>
        </c:title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63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78516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63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Производство мяса, тонн</a:t>
            </a:r>
            <a:endParaRPr lang="ru-RU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243431872201998"/>
          <c:y val="0.16159155880312689"/>
          <c:w val="0.77667954734294065"/>
          <c:h val="0.60509346099648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C0504D"/>
                </a:gs>
                <a:gs pos="50000">
                  <a:srgbClr val="C0504D">
                    <a:lumMod val="20000"/>
                    <a:lumOff val="80000"/>
                  </a:srgbClr>
                </a:gs>
                <a:gs pos="100000">
                  <a:srgbClr val="C0504D"/>
                </a:gs>
              </a:gsLst>
              <a:lin ang="0" scaled="1"/>
              <a:tileRect/>
            </a:gradFill>
          </c:spPr>
          <c:invertIfNegative val="0"/>
          <c:dLbls>
            <c:dLbl>
              <c:idx val="2"/>
              <c:layout>
                <c:manualLayout>
                  <c:x val="2.4160177027514637E-3"/>
                  <c:y val="1.8089158184703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605.9</c:v>
                </c:pt>
                <c:pt idx="1">
                  <c:v>665.7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7059840"/>
        <c:axId val="147061376"/>
      </c:barChart>
      <c:catAx>
        <c:axId val="14705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7061376"/>
        <c:crosses val="autoZero"/>
        <c:auto val="1"/>
        <c:lblAlgn val="ctr"/>
        <c:lblOffset val="100"/>
        <c:noMultiLvlLbl val="0"/>
      </c:catAx>
      <c:valAx>
        <c:axId val="147061376"/>
        <c:scaling>
          <c:orientation val="minMax"/>
          <c:min val="570"/>
        </c:scaling>
        <c:delete val="0"/>
        <c:axPos val="l"/>
        <c:numFmt formatCode="General" sourceLinked="1"/>
        <c:majorTickMark val="out"/>
        <c:minorTickMark val="none"/>
        <c:tickLblPos val="nextTo"/>
        <c:crossAx val="147059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Производство молока, тонн</a:t>
            </a:r>
            <a:endParaRPr lang="ru-RU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7869894005128273"/>
          <c:y val="0.1694927380696859"/>
          <c:w val="0.71954575371501261"/>
          <c:h val="0.60509346099648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1F497D">
                    <a:lumMod val="60000"/>
                    <a:lumOff val="40000"/>
                  </a:srgbClr>
                </a:gs>
                <a:gs pos="50000">
                  <a:srgbClr val="4F81BD">
                    <a:lumMod val="40000"/>
                    <a:lumOff val="60000"/>
                  </a:srgb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-3.6003882451499094E-3"/>
                  <c:y val="1.07033835913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0426078784039012E-4"/>
                  <c:y val="-9.56484104767587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127399424755321E-3"/>
                  <c:y val="2.0375585048954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4972.2</c:v>
                </c:pt>
                <c:pt idx="1">
                  <c:v>5028.7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2534016"/>
        <c:axId val="152535808"/>
      </c:barChart>
      <c:catAx>
        <c:axId val="15253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2535808"/>
        <c:crosses val="autoZero"/>
        <c:auto val="1"/>
        <c:lblAlgn val="ctr"/>
        <c:lblOffset val="100"/>
        <c:noMultiLvlLbl val="0"/>
      </c:catAx>
      <c:valAx>
        <c:axId val="152535808"/>
        <c:scaling>
          <c:orientation val="minMax"/>
          <c:max val="5040"/>
          <c:min val="4940"/>
        </c:scaling>
        <c:delete val="0"/>
        <c:axPos val="l"/>
        <c:numFmt formatCode="General" sourceLinked="1"/>
        <c:majorTickMark val="out"/>
        <c:minorTickMark val="none"/>
        <c:tickLblPos val="nextTo"/>
        <c:crossAx val="152534016"/>
        <c:crosses val="autoZero"/>
        <c:crossBetween val="between"/>
        <c:majorUnit val="30"/>
      </c:valAx>
    </c:plotArea>
    <c:plotVisOnly val="1"/>
    <c:dispBlanksAs val="gap"/>
    <c:showDLblsOverMax val="0"/>
  </c:chart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7"/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33CC33"/>
              </a:solidFill>
            </c:spPr>
          </c:dPt>
          <c:dLbls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сельхозкооперативы</c:v>
                </c:pt>
                <c:pt idx="1">
                  <c:v>КФХ</c:v>
                </c:pt>
                <c:pt idx="2">
                  <c:v>личные подсобные хозяйства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30</c:v>
                </c:pt>
                <c:pt idx="2">
                  <c:v>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05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050"/>
            </a:pPr>
            <a:r>
              <a:rPr lang="ru-RU" sz="1050" dirty="0" smtClean="0"/>
              <a:t>Численность работников занятых в малом    бизнесе</a:t>
            </a:r>
            <a:endParaRPr lang="ru-RU" sz="1050" dirty="0"/>
          </a:p>
        </c:rich>
      </c:tx>
      <c:layout>
        <c:manualLayout>
          <c:xMode val="edge"/>
          <c:yMode val="edge"/>
          <c:x val="0.16063666537051399"/>
          <c:y val="2.0880577097156599E-3"/>
        </c:manualLayout>
      </c:layout>
      <c:overlay val="0"/>
      <c:spPr>
        <a:noFill/>
        <a:ln w="2251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3033707865168537"/>
          <c:y val="0.15975103734440299"/>
          <c:w val="0.71067415730339534"/>
          <c:h val="0.74481327800830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работ и услуг</c:v>
                </c:pt>
              </c:strCache>
            </c:strRef>
          </c:tx>
          <c:spPr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2510"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2.5070690668831792E-2"/>
                </c:manualLayout>
              </c:layout>
              <c:numFmt formatCode="0" sourceLinked="0"/>
              <c:spPr>
                <a:noFill/>
                <a:ln w="22510">
                  <a:noFill/>
                </a:ln>
              </c:spPr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256338471014134E-2"/>
                  <c:y val="2.3931396611202891E-2"/>
                </c:manualLayout>
              </c:layout>
              <c:numFmt formatCode="0" sourceLinked="0"/>
              <c:spPr>
                <a:noFill/>
                <a:ln w="22510">
                  <a:noFill/>
                </a:ln>
              </c:spPr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noFill/>
              <a:ln w="22510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1170</c:v>
                </c:pt>
                <c:pt idx="1">
                  <c:v>1380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52841216"/>
        <c:axId val="152843008"/>
      </c:barChart>
      <c:catAx>
        <c:axId val="15284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63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2843008"/>
        <c:crosses val="autoZero"/>
        <c:auto val="1"/>
        <c:lblAlgn val="ctr"/>
        <c:lblOffset val="100"/>
        <c:noMultiLvlLbl val="0"/>
      </c:catAx>
      <c:valAx>
        <c:axId val="15284300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63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dirty="0" smtClean="0"/>
                  <a:t>млн. </a:t>
                </a:r>
                <a:r>
                  <a:rPr lang="ru-RU" dirty="0"/>
                  <a:t>руб.</a:t>
                </a:r>
              </a:p>
            </c:rich>
          </c:tx>
          <c:layout/>
          <c:overlay val="0"/>
          <c:spPr>
            <a:noFill/>
            <a:ln w="22510">
              <a:noFill/>
            </a:ln>
          </c:spPr>
        </c:title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63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28412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63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56973530718809"/>
          <c:y val="4.661993495883085E-2"/>
          <c:w val="0.84501230187386556"/>
          <c:h val="0.664004409706143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микропредприятия</c:v>
                </c:pt>
              </c:strCache>
            </c:strRef>
          </c:tx>
          <c:spPr>
            <a:gradFill>
              <a:gsLst>
                <a:gs pos="0">
                  <a:srgbClr val="1F497D">
                    <a:lumMod val="60000"/>
                    <a:lumOff val="40000"/>
                  </a:srgbClr>
                </a:gs>
                <a:gs pos="50000">
                  <a:srgbClr val="1F497D">
                    <a:lumMod val="40000"/>
                    <a:lumOff val="60000"/>
                  </a:srgb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</c:spPr>
          <c:invertIfNegative val="0"/>
          <c:dLbls>
            <c:txPr>
              <a:bodyPr/>
              <a:lstStyle/>
              <a:p>
                <a:pPr>
                  <a:defRPr sz="105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Лист1!$A$3:$A$4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180</c:v>
                </c:pt>
                <c:pt idx="1">
                  <c:v>120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малые предприятия 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</a:t>
                    </a:r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Лист1!$A$3:$A$4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Лист1!$C$3:$C$4</c:f>
              <c:numCache>
                <c:formatCode>General</c:formatCode>
                <c:ptCount val="2"/>
                <c:pt idx="0">
                  <c:v>19</c:v>
                </c:pt>
                <c:pt idx="1">
                  <c:v>19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ИП</c:v>
                </c:pt>
              </c:strCache>
            </c:strRef>
          </c:tx>
          <c:spPr>
            <a:gradFill>
              <a:gsLst>
                <a:gs pos="0">
                  <a:srgbClr val="9BBB59">
                    <a:lumMod val="75000"/>
                  </a:srgbClr>
                </a:gs>
                <a:gs pos="50000">
                  <a:srgbClr val="9BBB59">
                    <a:lumMod val="60000"/>
                    <a:lumOff val="40000"/>
                  </a:srgb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</c:spPr>
          <c:invertIfNegative val="0"/>
          <c:dLbls>
            <c:txPr>
              <a:bodyPr/>
              <a:lstStyle/>
              <a:p>
                <a:pPr>
                  <a:defRPr sz="105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Лист1!$A$3:$A$4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Лист1!$D$3:$D$4</c:f>
              <c:numCache>
                <c:formatCode>General</c:formatCode>
                <c:ptCount val="2"/>
                <c:pt idx="0">
                  <c:v>431</c:v>
                </c:pt>
                <c:pt idx="1">
                  <c:v>513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3325952"/>
        <c:axId val="153327488"/>
      </c:barChart>
      <c:catAx>
        <c:axId val="15332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ru-RU"/>
          </a:p>
        </c:txPr>
        <c:crossAx val="153327488"/>
        <c:crosses val="autoZero"/>
        <c:auto val="1"/>
        <c:lblAlgn val="ctr"/>
        <c:lblOffset val="100"/>
        <c:noMultiLvlLbl val="0"/>
      </c:catAx>
      <c:valAx>
        <c:axId val="153327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3325952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layout>
        <c:manualLayout>
          <c:xMode val="edge"/>
          <c:yMode val="edge"/>
          <c:x val="2.4132654511255857E-2"/>
          <c:y val="0.7929496437717799"/>
          <c:w val="0.97157906227473956"/>
          <c:h val="0.2070503562282254"/>
        </c:manualLayout>
      </c:layout>
      <c:overlay val="0"/>
      <c:txPr>
        <a:bodyPr/>
        <a:lstStyle/>
        <a:p>
          <a:pPr>
            <a:defRPr sz="105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91168589554256E-2"/>
          <c:y val="4.0870191773563616E-2"/>
          <c:w val="0.91779687023060563"/>
          <c:h val="0.8151693976395133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безработицы</c:v>
                </c:pt>
              </c:strCache>
            </c:strRef>
          </c:tx>
          <c:spPr>
            <a:ln w="41275">
              <a:solidFill>
                <a:srgbClr val="0000FF"/>
              </a:solidFill>
            </a:ln>
          </c:spPr>
          <c:marker>
            <c:symbol val="circle"/>
            <c:size val="9"/>
            <c:spPr>
              <a:solidFill>
                <a:srgbClr val="0000FF"/>
              </a:solidFill>
            </c:spPr>
          </c:marker>
          <c:dLbls>
            <c:dLbl>
              <c:idx val="0"/>
              <c:layout>
                <c:manualLayout>
                  <c:x val="-1.1957240155990196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4732750974938721E-3"/>
                  <c:y val="-3.4375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839650584963314E-3"/>
                  <c:y val="-4.6874999999999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935860233985471E-2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01.01.2010</c:v>
                </c:pt>
                <c:pt idx="1">
                  <c:v>01.01.2011</c:v>
                </c:pt>
                <c:pt idx="2">
                  <c:v>01.01.2012</c:v>
                </c:pt>
                <c:pt idx="3">
                  <c:v>28.05.2012.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6.5</c:v>
                </c:pt>
                <c:pt idx="1">
                  <c:v>3.38</c:v>
                </c:pt>
                <c:pt idx="2">
                  <c:v>2.08</c:v>
                </c:pt>
                <c:pt idx="3">
                  <c:v>1.72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408256"/>
        <c:axId val="153409792"/>
      </c:lineChart>
      <c:catAx>
        <c:axId val="153408256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3409792"/>
        <c:crosses val="autoZero"/>
        <c:auto val="1"/>
        <c:lblAlgn val="ctr"/>
        <c:lblOffset val="100"/>
        <c:noMultiLvlLbl val="0"/>
      </c:catAx>
      <c:valAx>
        <c:axId val="153409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3408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CDFC8E-3A50-46BD-962D-B4943C8E756A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4EFE65-8A3F-47FB-A2C4-50214985E43A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75 учреждений района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3086E0A-8DC9-436C-A11F-8F43F0CD43B5}" type="parTrans" cxnId="{170391A9-18D0-4E2A-BA90-E5BC7696FAC5}">
      <dgm:prSet/>
      <dgm:spPr/>
      <dgm:t>
        <a:bodyPr/>
        <a:lstStyle/>
        <a:p>
          <a:endParaRPr lang="ru-RU"/>
        </a:p>
      </dgm:t>
    </dgm:pt>
    <dgm:pt modelId="{B03E4806-5C3F-46E9-AE47-82C9637272D2}" type="sibTrans" cxnId="{170391A9-18D0-4E2A-BA90-E5BC7696FAC5}">
      <dgm:prSet/>
      <dgm:spPr/>
      <dgm:t>
        <a:bodyPr/>
        <a:lstStyle/>
        <a:p>
          <a:endParaRPr lang="ru-RU"/>
        </a:p>
      </dgm:t>
    </dgm:pt>
    <dgm:pt modelId="{5EA8FF5D-04A3-4DD9-8B9A-57AA4491238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17 бюджетных учреждений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1FFC5A0-50E9-4D3F-8CA4-18D6A9C9357B}" type="parTrans" cxnId="{7D0535E6-0DA3-4F84-8CE5-32383F2A53AC}">
      <dgm:prSet/>
      <dgm:spPr/>
      <dgm:t>
        <a:bodyPr/>
        <a:lstStyle/>
        <a:p>
          <a:endParaRPr lang="ru-RU" dirty="0"/>
        </a:p>
      </dgm:t>
    </dgm:pt>
    <dgm:pt modelId="{D7B3237B-C627-49E8-B3B5-476E1C087167}" type="sibTrans" cxnId="{7D0535E6-0DA3-4F84-8CE5-32383F2A53AC}">
      <dgm:prSet/>
      <dgm:spPr/>
      <dgm:t>
        <a:bodyPr/>
        <a:lstStyle/>
        <a:p>
          <a:endParaRPr lang="ru-RU"/>
        </a:p>
      </dgm:t>
    </dgm:pt>
    <dgm:pt modelId="{0F14271F-3145-4DE7-A22E-9EACE91D06FB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 автономных учреждения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E844B94-D9C1-4542-A30D-40A71CFD7C6E}" type="sibTrans" cxnId="{64067D07-FD98-4744-BF3C-5A824067B265}">
      <dgm:prSet/>
      <dgm:spPr/>
      <dgm:t>
        <a:bodyPr/>
        <a:lstStyle/>
        <a:p>
          <a:endParaRPr lang="ru-RU"/>
        </a:p>
      </dgm:t>
    </dgm:pt>
    <dgm:pt modelId="{ADE14B82-B8C7-43E5-AF8E-BD9C2890EC5B}" type="parTrans" cxnId="{64067D07-FD98-4744-BF3C-5A824067B265}">
      <dgm:prSet/>
      <dgm:spPr/>
      <dgm:t>
        <a:bodyPr/>
        <a:lstStyle/>
        <a:p>
          <a:endParaRPr lang="ru-RU" dirty="0"/>
        </a:p>
      </dgm:t>
    </dgm:pt>
    <dgm:pt modelId="{412DE6C9-0FD8-47D4-A723-1535EE611456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56 казенных учреждений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60153D-8E40-4BA3-BA2F-649A7C5AD885}" type="parTrans" cxnId="{670B6542-CE68-4B7D-80B0-A79FA2C15A6E}">
      <dgm:prSet/>
      <dgm:spPr/>
      <dgm:t>
        <a:bodyPr/>
        <a:lstStyle/>
        <a:p>
          <a:endParaRPr lang="ru-RU" dirty="0"/>
        </a:p>
      </dgm:t>
    </dgm:pt>
    <dgm:pt modelId="{81827501-1C7A-4773-942D-C9DCEE9D2296}" type="sibTrans" cxnId="{670B6542-CE68-4B7D-80B0-A79FA2C15A6E}">
      <dgm:prSet/>
      <dgm:spPr/>
      <dgm:t>
        <a:bodyPr/>
        <a:lstStyle/>
        <a:p>
          <a:endParaRPr lang="ru-RU"/>
        </a:p>
      </dgm:t>
    </dgm:pt>
    <dgm:pt modelId="{0CAD5228-58D4-4C6D-B1A1-9FB77AF0719A}" type="pres">
      <dgm:prSet presAssocID="{A0CDFC8E-3A50-46BD-962D-B4943C8E756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2DBDCF5-4161-4C05-B318-69DDB4693863}" type="pres">
      <dgm:prSet presAssocID="{034EFE65-8A3F-47FB-A2C4-50214985E43A}" presName="hierRoot1" presStyleCnt="0"/>
      <dgm:spPr/>
      <dgm:t>
        <a:bodyPr/>
        <a:lstStyle/>
        <a:p>
          <a:endParaRPr lang="ru-RU"/>
        </a:p>
      </dgm:t>
    </dgm:pt>
    <dgm:pt modelId="{66BA7D87-4F3C-4363-ABCA-CA88811E73FB}" type="pres">
      <dgm:prSet presAssocID="{034EFE65-8A3F-47FB-A2C4-50214985E43A}" presName="composite" presStyleCnt="0"/>
      <dgm:spPr/>
      <dgm:t>
        <a:bodyPr/>
        <a:lstStyle/>
        <a:p>
          <a:endParaRPr lang="ru-RU"/>
        </a:p>
      </dgm:t>
    </dgm:pt>
    <dgm:pt modelId="{0847C8AD-DC9C-4A10-8334-0C53B90097D2}" type="pres">
      <dgm:prSet presAssocID="{034EFE65-8A3F-47FB-A2C4-50214985E43A}" presName="background" presStyleLbl="node0" presStyleIdx="0" presStyleCnt="1"/>
      <dgm:spPr/>
      <dgm:t>
        <a:bodyPr/>
        <a:lstStyle/>
        <a:p>
          <a:endParaRPr lang="ru-RU"/>
        </a:p>
      </dgm:t>
    </dgm:pt>
    <dgm:pt modelId="{52350FD2-F30E-4371-A71E-D484F39B8E06}" type="pres">
      <dgm:prSet presAssocID="{034EFE65-8A3F-47FB-A2C4-50214985E43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0BCCB9-9C74-48A8-975E-DFF1DA9B265D}" type="pres">
      <dgm:prSet presAssocID="{034EFE65-8A3F-47FB-A2C4-50214985E43A}" presName="hierChild2" presStyleCnt="0"/>
      <dgm:spPr/>
      <dgm:t>
        <a:bodyPr/>
        <a:lstStyle/>
        <a:p>
          <a:endParaRPr lang="ru-RU"/>
        </a:p>
      </dgm:t>
    </dgm:pt>
    <dgm:pt modelId="{87DE9482-4CD3-478F-BD7A-67C8CEB598B1}" type="pres">
      <dgm:prSet presAssocID="{ADE14B82-B8C7-43E5-AF8E-BD9C2890EC5B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96B49F0-D20A-4D5D-B745-BDF31DED9025}" type="pres">
      <dgm:prSet presAssocID="{0F14271F-3145-4DE7-A22E-9EACE91D06FB}" presName="hierRoot2" presStyleCnt="0"/>
      <dgm:spPr/>
      <dgm:t>
        <a:bodyPr/>
        <a:lstStyle/>
        <a:p>
          <a:endParaRPr lang="ru-RU"/>
        </a:p>
      </dgm:t>
    </dgm:pt>
    <dgm:pt modelId="{7684E958-F68A-429E-9644-812413F7D7F8}" type="pres">
      <dgm:prSet presAssocID="{0F14271F-3145-4DE7-A22E-9EACE91D06FB}" presName="composite2" presStyleCnt="0"/>
      <dgm:spPr/>
      <dgm:t>
        <a:bodyPr/>
        <a:lstStyle/>
        <a:p>
          <a:endParaRPr lang="ru-RU"/>
        </a:p>
      </dgm:t>
    </dgm:pt>
    <dgm:pt modelId="{DD0226B6-E7B5-43CC-90B4-0F24379A03D1}" type="pres">
      <dgm:prSet presAssocID="{0F14271F-3145-4DE7-A22E-9EACE91D06FB}" presName="background2" presStyleLbl="node2" presStyleIdx="0" presStyleCnt="3"/>
      <dgm:spPr/>
      <dgm:t>
        <a:bodyPr/>
        <a:lstStyle/>
        <a:p>
          <a:endParaRPr lang="ru-RU"/>
        </a:p>
      </dgm:t>
    </dgm:pt>
    <dgm:pt modelId="{8C60253C-C01A-4619-80FF-38A4B66D76EE}" type="pres">
      <dgm:prSet presAssocID="{0F14271F-3145-4DE7-A22E-9EACE91D06FB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D1FF57-BEDC-4E58-9198-BDDDB9027026}" type="pres">
      <dgm:prSet presAssocID="{0F14271F-3145-4DE7-A22E-9EACE91D06FB}" presName="hierChild3" presStyleCnt="0"/>
      <dgm:spPr/>
      <dgm:t>
        <a:bodyPr/>
        <a:lstStyle/>
        <a:p>
          <a:endParaRPr lang="ru-RU"/>
        </a:p>
      </dgm:t>
    </dgm:pt>
    <dgm:pt modelId="{24D1FDCB-844D-4BEC-88B7-BC9AE7E07B14}" type="pres">
      <dgm:prSet presAssocID="{81FFC5A0-50E9-4D3F-8CA4-18D6A9C9357B}" presName="Name10" presStyleLbl="parChTrans1D2" presStyleIdx="1" presStyleCnt="3"/>
      <dgm:spPr/>
      <dgm:t>
        <a:bodyPr/>
        <a:lstStyle/>
        <a:p>
          <a:endParaRPr lang="ru-RU"/>
        </a:p>
      </dgm:t>
    </dgm:pt>
    <dgm:pt modelId="{145D907C-276A-4788-A541-DF60FFE064F4}" type="pres">
      <dgm:prSet presAssocID="{5EA8FF5D-04A3-4DD9-8B9A-57AA44912380}" presName="hierRoot2" presStyleCnt="0"/>
      <dgm:spPr/>
      <dgm:t>
        <a:bodyPr/>
        <a:lstStyle/>
        <a:p>
          <a:endParaRPr lang="ru-RU"/>
        </a:p>
      </dgm:t>
    </dgm:pt>
    <dgm:pt modelId="{4B0BE7FD-0073-4693-A4D8-2DDE77E0E1D4}" type="pres">
      <dgm:prSet presAssocID="{5EA8FF5D-04A3-4DD9-8B9A-57AA44912380}" presName="composite2" presStyleCnt="0"/>
      <dgm:spPr/>
      <dgm:t>
        <a:bodyPr/>
        <a:lstStyle/>
        <a:p>
          <a:endParaRPr lang="ru-RU"/>
        </a:p>
      </dgm:t>
    </dgm:pt>
    <dgm:pt modelId="{A97EC5D6-49E4-4412-8E3B-F8C563C243FD}" type="pres">
      <dgm:prSet presAssocID="{5EA8FF5D-04A3-4DD9-8B9A-57AA44912380}" presName="background2" presStyleLbl="node2" presStyleIdx="1" presStyleCnt="3"/>
      <dgm:spPr/>
      <dgm:t>
        <a:bodyPr/>
        <a:lstStyle/>
        <a:p>
          <a:endParaRPr lang="ru-RU"/>
        </a:p>
      </dgm:t>
    </dgm:pt>
    <dgm:pt modelId="{EBEC9056-C1A0-4CF5-A924-1BDF2F510309}" type="pres">
      <dgm:prSet presAssocID="{5EA8FF5D-04A3-4DD9-8B9A-57AA44912380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52B71B-D732-45A6-B63F-6EFB58AD4C73}" type="pres">
      <dgm:prSet presAssocID="{5EA8FF5D-04A3-4DD9-8B9A-57AA44912380}" presName="hierChild3" presStyleCnt="0"/>
      <dgm:spPr/>
      <dgm:t>
        <a:bodyPr/>
        <a:lstStyle/>
        <a:p>
          <a:endParaRPr lang="ru-RU"/>
        </a:p>
      </dgm:t>
    </dgm:pt>
    <dgm:pt modelId="{651905D5-E826-4226-9A52-CD76EFC47D59}" type="pres">
      <dgm:prSet presAssocID="{8060153D-8E40-4BA3-BA2F-649A7C5AD885}" presName="Name10" presStyleLbl="parChTrans1D2" presStyleIdx="2" presStyleCnt="3"/>
      <dgm:spPr/>
      <dgm:t>
        <a:bodyPr/>
        <a:lstStyle/>
        <a:p>
          <a:endParaRPr lang="ru-RU"/>
        </a:p>
      </dgm:t>
    </dgm:pt>
    <dgm:pt modelId="{57723BB7-17C4-4868-BA43-DC2820F68B2D}" type="pres">
      <dgm:prSet presAssocID="{412DE6C9-0FD8-47D4-A723-1535EE611456}" presName="hierRoot2" presStyleCnt="0"/>
      <dgm:spPr/>
      <dgm:t>
        <a:bodyPr/>
        <a:lstStyle/>
        <a:p>
          <a:endParaRPr lang="ru-RU"/>
        </a:p>
      </dgm:t>
    </dgm:pt>
    <dgm:pt modelId="{3211791B-C63E-4670-9A18-B778210E2DED}" type="pres">
      <dgm:prSet presAssocID="{412DE6C9-0FD8-47D4-A723-1535EE611456}" presName="composite2" presStyleCnt="0"/>
      <dgm:spPr/>
      <dgm:t>
        <a:bodyPr/>
        <a:lstStyle/>
        <a:p>
          <a:endParaRPr lang="ru-RU"/>
        </a:p>
      </dgm:t>
    </dgm:pt>
    <dgm:pt modelId="{B7FF3F41-4216-4F62-BF41-F6D771D2AC04}" type="pres">
      <dgm:prSet presAssocID="{412DE6C9-0FD8-47D4-A723-1535EE611456}" presName="background2" presStyleLbl="node2" presStyleIdx="2" presStyleCnt="3"/>
      <dgm:spPr/>
      <dgm:t>
        <a:bodyPr/>
        <a:lstStyle/>
        <a:p>
          <a:endParaRPr lang="ru-RU"/>
        </a:p>
      </dgm:t>
    </dgm:pt>
    <dgm:pt modelId="{F8B31B2D-2EA3-451D-AFDF-4592269D9226}" type="pres">
      <dgm:prSet presAssocID="{412DE6C9-0FD8-47D4-A723-1535EE611456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87A1C8-4611-4571-8657-0BBED83CB532}" type="pres">
      <dgm:prSet presAssocID="{412DE6C9-0FD8-47D4-A723-1535EE611456}" presName="hierChild3" presStyleCnt="0"/>
      <dgm:spPr/>
      <dgm:t>
        <a:bodyPr/>
        <a:lstStyle/>
        <a:p>
          <a:endParaRPr lang="ru-RU"/>
        </a:p>
      </dgm:t>
    </dgm:pt>
  </dgm:ptLst>
  <dgm:cxnLst>
    <dgm:cxn modelId="{7D0535E6-0DA3-4F84-8CE5-32383F2A53AC}" srcId="{034EFE65-8A3F-47FB-A2C4-50214985E43A}" destId="{5EA8FF5D-04A3-4DD9-8B9A-57AA44912380}" srcOrd="1" destOrd="0" parTransId="{81FFC5A0-50E9-4D3F-8CA4-18D6A9C9357B}" sibTransId="{D7B3237B-C627-49E8-B3B5-476E1C087167}"/>
    <dgm:cxn modelId="{0EB6D5CA-61D7-43CA-A01B-0802D22C60A0}" type="presOf" srcId="{412DE6C9-0FD8-47D4-A723-1535EE611456}" destId="{F8B31B2D-2EA3-451D-AFDF-4592269D9226}" srcOrd="0" destOrd="0" presId="urn:microsoft.com/office/officeart/2005/8/layout/hierarchy1"/>
    <dgm:cxn modelId="{170391A9-18D0-4E2A-BA90-E5BC7696FAC5}" srcId="{A0CDFC8E-3A50-46BD-962D-B4943C8E756A}" destId="{034EFE65-8A3F-47FB-A2C4-50214985E43A}" srcOrd="0" destOrd="0" parTransId="{F3086E0A-8DC9-436C-A11F-8F43F0CD43B5}" sibTransId="{B03E4806-5C3F-46E9-AE47-82C9637272D2}"/>
    <dgm:cxn modelId="{64067D07-FD98-4744-BF3C-5A824067B265}" srcId="{034EFE65-8A3F-47FB-A2C4-50214985E43A}" destId="{0F14271F-3145-4DE7-A22E-9EACE91D06FB}" srcOrd="0" destOrd="0" parTransId="{ADE14B82-B8C7-43E5-AF8E-BD9C2890EC5B}" sibTransId="{4E844B94-D9C1-4542-A30D-40A71CFD7C6E}"/>
    <dgm:cxn modelId="{48A22597-5B28-497B-8E03-A7DE39ADC521}" type="presOf" srcId="{81FFC5A0-50E9-4D3F-8CA4-18D6A9C9357B}" destId="{24D1FDCB-844D-4BEC-88B7-BC9AE7E07B14}" srcOrd="0" destOrd="0" presId="urn:microsoft.com/office/officeart/2005/8/layout/hierarchy1"/>
    <dgm:cxn modelId="{5D4CDE02-E6BC-40F8-B5A2-7009D8CCBA4C}" type="presOf" srcId="{0F14271F-3145-4DE7-A22E-9EACE91D06FB}" destId="{8C60253C-C01A-4619-80FF-38A4B66D76EE}" srcOrd="0" destOrd="0" presId="urn:microsoft.com/office/officeart/2005/8/layout/hierarchy1"/>
    <dgm:cxn modelId="{25711A35-EB93-425A-AAC6-A1184F43BAB4}" type="presOf" srcId="{ADE14B82-B8C7-43E5-AF8E-BD9C2890EC5B}" destId="{87DE9482-4CD3-478F-BD7A-67C8CEB598B1}" srcOrd="0" destOrd="0" presId="urn:microsoft.com/office/officeart/2005/8/layout/hierarchy1"/>
    <dgm:cxn modelId="{EB273055-6179-4AF8-8A62-B00D9C7382B7}" type="presOf" srcId="{034EFE65-8A3F-47FB-A2C4-50214985E43A}" destId="{52350FD2-F30E-4371-A71E-D484F39B8E06}" srcOrd="0" destOrd="0" presId="urn:microsoft.com/office/officeart/2005/8/layout/hierarchy1"/>
    <dgm:cxn modelId="{670B6542-CE68-4B7D-80B0-A79FA2C15A6E}" srcId="{034EFE65-8A3F-47FB-A2C4-50214985E43A}" destId="{412DE6C9-0FD8-47D4-A723-1535EE611456}" srcOrd="2" destOrd="0" parTransId="{8060153D-8E40-4BA3-BA2F-649A7C5AD885}" sibTransId="{81827501-1C7A-4773-942D-C9DCEE9D2296}"/>
    <dgm:cxn modelId="{45581BF5-5D4A-4AD7-AD19-EAEE36FDF144}" type="presOf" srcId="{A0CDFC8E-3A50-46BD-962D-B4943C8E756A}" destId="{0CAD5228-58D4-4C6D-B1A1-9FB77AF0719A}" srcOrd="0" destOrd="0" presId="urn:microsoft.com/office/officeart/2005/8/layout/hierarchy1"/>
    <dgm:cxn modelId="{B4C12FC5-D6F3-49BA-A6E9-E10023DB8116}" type="presOf" srcId="{8060153D-8E40-4BA3-BA2F-649A7C5AD885}" destId="{651905D5-E826-4226-9A52-CD76EFC47D59}" srcOrd="0" destOrd="0" presId="urn:microsoft.com/office/officeart/2005/8/layout/hierarchy1"/>
    <dgm:cxn modelId="{E9252A4D-0805-427C-9C0F-D0FC32F19F21}" type="presOf" srcId="{5EA8FF5D-04A3-4DD9-8B9A-57AA44912380}" destId="{EBEC9056-C1A0-4CF5-A924-1BDF2F510309}" srcOrd="0" destOrd="0" presId="urn:microsoft.com/office/officeart/2005/8/layout/hierarchy1"/>
    <dgm:cxn modelId="{BC1CF0ED-EE91-4EFD-805B-C2D96627EA14}" type="presParOf" srcId="{0CAD5228-58D4-4C6D-B1A1-9FB77AF0719A}" destId="{92DBDCF5-4161-4C05-B318-69DDB4693863}" srcOrd="0" destOrd="0" presId="urn:microsoft.com/office/officeart/2005/8/layout/hierarchy1"/>
    <dgm:cxn modelId="{DD365A51-7903-43B3-A264-ECDB7464466F}" type="presParOf" srcId="{92DBDCF5-4161-4C05-B318-69DDB4693863}" destId="{66BA7D87-4F3C-4363-ABCA-CA88811E73FB}" srcOrd="0" destOrd="0" presId="urn:microsoft.com/office/officeart/2005/8/layout/hierarchy1"/>
    <dgm:cxn modelId="{6661A278-255C-45BD-9728-A8DBEA7E4D84}" type="presParOf" srcId="{66BA7D87-4F3C-4363-ABCA-CA88811E73FB}" destId="{0847C8AD-DC9C-4A10-8334-0C53B90097D2}" srcOrd="0" destOrd="0" presId="urn:microsoft.com/office/officeart/2005/8/layout/hierarchy1"/>
    <dgm:cxn modelId="{D14CCC51-5857-44C1-8425-8D5C368B0E34}" type="presParOf" srcId="{66BA7D87-4F3C-4363-ABCA-CA88811E73FB}" destId="{52350FD2-F30E-4371-A71E-D484F39B8E06}" srcOrd="1" destOrd="0" presId="urn:microsoft.com/office/officeart/2005/8/layout/hierarchy1"/>
    <dgm:cxn modelId="{F4CF3239-181E-4C41-B481-58F0F54D4F26}" type="presParOf" srcId="{92DBDCF5-4161-4C05-B318-69DDB4693863}" destId="{440BCCB9-9C74-48A8-975E-DFF1DA9B265D}" srcOrd="1" destOrd="0" presId="urn:microsoft.com/office/officeart/2005/8/layout/hierarchy1"/>
    <dgm:cxn modelId="{7DE826A7-47B3-4FF8-83B6-C4868CB4467E}" type="presParOf" srcId="{440BCCB9-9C74-48A8-975E-DFF1DA9B265D}" destId="{87DE9482-4CD3-478F-BD7A-67C8CEB598B1}" srcOrd="0" destOrd="0" presId="urn:microsoft.com/office/officeart/2005/8/layout/hierarchy1"/>
    <dgm:cxn modelId="{8E79F91D-A571-415D-9622-A8DE8C630528}" type="presParOf" srcId="{440BCCB9-9C74-48A8-975E-DFF1DA9B265D}" destId="{896B49F0-D20A-4D5D-B745-BDF31DED9025}" srcOrd="1" destOrd="0" presId="urn:microsoft.com/office/officeart/2005/8/layout/hierarchy1"/>
    <dgm:cxn modelId="{C411E6BC-3443-4980-AC4B-BFBD6970544E}" type="presParOf" srcId="{896B49F0-D20A-4D5D-B745-BDF31DED9025}" destId="{7684E958-F68A-429E-9644-812413F7D7F8}" srcOrd="0" destOrd="0" presId="urn:microsoft.com/office/officeart/2005/8/layout/hierarchy1"/>
    <dgm:cxn modelId="{A9123D33-854A-4430-9679-560FD02E0E8F}" type="presParOf" srcId="{7684E958-F68A-429E-9644-812413F7D7F8}" destId="{DD0226B6-E7B5-43CC-90B4-0F24379A03D1}" srcOrd="0" destOrd="0" presId="urn:microsoft.com/office/officeart/2005/8/layout/hierarchy1"/>
    <dgm:cxn modelId="{649E30AB-668D-43D4-8F26-E59A84A7758B}" type="presParOf" srcId="{7684E958-F68A-429E-9644-812413F7D7F8}" destId="{8C60253C-C01A-4619-80FF-38A4B66D76EE}" srcOrd="1" destOrd="0" presId="urn:microsoft.com/office/officeart/2005/8/layout/hierarchy1"/>
    <dgm:cxn modelId="{5C2D25D1-2213-4578-8C52-401792412603}" type="presParOf" srcId="{896B49F0-D20A-4D5D-B745-BDF31DED9025}" destId="{45D1FF57-BEDC-4E58-9198-BDDDB9027026}" srcOrd="1" destOrd="0" presId="urn:microsoft.com/office/officeart/2005/8/layout/hierarchy1"/>
    <dgm:cxn modelId="{00EA7804-2960-41F1-9AB4-367886F45450}" type="presParOf" srcId="{440BCCB9-9C74-48A8-975E-DFF1DA9B265D}" destId="{24D1FDCB-844D-4BEC-88B7-BC9AE7E07B14}" srcOrd="2" destOrd="0" presId="urn:microsoft.com/office/officeart/2005/8/layout/hierarchy1"/>
    <dgm:cxn modelId="{DAFA6DE9-F7AE-4797-B514-FF3E8655937F}" type="presParOf" srcId="{440BCCB9-9C74-48A8-975E-DFF1DA9B265D}" destId="{145D907C-276A-4788-A541-DF60FFE064F4}" srcOrd="3" destOrd="0" presId="urn:microsoft.com/office/officeart/2005/8/layout/hierarchy1"/>
    <dgm:cxn modelId="{B23FEFF4-C117-405E-8C9C-B111A2A56B35}" type="presParOf" srcId="{145D907C-276A-4788-A541-DF60FFE064F4}" destId="{4B0BE7FD-0073-4693-A4D8-2DDE77E0E1D4}" srcOrd="0" destOrd="0" presId="urn:microsoft.com/office/officeart/2005/8/layout/hierarchy1"/>
    <dgm:cxn modelId="{B72CF0D6-350B-4501-A425-B5C3F6106E77}" type="presParOf" srcId="{4B0BE7FD-0073-4693-A4D8-2DDE77E0E1D4}" destId="{A97EC5D6-49E4-4412-8E3B-F8C563C243FD}" srcOrd="0" destOrd="0" presId="urn:microsoft.com/office/officeart/2005/8/layout/hierarchy1"/>
    <dgm:cxn modelId="{B1302F86-444B-4481-9797-9FB664B314FF}" type="presParOf" srcId="{4B0BE7FD-0073-4693-A4D8-2DDE77E0E1D4}" destId="{EBEC9056-C1A0-4CF5-A924-1BDF2F510309}" srcOrd="1" destOrd="0" presId="urn:microsoft.com/office/officeart/2005/8/layout/hierarchy1"/>
    <dgm:cxn modelId="{1AB6C5DA-722F-4756-BF4C-3315EF7B11C8}" type="presParOf" srcId="{145D907C-276A-4788-A541-DF60FFE064F4}" destId="{0C52B71B-D732-45A6-B63F-6EFB58AD4C73}" srcOrd="1" destOrd="0" presId="urn:microsoft.com/office/officeart/2005/8/layout/hierarchy1"/>
    <dgm:cxn modelId="{AE3A5918-CB22-4911-ADA3-B844480A807B}" type="presParOf" srcId="{440BCCB9-9C74-48A8-975E-DFF1DA9B265D}" destId="{651905D5-E826-4226-9A52-CD76EFC47D59}" srcOrd="4" destOrd="0" presId="urn:microsoft.com/office/officeart/2005/8/layout/hierarchy1"/>
    <dgm:cxn modelId="{9D754D17-B5DA-4061-9E21-967C4CD89DEE}" type="presParOf" srcId="{440BCCB9-9C74-48A8-975E-DFF1DA9B265D}" destId="{57723BB7-17C4-4868-BA43-DC2820F68B2D}" srcOrd="5" destOrd="0" presId="urn:microsoft.com/office/officeart/2005/8/layout/hierarchy1"/>
    <dgm:cxn modelId="{DAE7967E-7FC0-401E-9A89-FCA02594FFE1}" type="presParOf" srcId="{57723BB7-17C4-4868-BA43-DC2820F68B2D}" destId="{3211791B-C63E-4670-9A18-B778210E2DED}" srcOrd="0" destOrd="0" presId="urn:microsoft.com/office/officeart/2005/8/layout/hierarchy1"/>
    <dgm:cxn modelId="{6741B24D-DACD-400B-948D-C4F15F315C19}" type="presParOf" srcId="{3211791B-C63E-4670-9A18-B778210E2DED}" destId="{B7FF3F41-4216-4F62-BF41-F6D771D2AC04}" srcOrd="0" destOrd="0" presId="urn:microsoft.com/office/officeart/2005/8/layout/hierarchy1"/>
    <dgm:cxn modelId="{3852C6F3-2830-47F0-8836-448F56618EBF}" type="presParOf" srcId="{3211791B-C63E-4670-9A18-B778210E2DED}" destId="{F8B31B2D-2EA3-451D-AFDF-4592269D9226}" srcOrd="1" destOrd="0" presId="urn:microsoft.com/office/officeart/2005/8/layout/hierarchy1"/>
    <dgm:cxn modelId="{4F2E4090-5A3C-4CE7-ABA7-9D50B4A3E5FF}" type="presParOf" srcId="{57723BB7-17C4-4868-BA43-DC2820F68B2D}" destId="{6887A1C8-4611-4571-8657-0BBED83CB5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905D5-E826-4226-9A52-CD76EFC47D59}">
      <dsp:nvSpPr>
        <dsp:cNvPr id="0" name=""/>
        <dsp:cNvSpPr/>
      </dsp:nvSpPr>
      <dsp:spPr>
        <a:xfrm>
          <a:off x="4028831" y="1828360"/>
          <a:ext cx="2859170" cy="680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640"/>
              </a:lnTo>
              <a:lnTo>
                <a:pt x="2859170" y="463640"/>
              </a:lnTo>
              <a:lnTo>
                <a:pt x="2859170" y="6803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1FDCB-844D-4BEC-88B7-BC9AE7E07B14}">
      <dsp:nvSpPr>
        <dsp:cNvPr id="0" name=""/>
        <dsp:cNvSpPr/>
      </dsp:nvSpPr>
      <dsp:spPr>
        <a:xfrm>
          <a:off x="3983111" y="1828360"/>
          <a:ext cx="91440" cy="6803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03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E9482-4CD3-478F-BD7A-67C8CEB598B1}">
      <dsp:nvSpPr>
        <dsp:cNvPr id="0" name=""/>
        <dsp:cNvSpPr/>
      </dsp:nvSpPr>
      <dsp:spPr>
        <a:xfrm>
          <a:off x="1169660" y="1828360"/>
          <a:ext cx="2859170" cy="680352"/>
        </a:xfrm>
        <a:custGeom>
          <a:avLst/>
          <a:gdLst/>
          <a:ahLst/>
          <a:cxnLst/>
          <a:rect l="0" t="0" r="0" b="0"/>
          <a:pathLst>
            <a:path>
              <a:moveTo>
                <a:pt x="2859170" y="0"/>
              </a:moveTo>
              <a:lnTo>
                <a:pt x="2859170" y="463640"/>
              </a:lnTo>
              <a:lnTo>
                <a:pt x="0" y="463640"/>
              </a:lnTo>
              <a:lnTo>
                <a:pt x="0" y="6803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7C8AD-DC9C-4A10-8334-0C53B90097D2}">
      <dsp:nvSpPr>
        <dsp:cNvPr id="0" name=""/>
        <dsp:cNvSpPr/>
      </dsp:nvSpPr>
      <dsp:spPr>
        <a:xfrm>
          <a:off x="2859170" y="342891"/>
          <a:ext cx="2339321" cy="14854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350FD2-F30E-4371-A71E-D484F39B8E06}">
      <dsp:nvSpPr>
        <dsp:cNvPr id="0" name=""/>
        <dsp:cNvSpPr/>
      </dsp:nvSpPr>
      <dsp:spPr>
        <a:xfrm>
          <a:off x="3119095" y="589819"/>
          <a:ext cx="2339321" cy="148546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75 учреждений района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62603" y="633327"/>
        <a:ext cx="2252305" cy="1398453"/>
      </dsp:txXfrm>
    </dsp:sp>
    <dsp:sp modelId="{DD0226B6-E7B5-43CC-90B4-0F24379A03D1}">
      <dsp:nvSpPr>
        <dsp:cNvPr id="0" name=""/>
        <dsp:cNvSpPr/>
      </dsp:nvSpPr>
      <dsp:spPr>
        <a:xfrm>
          <a:off x="0" y="2508713"/>
          <a:ext cx="2339321" cy="14854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60253C-C01A-4619-80FF-38A4B66D76EE}">
      <dsp:nvSpPr>
        <dsp:cNvPr id="0" name=""/>
        <dsp:cNvSpPr/>
      </dsp:nvSpPr>
      <dsp:spPr>
        <a:xfrm>
          <a:off x="259924" y="2755641"/>
          <a:ext cx="2339321" cy="148546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 автономных учреждения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3432" y="2799149"/>
        <a:ext cx="2252305" cy="1398453"/>
      </dsp:txXfrm>
    </dsp:sp>
    <dsp:sp modelId="{A97EC5D6-49E4-4412-8E3B-F8C563C243FD}">
      <dsp:nvSpPr>
        <dsp:cNvPr id="0" name=""/>
        <dsp:cNvSpPr/>
      </dsp:nvSpPr>
      <dsp:spPr>
        <a:xfrm>
          <a:off x="2859170" y="2508713"/>
          <a:ext cx="2339321" cy="14854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EC9056-C1A0-4CF5-A924-1BDF2F510309}">
      <dsp:nvSpPr>
        <dsp:cNvPr id="0" name=""/>
        <dsp:cNvSpPr/>
      </dsp:nvSpPr>
      <dsp:spPr>
        <a:xfrm>
          <a:off x="3119095" y="2755641"/>
          <a:ext cx="2339321" cy="148546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17 бюджетных учреждений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62603" y="2799149"/>
        <a:ext cx="2252305" cy="1398453"/>
      </dsp:txXfrm>
    </dsp:sp>
    <dsp:sp modelId="{B7FF3F41-4216-4F62-BF41-F6D771D2AC04}">
      <dsp:nvSpPr>
        <dsp:cNvPr id="0" name=""/>
        <dsp:cNvSpPr/>
      </dsp:nvSpPr>
      <dsp:spPr>
        <a:xfrm>
          <a:off x="5718341" y="2508713"/>
          <a:ext cx="2339321" cy="14854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B31B2D-2EA3-451D-AFDF-4592269D9226}">
      <dsp:nvSpPr>
        <dsp:cNvPr id="0" name=""/>
        <dsp:cNvSpPr/>
      </dsp:nvSpPr>
      <dsp:spPr>
        <a:xfrm>
          <a:off x="5978266" y="2755641"/>
          <a:ext cx="2339321" cy="148546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56 казенных учреждений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21774" y="2799149"/>
        <a:ext cx="2252305" cy="1398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0.29037</cdr:x>
      <cdr:y>0.53008</cdr:y>
    </cdr:from>
    <cdr:to>
      <cdr:x>0.50314</cdr:x>
      <cdr:y>0.59415</cdr:y>
    </cdr:to>
    <cdr:sp macro="" textlink="">
      <cdr:nvSpPr>
        <cdr:cNvPr id="5" name="TextBox 14"/>
        <cdr:cNvSpPr txBox="1"/>
      </cdr:nvSpPr>
      <cdr:spPr>
        <a:xfrm xmlns:a="http://schemas.openxmlformats.org/drawingml/2006/main">
          <a:off x="1212720" y="2546513"/>
          <a:ext cx="88862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99,7%</a:t>
          </a:r>
          <a:endParaRPr lang="ru-RU" sz="1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0.64958</cdr:x>
      <cdr:y>0.53008</cdr:y>
    </cdr:from>
    <cdr:to>
      <cdr:x>0.86235</cdr:x>
      <cdr:y>0.59415</cdr:y>
    </cdr:to>
    <cdr:sp macro="" textlink="">
      <cdr:nvSpPr>
        <cdr:cNvPr id="6" name="TextBox 14"/>
        <cdr:cNvSpPr txBox="1"/>
      </cdr:nvSpPr>
      <cdr:spPr>
        <a:xfrm xmlns:a="http://schemas.openxmlformats.org/drawingml/2006/main">
          <a:off x="2712947" y="2546513"/>
          <a:ext cx="88862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101,4%</a:t>
          </a:r>
          <a:endParaRPr lang="ru-RU" sz="1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0.36549</cdr:x>
      <cdr:y>0.48188</cdr:y>
    </cdr:from>
    <cdr:to>
      <cdr:x>0.60253</cdr:x>
      <cdr:y>0.6399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09950" y="27883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0.31684</cdr:x>
      <cdr:y>0.45679</cdr:y>
    </cdr:from>
    <cdr:to>
      <cdr:x>0.5035</cdr:x>
      <cdr:y>0.51901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91522" y="2643206"/>
          <a:ext cx="819796" cy="36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100,4%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0.68316</cdr:x>
      <cdr:y>0.43284</cdr:y>
    </cdr:from>
    <cdr:to>
      <cdr:x>0.86982</cdr:x>
      <cdr:y>0.49506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000396" y="2071702"/>
          <a:ext cx="819795" cy="297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95,8%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0.64706</cdr:x>
      <cdr:y>0.48718</cdr:y>
    </cdr:from>
    <cdr:to>
      <cdr:x>0.77941</cdr:x>
      <cdr:y>0.58034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3168352" y="1368152"/>
          <a:ext cx="648072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110%</a:t>
          </a:r>
          <a:endParaRPr lang="ru-RU" sz="11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0.2973</cdr:x>
      <cdr:y>0.64103</cdr:y>
    </cdr:from>
    <cdr:to>
      <cdr:x>0.41892</cdr:x>
      <cdr:y>0.73418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1584176" y="1800200"/>
          <a:ext cx="648072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104,2%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0.64865</cdr:x>
      <cdr:y>0.46154</cdr:y>
    </cdr:from>
    <cdr:to>
      <cdr:x>0.78378</cdr:x>
      <cdr:y>0.55013</cdr:y>
    </cdr:to>
    <cdr:sp macro="" textlink="">
      <cdr:nvSpPr>
        <cdr:cNvPr id="3" name="TextBox 6"/>
        <cdr:cNvSpPr txBox="1"/>
      </cdr:nvSpPr>
      <cdr:spPr>
        <a:xfrm xmlns:a="http://schemas.openxmlformats.org/drawingml/2006/main">
          <a:off x="3456391" y="1362881"/>
          <a:ext cx="720053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101,0%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0.33091</cdr:x>
      <cdr:y>0.72887</cdr:y>
    </cdr:from>
    <cdr:to>
      <cdr:x>0.50537</cdr:x>
      <cdr:y>0.8306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1229266" y="1874488"/>
          <a:ext cx="648072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138,9%</a:t>
          </a:r>
          <a:endParaRPr lang="ru-RU" sz="11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0.67983</cdr:x>
      <cdr:y>0.50488</cdr:y>
    </cdr:from>
    <cdr:to>
      <cdr:x>0.85429</cdr:x>
      <cdr:y>0.6066</cdr:y>
    </cdr:to>
    <cdr:sp macro="" textlink="">
      <cdr:nvSpPr>
        <cdr:cNvPr id="3" name="TextBox 6"/>
        <cdr:cNvSpPr txBox="1"/>
      </cdr:nvSpPr>
      <cdr:spPr>
        <a:xfrm xmlns:a="http://schemas.openxmlformats.org/drawingml/2006/main">
          <a:off x="2525410" y="1298424"/>
          <a:ext cx="648072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117,9%</a:t>
          </a:r>
          <a:endParaRPr lang="ru-RU" sz="11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0.19048</cdr:x>
      <cdr:y>0.02564</cdr:y>
    </cdr:from>
    <cdr:to>
      <cdr:x>0.33333</cdr:x>
      <cdr:y>0.10256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72008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0.26244</cdr:x>
      <cdr:y>0.05225</cdr:y>
    </cdr:from>
    <cdr:to>
      <cdr:x>0.40529</cdr:x>
      <cdr:y>0.15481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67580" y="142876"/>
          <a:ext cx="581105" cy="2804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5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620</a:t>
          </a:r>
        </a:p>
        <a:p xmlns:a="http://schemas.openxmlformats.org/drawingml/2006/main">
          <a:pPr algn="ctr"/>
          <a:endParaRPr lang="ru-RU" sz="105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0.15931</cdr:x>
      <cdr:y>0</cdr:y>
    </cdr:from>
    <cdr:to>
      <cdr:x>0.83721</cdr:x>
      <cdr:y>0.08571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48072" y="0"/>
          <a:ext cx="2757651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0.0531</cdr:x>
      <cdr:y>0</cdr:y>
    </cdr:from>
    <cdr:to>
      <cdr:x>0.94689</cdr:x>
      <cdr:y>0.079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16024" y="0"/>
          <a:ext cx="3635887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Количество субъектов МП 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0.68391</cdr:x>
      <cdr:y>0.02612</cdr:y>
    </cdr:from>
    <cdr:to>
      <cdr:x>0.82676</cdr:x>
      <cdr:y>0.12868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782092" y="71438"/>
          <a:ext cx="581106" cy="280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05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642</a:t>
          </a:r>
        </a:p>
        <a:p xmlns:a="http://schemas.openxmlformats.org/drawingml/2006/main">
          <a:pPr algn="ctr"/>
          <a:endParaRPr lang="ru-RU" sz="105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0.42711</cdr:x>
      <cdr:y>0.37865</cdr:y>
    </cdr:from>
    <cdr:to>
      <cdr:x>0.46177</cdr:x>
      <cdr:y>0.75909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3600399" y="1605662"/>
          <a:ext cx="292175" cy="1613245"/>
        </a:xfrm>
        <a:prstGeom xmlns:a="http://schemas.openxmlformats.org/drawingml/2006/main" prst="rightBrace">
          <a:avLst>
            <a:gd name="adj1" fmla="val 69923"/>
            <a:gd name="adj2" fmla="val 50000"/>
          </a:avLst>
        </a:prstGeom>
        <a:ln xmlns:a="http://schemas.openxmlformats.org/drawingml/2006/main" w="1905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0.8713</cdr:x>
      <cdr:y>0.11887</cdr:y>
    </cdr:from>
    <cdr:to>
      <cdr:x>0.93118</cdr:x>
      <cdr:y>0.75909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7344815" y="504055"/>
          <a:ext cx="504737" cy="2714851"/>
        </a:xfrm>
        <a:prstGeom xmlns:a="http://schemas.openxmlformats.org/drawingml/2006/main" prst="rightBrace">
          <a:avLst>
            <a:gd name="adj1" fmla="val 50640"/>
            <a:gd name="adj2" fmla="val 50438"/>
          </a:avLst>
        </a:prstGeom>
        <a:ln xmlns:a="http://schemas.openxmlformats.org/drawingml/2006/main" w="1905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0.89507</cdr:x>
      <cdr:y>0.40753</cdr:y>
    </cdr:from>
    <cdr:to>
      <cdr:x>1</cdr:x>
      <cdr:y>0.54815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029994" y="1656184"/>
          <a:ext cx="785818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0.26943</cdr:x>
      <cdr:y>0.17719</cdr:y>
    </cdr:from>
    <cdr:to>
      <cdr:x>0.36339</cdr:x>
      <cdr:y>0.23034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71196" y="720080"/>
          <a:ext cx="79208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0.67483</cdr:x>
      <cdr:y>0</cdr:y>
    </cdr:from>
    <cdr:to>
      <cdr:x>0.89693</cdr:x>
      <cdr:y>0.06792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688632" y="0"/>
          <a:ext cx="187220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895 </a:t>
          </a:r>
          <a:r>
            <a:rPr lang="ru-RU" sz="16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млн.рублей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0.2221</cdr:x>
      <cdr:y>0.22075</cdr:y>
    </cdr:from>
    <cdr:to>
      <cdr:x>0.43565</cdr:x>
      <cdr:y>0.28868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72208" y="936104"/>
          <a:ext cx="18002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450  </a:t>
          </a:r>
          <a:r>
            <a:rPr lang="ru-RU" sz="16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млн.рублей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0.33152</cdr:x>
      <cdr:y>0.03333</cdr:y>
    </cdr:from>
    <cdr:to>
      <cdr:x>0.43097</cdr:x>
      <cdr:y>0.13333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0" y="72008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0%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F5FF9-6AC8-4963-B6AD-19B1A6984F7D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47D12-C0DC-4021-B1C5-73F27CCA3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0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7D12-C0DC-4021-B1C5-73F27CCA337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978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D7B4-0D7A-4A02-B43D-70693BDD3CC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0F8CB-DF6F-48D0-BBB4-52FF127DECB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7D12-C0DC-4021-B1C5-73F27CCA337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7D12-C0DC-4021-B1C5-73F27CCA337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7D12-C0DC-4021-B1C5-73F27CCA337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7D12-C0DC-4021-B1C5-73F27CCA3375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36EF-C576-443B-8D42-E18E059BC44A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AD32-FB11-462A-8905-151789E84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4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36EF-C576-443B-8D42-E18E059BC44A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AD32-FB11-462A-8905-151789E84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5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36EF-C576-443B-8D42-E18E059BC44A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AD32-FB11-462A-8905-151789E84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242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36EF-C576-443B-8D42-E18E059BC44A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AD32-FB11-462A-8905-151789E84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4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36EF-C576-443B-8D42-E18E059BC44A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AD32-FB11-462A-8905-151789E84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62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36EF-C576-443B-8D42-E18E059BC44A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AD32-FB11-462A-8905-151789E84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21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36EF-C576-443B-8D42-E18E059BC44A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AD32-FB11-462A-8905-151789E84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61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36EF-C576-443B-8D42-E18E059BC44A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AD32-FB11-462A-8905-151789E84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00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36EF-C576-443B-8D42-E18E059BC44A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AD32-FB11-462A-8905-151789E84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29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36EF-C576-443B-8D42-E18E059BC44A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AD32-FB11-462A-8905-151789E84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62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36EF-C576-443B-8D42-E18E059BC44A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AD32-FB11-462A-8905-151789E84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51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A36EF-C576-443B-8D42-E18E059BC44A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AD32-FB11-462A-8905-151789E84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8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7" Type="http://schemas.openxmlformats.org/officeDocument/2006/relationships/image" Target="../media/image31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chart" Target="../charts/char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jhonmaple.files.wordpress.com/2010/02/bigstockphoto_internet_access_keyboard_1610701-7165551.jp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3" Type="http://schemas.openxmlformats.org/officeDocument/2006/relationships/chart" Target="../charts/chart22.xml"/><Relationship Id="rId7" Type="http://schemas.openxmlformats.org/officeDocument/2006/relationships/chart" Target="../charts/chart2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hyperlink" Target="http://www.gazeta-hmrn.ru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19" y="1916832"/>
            <a:ext cx="6952795" cy="1470025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ГЛАВЫ АДМИНИСТРАЦИИ ХАНТЫ-МАНСИЙСКОГО РАЙОНА </a:t>
            </a:r>
            <a:b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РЕЗУЛЬТАТАХ РАБОТЫ ЗА 2011 ГОД</a:t>
            </a:r>
            <a:endParaRPr lang="ru-RU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0" y="4483656"/>
            <a:ext cx="2457882" cy="184341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860032" y="4170849"/>
            <a:ext cx="4173784" cy="1346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Докладывает:</a:t>
            </a: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Усманов Владислав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Гильманович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глава администрации района</a:t>
            </a:r>
          </a:p>
        </p:txBody>
      </p:sp>
    </p:spTree>
    <p:extLst>
      <p:ext uri="{BB962C8B-B14F-4D97-AF65-F5344CB8AC3E}">
        <p14:creationId xmlns:p14="http://schemas.microsoft.com/office/powerpoint/2010/main" val="37915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9024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Удельный вес региональных, муниципальных и ведомственных целевых программ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общем объеме фактических расходов муниципального района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74287203"/>
              </p:ext>
            </p:extLst>
          </p:nvPr>
        </p:nvGraphicFramePr>
        <p:xfrm>
          <a:off x="467544" y="1844824"/>
          <a:ext cx="8429684" cy="4240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57686" y="3882534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19,3%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2686" y="3450486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29,8%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7772400" cy="110998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Усовершенствование механизма муниципальных закупок путем проведения открытых аукционов в электронной форме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51520" y="1268760"/>
          <a:ext cx="4104456" cy="267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427984" y="1268760"/>
          <a:ext cx="460851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323528" y="3933056"/>
          <a:ext cx="434414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5652120" y="4005064"/>
          <a:ext cx="2816176" cy="227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259632" y="5949280"/>
            <a:ext cx="841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2010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27023" y="5949280"/>
            <a:ext cx="827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2011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62068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Строительство нового микрорайона  в д.ЯРКИ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179 жителей Ханты-Мансийского района получили меры государственной поддержки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улучшению жилищных условий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4"/>
          <p:cNvGraphicFramePr>
            <a:graphicFrameLocks/>
          </p:cNvGraphicFramePr>
          <p:nvPr/>
        </p:nvGraphicFramePr>
        <p:xfrm>
          <a:off x="5004048" y="1052736"/>
          <a:ext cx="367240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Скругленный прямоугольник 26"/>
          <p:cNvSpPr/>
          <p:nvPr/>
        </p:nvSpPr>
        <p:spPr>
          <a:xfrm>
            <a:off x="5364088" y="5013176"/>
            <a:ext cx="3384376" cy="5760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605860" y="5013176"/>
            <a:ext cx="2843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место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вводу жилья на душу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населения среди МО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4211960" y="3068960"/>
            <a:ext cx="1080120" cy="788668"/>
          </a:xfrm>
          <a:prstGeom prst="rightArrow">
            <a:avLst>
              <a:gd name="adj1" fmla="val 50000"/>
              <a:gd name="adj2" fmla="val 3615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24328" y="299695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121%</a:t>
            </a:r>
            <a:endParaRPr 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328498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82,6%</a:t>
            </a:r>
            <a:endParaRPr 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G:\фото\DSC_9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869" y="1052736"/>
            <a:ext cx="3577869" cy="2304256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5" name="Рисунок 14" descr="G:\фото\DSC_93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501008"/>
            <a:ext cx="3619500" cy="2259311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395536" y="1196752"/>
          <a:ext cx="8280920" cy="38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авая фигурная скобка 5"/>
          <p:cNvSpPr/>
          <p:nvPr/>
        </p:nvSpPr>
        <p:spPr>
          <a:xfrm rot="16200000" flipH="1">
            <a:off x="4283968" y="1196753"/>
            <a:ext cx="648072" cy="7848872"/>
          </a:xfrm>
          <a:prstGeom prst="righ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5589240"/>
            <a:ext cx="8208912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населенных пунктов Ханты-Мансийского района увеличилась на 1 451,9 га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69269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Расширение границ населенных пунктов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776864" cy="6480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Жилищное строительство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25144"/>
            <a:ext cx="2378544" cy="1592773"/>
          </a:xfrm>
          <a:prstGeom prst="rect">
            <a:avLst/>
          </a:prstGeom>
          <a:ln w="41275" cmpd="sng">
            <a:solidFill>
              <a:schemeClr val="tx1">
                <a:lumMod val="75000"/>
                <a:lumOff val="25000"/>
              </a:schemeClr>
            </a:solidFill>
          </a:ln>
          <a:effectLst>
            <a:softEdge rad="112500"/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971600" y="1988840"/>
            <a:ext cx="0" cy="2880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987824" y="1988840"/>
            <a:ext cx="0" cy="2880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44008" y="1988840"/>
            <a:ext cx="0" cy="2880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5536" y="22768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2010 год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60" y="22768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2011 год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36" y="2276872"/>
            <a:ext cx="207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01.06.2012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6962" y="170080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5776" y="162880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9952" y="162880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689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797152"/>
            <a:ext cx="2218041" cy="147024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339752" y="112474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Земельные участки, единиц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9752" y="299695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Служебный жилищный фонд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60232" y="184482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76256" y="2276872"/>
            <a:ext cx="207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01.01.2013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72330" y="171448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539552" y="3933056"/>
            <a:ext cx="6016752" cy="0"/>
          </a:xfrm>
          <a:prstGeom prst="straightConnector1">
            <a:avLst/>
          </a:prstGeom>
          <a:ln w="5715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971600" y="3789040"/>
            <a:ext cx="0" cy="28803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987824" y="3789040"/>
            <a:ext cx="0" cy="28803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44008" y="3789040"/>
            <a:ext cx="0" cy="28803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39552" y="341970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3768" y="341970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11960" y="342900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5536" y="40677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2010 год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11760" y="40677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2011 год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95936" y="4077072"/>
            <a:ext cx="207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01.01.2013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8323" y="4725144"/>
            <a:ext cx="2184017" cy="163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428596" y="2143116"/>
            <a:ext cx="592935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8143900" y="2143116"/>
            <a:ext cx="500066" cy="1588"/>
          </a:xfrm>
          <a:prstGeom prst="straightConnector1">
            <a:avLst/>
          </a:prstGeom>
          <a:ln w="476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643702" y="2143116"/>
            <a:ext cx="35719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643834" y="2143116"/>
            <a:ext cx="35719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7143768" y="2143116"/>
            <a:ext cx="35719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397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AutoShape 2" descr="http://images.tiu.ru/234279_w200_h200_informationitems121647161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://images.tiu.ru/234279_w200_h200_informationitems121647161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Картинка 35 из 510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http://www.teploprom.ru/product/truba/5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8" name="AutoShape 10" descr="Картинка 35 из 1038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9" name="Picture 11" descr="C:\Users\Оля\Desktop\lep_46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928670"/>
            <a:ext cx="2534530" cy="1636234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7180" name="Picture 12" descr="C:\Users\Оля\Desktop\7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437112"/>
            <a:ext cx="2520280" cy="1721922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708920"/>
            <a:ext cx="2520280" cy="1614260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323528" y="836712"/>
            <a:ext cx="5760640" cy="1584176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высокий уровень износа инженерной инфраструктуры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населенных пунктов не имеют централизованное электроснабжение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населенных пункта не имеют централизованное газоснабжение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2564904"/>
            <a:ext cx="5760640" cy="3600400"/>
          </a:xfrm>
          <a:prstGeom prst="round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Действия в 2011 году:</a:t>
            </a:r>
          </a:p>
          <a:p>
            <a:pPr algn="ctr"/>
            <a:endParaRPr lang="ru-RU" sz="15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Замена 1,8 км. тепловых сетей по технологии 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«Труба в трубе»</a:t>
            </a:r>
          </a:p>
          <a:p>
            <a:pPr algn="ctr"/>
            <a:endParaRPr lang="ru-RU" sz="15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Замена 5,08 км. воздушных линий электропередач</a:t>
            </a:r>
          </a:p>
          <a:p>
            <a:pPr algn="ctr">
              <a:buFont typeface="Arial" pitchFamily="34" charset="0"/>
              <a:buChar char="•"/>
            </a:pPr>
            <a:endPara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Установлено 214 железобетонных опор</a:t>
            </a:r>
          </a:p>
          <a:p>
            <a:pPr algn="ctr">
              <a:buFont typeface="Arial" pitchFamily="34" charset="0"/>
              <a:buChar char="•"/>
            </a:pPr>
            <a:endParaRPr lang="ru-RU" sz="15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Строительство сетей электроснабжения в </a:t>
            </a:r>
            <a:r>
              <a:rPr lang="ru-RU" sz="1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Кедровый </a:t>
            </a:r>
            <a:r>
              <a:rPr lang="ru-RU" sz="1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п.Горноправдинск</a:t>
            </a:r>
            <a:endParaRPr lang="ru-RU" sz="1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endPara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Приобретено 3 </a:t>
            </a:r>
            <a:r>
              <a:rPr lang="ru-RU" sz="1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дизельгенератора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(360 </a:t>
            </a:r>
            <a:r>
              <a:rPr lang="ru-RU" sz="1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>
              <a:buFont typeface="Arial" pitchFamily="34" charset="0"/>
              <a:buChar char="•"/>
            </a:pPr>
            <a:endParaRPr lang="ru-RU" sz="15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Субсидии на недополученные доходы – 183,2 млн.рублей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857232"/>
            <a:ext cx="6982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утилизации и переработки отходов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34" y="1643050"/>
            <a:ext cx="8072494" cy="785818"/>
          </a:xfrm>
          <a:prstGeom prst="round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Приобретено 7 установок по утилизации биологических твердых бытовых отходов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785786" y="2428868"/>
            <a:ext cx="428629" cy="57150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071810"/>
            <a:ext cx="928694" cy="107157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Тюли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3071810"/>
            <a:ext cx="1214446" cy="10715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 Белогорье</a:t>
            </a:r>
            <a:endParaRPr lang="ru-RU" sz="13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000232" y="2428868"/>
            <a:ext cx="428629" cy="57150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3071810"/>
            <a:ext cx="1071570" cy="107157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3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Цингалы</a:t>
            </a:r>
            <a:endParaRPr lang="ru-RU" sz="13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214678" y="2428868"/>
            <a:ext cx="428629" cy="57150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286248" y="2428868"/>
            <a:ext cx="428629" cy="57150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3071810"/>
            <a:ext cx="1000132" cy="107157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3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Батово</a:t>
            </a:r>
            <a:endParaRPr lang="ru-RU" sz="13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3071810"/>
            <a:ext cx="1143008" cy="10715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п.Выкатной</a:t>
            </a:r>
            <a:endParaRPr lang="ru-RU" sz="13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429256" y="2428868"/>
            <a:ext cx="428629" cy="57150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15074" y="3071810"/>
            <a:ext cx="1214446" cy="107157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п.Сибирский</a:t>
            </a:r>
            <a:endParaRPr lang="ru-RU" sz="13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00990" y="3071810"/>
            <a:ext cx="1357258" cy="107157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п.Кирпичный</a:t>
            </a:r>
          </a:p>
          <a:p>
            <a:pPr algn="ctr"/>
            <a:r>
              <a:rPr lang="ru-RU" sz="13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(установлена)</a:t>
            </a:r>
            <a:endParaRPr lang="ru-RU" sz="13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572264" y="2428868"/>
            <a:ext cx="428629" cy="57150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8001023" y="2428868"/>
            <a:ext cx="428629" cy="57150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Картинка 2 из 7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286256"/>
            <a:ext cx="2238371" cy="2143110"/>
          </a:xfrm>
          <a:prstGeom prst="rect">
            <a:avLst/>
          </a:prstGeom>
          <a:noFill/>
        </p:spPr>
      </p:pic>
      <p:pic>
        <p:nvPicPr>
          <p:cNvPr id="19" name="Рисунок 18" descr="http://data.kontrakty.ua/cache/www/450,0/images/stories/fotos/2010/04/1week/musornyj_kontein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429132"/>
            <a:ext cx="392909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024336" cy="2218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по энергосбережению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351854" y="1340768"/>
            <a:ext cx="5612634" cy="990442"/>
          </a:xfrm>
          <a:prstGeom prst="round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Проведено обязательное энергетическое обследование 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бюджетных учреждениях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47864" y="3771370"/>
            <a:ext cx="5616624" cy="792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Произведена замена ламп в бюджетных учреждениях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2636912"/>
            <a:ext cx="5616624" cy="7909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Установлены приборы учета в учреждениях здравоохранения и образования 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87194" y="4797152"/>
            <a:ext cx="5505286" cy="100811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Возмещение недополученных доходов 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183,2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одержимое 14"/>
          <p:cNvGraphicFramePr>
            <a:graphicFrameLocks/>
          </p:cNvGraphicFramePr>
          <p:nvPr/>
        </p:nvGraphicFramePr>
        <p:xfrm>
          <a:off x="107504" y="1124744"/>
          <a:ext cx="2664296" cy="2518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Содержимое 14"/>
          <p:cNvGraphicFramePr>
            <a:graphicFrameLocks/>
          </p:cNvGraphicFramePr>
          <p:nvPr/>
        </p:nvGraphicFramePr>
        <p:xfrm>
          <a:off x="3059832" y="1124744"/>
          <a:ext cx="2880320" cy="2807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Содержимое 14"/>
          <p:cNvGraphicFramePr>
            <a:graphicFrameLocks/>
          </p:cNvGraphicFramePr>
          <p:nvPr/>
        </p:nvGraphicFramePr>
        <p:xfrm>
          <a:off x="6156176" y="1071546"/>
          <a:ext cx="2987824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1560" y="47667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транспортного обслуживания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775895"/>
            <a:ext cx="2520280" cy="1605433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797152"/>
            <a:ext cx="2736304" cy="1584176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762409"/>
            <a:ext cx="2592289" cy="1595549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251520" y="3861048"/>
            <a:ext cx="2664296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Затрачено средств района – 1,5 млн. руб. 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(2010 г. – 1,1 млн.руб.)</a:t>
            </a:r>
          </a:p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75856" y="3861048"/>
            <a:ext cx="2808312" cy="792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Затрачено средств района – 13,2 млн. руб. 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(2010 г. – 7,4 млн.руб.)</a:t>
            </a:r>
          </a:p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72200" y="3861048"/>
            <a:ext cx="2664296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Затрачено средств района – 0,4 млн. руб. 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(2010 г. – 0,33 млн.руб.)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500043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услуг связи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 descr="Картинка 19 из 5250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429000"/>
            <a:ext cx="295192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85720" y="1071546"/>
            <a:ext cx="5324602" cy="571504"/>
          </a:xfrm>
          <a:prstGeom prst="round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Выделено новое помещение для размещения отделения почтовой связи в с.Елизарово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20" y="1992260"/>
            <a:ext cx="5286412" cy="5080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Установлено 37 таксофонов в 30 населенных пунктах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2786058"/>
            <a:ext cx="5286412" cy="6429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Установлена базовая станция сотовой связи </a:t>
            </a:r>
            <a:r>
              <a:rPr lang="en-US" sz="1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Utel</a:t>
            </a:r>
            <a:r>
              <a:rPr lang="en-US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1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Выкатной</a:t>
            </a:r>
            <a:endParaRPr lang="ru-RU" sz="1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3714752"/>
            <a:ext cx="5286412" cy="785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Подключены к сети Интернет все общеобразовательные учреждения района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4714884"/>
            <a:ext cx="5256584" cy="10772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Подготовлен перечень мероприятий для увеличения скорости передачи данных сети Интернет и модернизации сельской телефонной связи в районе</a:t>
            </a:r>
            <a:endParaRPr lang="ru-RU" sz="16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AutoShape 2" descr="Картинка 1 из 109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 descr="C:\Users\Оля\Desktop\taksofon-umen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071546"/>
            <a:ext cx="2714643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428596" y="1052736"/>
          <a:ext cx="4143404" cy="2733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124744"/>
            <a:ext cx="36724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89040"/>
            <a:ext cx="30243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07704" y="62068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Демография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4077072"/>
            <a:ext cx="4176464" cy="187220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2011 году  в Ханты-Мансийском районе родилось 264 малыша, из них- 118 девочек и 146 мальчиков.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0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500042"/>
            <a:ext cx="7643834" cy="571504"/>
          </a:xfrm>
          <a:prstGeom prst="rect">
            <a:avLst/>
          </a:prstGeom>
        </p:spPr>
        <p:txBody>
          <a:bodyPr/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400" dirty="0" smtClean="0">
                <a:solidFill>
                  <a:srgbClr val="002060"/>
                </a:solidFill>
              </a:rPr>
              <a:t>Статистика пожаров по Ханты-Мансийскому району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14"/>
          <p:cNvGraphicFramePr>
            <a:graphicFrameLocks/>
          </p:cNvGraphicFramePr>
          <p:nvPr/>
        </p:nvGraphicFramePr>
        <p:xfrm>
          <a:off x="0" y="908720"/>
          <a:ext cx="2627784" cy="2735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14"/>
          <p:cNvGraphicFramePr>
            <a:graphicFrameLocks/>
          </p:cNvGraphicFramePr>
          <p:nvPr/>
        </p:nvGraphicFramePr>
        <p:xfrm>
          <a:off x="2771800" y="908720"/>
          <a:ext cx="2878610" cy="2735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971600" y="3717032"/>
            <a:ext cx="6707088" cy="432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Статистика природных (лесных) пожаров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1" name="Содержимое 14"/>
          <p:cNvGraphicFramePr>
            <a:graphicFrameLocks/>
          </p:cNvGraphicFramePr>
          <p:nvPr/>
        </p:nvGraphicFramePr>
        <p:xfrm>
          <a:off x="5724128" y="4077072"/>
          <a:ext cx="3143272" cy="2286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Picture 2" descr="Картинка 11 из 1591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221088"/>
            <a:ext cx="2000264" cy="1857388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graphicFrame>
        <p:nvGraphicFramePr>
          <p:cNvPr id="15" name="Содержимое 14"/>
          <p:cNvGraphicFramePr>
            <a:graphicFrameLocks/>
          </p:cNvGraphicFramePr>
          <p:nvPr/>
        </p:nvGraphicFramePr>
        <p:xfrm>
          <a:off x="2411760" y="4149080"/>
          <a:ext cx="3143272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Содержимое 14"/>
          <p:cNvGraphicFramePr>
            <a:graphicFrameLocks/>
          </p:cNvGraphicFramePr>
          <p:nvPr/>
        </p:nvGraphicFramePr>
        <p:xfrm>
          <a:off x="5868144" y="908720"/>
          <a:ext cx="2878610" cy="2735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642918"/>
            <a:ext cx="7540974" cy="432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еспечение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пожарной безопасности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43306" y="1214422"/>
            <a:ext cx="5324602" cy="1000132"/>
          </a:xfrm>
          <a:prstGeom prst="round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Проведены мероприятия по обустройству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16,5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км.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защитных противопожарных полос на сумму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1,0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млн.рублей.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43306" y="2420888"/>
            <a:ext cx="5286412" cy="9343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dirty="0" smtClean="0">
                <a:solidFill>
                  <a:schemeClr val="tx1"/>
                </a:solidFill>
              </a:rPr>
              <a:t>Устройство и обслуживание пожарной сигнализации объектов социальной сферы на сумму </a:t>
            </a:r>
            <a:r>
              <a:rPr lang="ru-RU" sz="1600" dirty="0" smtClean="0">
                <a:solidFill>
                  <a:srgbClr val="FF0000"/>
                </a:solidFill>
              </a:rPr>
              <a:t>8,4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млн.рублей.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43306" y="3571876"/>
            <a:ext cx="5286412" cy="8629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Оказана единовременная материальная помощь пострадавшим от пожара на сумму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253 </a:t>
            </a: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тыс.рублей.</a:t>
            </a:r>
            <a:endParaRPr lang="ru-RU" sz="1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43306" y="4714884"/>
            <a:ext cx="5286412" cy="785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Оплата за тушение лесных пожаров в сумме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768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43306" y="5643578"/>
            <a:ext cx="5286412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Объем средств, направленный на развитие МТБ в сумме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1,4 </a:t>
            </a:r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млн.рублей.</a:t>
            </a:r>
            <a:endParaRPr lang="ru-RU" sz="16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Оля\Desktop\0_347b_a19a49b4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1142984"/>
            <a:ext cx="2592288" cy="2262182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5"/>
            <a:ext cx="2592288" cy="2376264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428604"/>
            <a:ext cx="4330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Здравоохранение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45024"/>
            <a:ext cx="3967671" cy="2664296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928670"/>
            <a:ext cx="8358246" cy="26432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Снижение смертности населения района на 10% </a:t>
            </a:r>
          </a:p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социальной значимости заболеваний</a:t>
            </a:r>
          </a:p>
          <a:p>
            <a:pPr algn="ctr"/>
            <a:endParaRPr lang="ru-RU" sz="17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новых методик диагностики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сердечно-сосудистых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онкологических и инфекционных заболеваний (экспресс-диагностика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онкозаболеваний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инфекционных заболеваний, инфарктов миокарда</a:t>
            </a:r>
            <a:r>
              <a:rPr lang="ru-RU" sz="1700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endParaRPr lang="ru-RU" sz="1700" dirty="0" smtClean="0">
              <a:solidFill>
                <a:srgbClr val="C00000"/>
              </a:solidFill>
            </a:endParaRPr>
          </a:p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учреждений здравоохранения.</a:t>
            </a:r>
          </a:p>
          <a:p>
            <a:pPr algn="ctr"/>
            <a:endParaRPr lang="ru-RU" sz="17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Создание комфортных условий для лечения пациентов</a:t>
            </a:r>
          </a:p>
          <a:p>
            <a:pPr algn="ctr"/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17032"/>
            <a:ext cx="3347417" cy="251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42860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928670"/>
            <a:ext cx="3000396" cy="3323987"/>
          </a:xfrm>
          <a:prstGeom prst="rect">
            <a:avLst/>
          </a:prstGeom>
          <a:gradFill flip="none" rotWithShape="1">
            <a:gsLst>
              <a:gs pos="0">
                <a:srgbClr val="FF9999"/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>
              <a:tabLst>
                <a:tab pos="438150" algn="l"/>
              </a:tabLst>
            </a:pPr>
            <a:r>
              <a:rPr lang="ru-RU" sz="1500" b="1" dirty="0" smtClean="0">
                <a:latin typeface="Times New Roman" pitchFamily="18" charset="0"/>
              </a:rPr>
              <a:t>Процент качества </a:t>
            </a:r>
          </a:p>
          <a:p>
            <a:pPr algn="ctr">
              <a:tabLst>
                <a:tab pos="438150" algn="l"/>
              </a:tabLst>
            </a:pPr>
            <a:r>
              <a:rPr lang="ru-RU" sz="1500" b="1" dirty="0" smtClean="0">
                <a:latin typeface="Times New Roman" pitchFamily="18" charset="0"/>
              </a:rPr>
              <a:t>успеваемости  -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</a:rPr>
              <a:t> 45, 6% </a:t>
            </a:r>
          </a:p>
          <a:p>
            <a:pPr>
              <a:buFont typeface="Wingdings" pitchFamily="2" charset="2"/>
              <a:buNone/>
              <a:tabLst>
                <a:tab pos="438150" algn="l"/>
              </a:tabLst>
            </a:pPr>
            <a:endParaRPr lang="ru-RU" sz="1500" b="1" dirty="0" smtClean="0">
              <a:solidFill>
                <a:srgbClr val="A50021"/>
              </a:solidFill>
              <a:latin typeface="Times New Roman" pitchFamily="18" charset="0"/>
            </a:endParaRPr>
          </a:p>
          <a:p>
            <a:pPr algn="ctr">
              <a:tabLst>
                <a:tab pos="438150" algn="l"/>
              </a:tabLst>
            </a:pPr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</a:rPr>
              <a:t>Все выпускники школ </a:t>
            </a:r>
          </a:p>
          <a:p>
            <a:pPr algn="ctr">
              <a:tabLst>
                <a:tab pos="438150" algn="l"/>
              </a:tabLst>
            </a:pPr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</a:rPr>
              <a:t>(157 человек) сдали ЕГЭ</a:t>
            </a:r>
            <a:endParaRPr lang="ru-RU" sz="1500" b="1" dirty="0" smtClean="0">
              <a:solidFill>
                <a:srgbClr val="A50021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438150" algn="l"/>
              </a:tabLst>
            </a:pPr>
            <a:endParaRPr lang="ru-RU" sz="1500" b="1" dirty="0" smtClean="0">
              <a:solidFill>
                <a:srgbClr val="A50021"/>
              </a:solidFill>
              <a:latin typeface="Times New Roman" pitchFamily="18" charset="0"/>
            </a:endParaRPr>
          </a:p>
          <a:p>
            <a:pPr algn="ctr">
              <a:tabLst>
                <a:tab pos="438150" algn="l"/>
              </a:tabLst>
            </a:pPr>
            <a:r>
              <a:rPr lang="ru-RU" sz="1500" b="1" dirty="0" smtClean="0">
                <a:latin typeface="Times New Roman" pitchFamily="18" charset="0"/>
              </a:rPr>
              <a:t>В общем рейтинге МО </a:t>
            </a:r>
            <a:r>
              <a:rPr lang="ru-RU" sz="1500" b="1" dirty="0" err="1" smtClean="0">
                <a:latin typeface="Times New Roman" pitchFamily="18" charset="0"/>
              </a:rPr>
              <a:t>Югры</a:t>
            </a:r>
            <a:r>
              <a:rPr lang="ru-RU" sz="1500" b="1" dirty="0" smtClean="0">
                <a:latin typeface="Times New Roman" pitchFamily="18" charset="0"/>
              </a:rPr>
              <a:t> по результатам ЕГЭ район занимает 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</a:rPr>
              <a:t>5 </a:t>
            </a:r>
            <a:r>
              <a:rPr lang="ru-RU" sz="1500" b="1" dirty="0" smtClean="0">
                <a:latin typeface="Times New Roman" pitchFamily="18" charset="0"/>
              </a:rPr>
              <a:t>позицию по математике и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</a:rPr>
              <a:t> 18 </a:t>
            </a:r>
            <a:r>
              <a:rPr lang="ru-RU" sz="1500" b="1" dirty="0" smtClean="0">
                <a:latin typeface="Times New Roman" pitchFamily="18" charset="0"/>
              </a:rPr>
              <a:t>по русскому</a:t>
            </a:r>
          </a:p>
          <a:p>
            <a:pPr algn="ctr">
              <a:tabLst>
                <a:tab pos="438150" algn="l"/>
              </a:tabLst>
            </a:pPr>
            <a:r>
              <a:rPr lang="ru-RU" sz="1500" b="1" dirty="0" smtClean="0">
                <a:latin typeface="Times New Roman" pitchFamily="18" charset="0"/>
              </a:rPr>
              <a:t> языку</a:t>
            </a:r>
          </a:p>
          <a:p>
            <a:pPr algn="ctr">
              <a:tabLst>
                <a:tab pos="438150" algn="l"/>
              </a:tabLst>
            </a:pPr>
            <a:endParaRPr lang="ru-RU" sz="15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tabLst>
                <a:tab pos="438150" algn="l"/>
              </a:tabLst>
            </a:pP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</a:rPr>
              <a:t>10</a:t>
            </a:r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</a:rPr>
              <a:t>золотых и 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</a:rPr>
              <a:t>3</a:t>
            </a:r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</a:rPr>
              <a:t> серебряных </a:t>
            </a:r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</a:rPr>
              <a:t>медалистов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857884" y="928670"/>
            <a:ext cx="3071834" cy="5170646"/>
          </a:xfrm>
          <a:prstGeom prst="rect">
            <a:avLst/>
          </a:prstGeom>
          <a:gradFill flip="none" rotWithShape="1">
            <a:gsLst>
              <a:gs pos="0">
                <a:srgbClr val="FF9999"/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>
              <a:tabLst>
                <a:tab pos="438150" algn="l"/>
              </a:tabLst>
            </a:pPr>
            <a:r>
              <a:rPr lang="ru-RU" sz="1500" b="1" dirty="0" smtClean="0">
                <a:latin typeface="Times New Roman" pitchFamily="18" charset="0"/>
              </a:rPr>
              <a:t>Грант в номинации «Лучший педагог дополнительного образования- 2011» – </a:t>
            </a:r>
          </a:p>
          <a:p>
            <a:pPr algn="ctr">
              <a:tabLst>
                <a:tab pos="438150" algn="l"/>
              </a:tabLst>
            </a:pPr>
            <a:r>
              <a:rPr lang="ru-RU" sz="1500" b="1" dirty="0" smtClean="0">
                <a:solidFill>
                  <a:srgbClr val="A50021"/>
                </a:solidFill>
                <a:latin typeface="Times New Roman" pitchFamily="18" charset="0"/>
              </a:rPr>
              <a:t>1 </a:t>
            </a:r>
            <a:r>
              <a:rPr lang="ru-RU" sz="1500" b="1" dirty="0" smtClean="0">
                <a:latin typeface="Times New Roman" pitchFamily="18" charset="0"/>
              </a:rPr>
              <a:t>педагог СОШ </a:t>
            </a:r>
            <a:r>
              <a:rPr lang="ru-RU" sz="1500" b="1" dirty="0" err="1" smtClean="0">
                <a:latin typeface="Times New Roman" pitchFamily="18" charset="0"/>
              </a:rPr>
              <a:t>с.Кышик</a:t>
            </a:r>
            <a:r>
              <a:rPr lang="ru-RU" sz="1500" b="1" dirty="0" smtClean="0">
                <a:latin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  <a:tabLst>
                <a:tab pos="438150" algn="l"/>
              </a:tabLst>
            </a:pPr>
            <a:endParaRPr lang="ru-RU" sz="1500" b="1" dirty="0" smtClean="0">
              <a:solidFill>
                <a:srgbClr val="A50021"/>
              </a:solidFill>
              <a:latin typeface="Times New Roman" pitchFamily="18" charset="0"/>
            </a:endParaRPr>
          </a:p>
          <a:p>
            <a:pPr algn="ctr">
              <a:tabLst>
                <a:tab pos="438150" algn="l"/>
              </a:tabLst>
            </a:pPr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</a:rPr>
              <a:t>Премия главы района в номинации «Лучший педагог района» – 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</a:rPr>
              <a:t>6</a:t>
            </a:r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</a:rPr>
              <a:t> преподавателей.</a:t>
            </a:r>
          </a:p>
          <a:p>
            <a:pPr>
              <a:buFont typeface="Wingdings" pitchFamily="2" charset="2"/>
              <a:buChar char="Ø"/>
              <a:tabLst>
                <a:tab pos="438150" algn="l"/>
              </a:tabLst>
            </a:pPr>
            <a:endParaRPr lang="ru-RU" sz="15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tabLst>
                <a:tab pos="438150" algn="l"/>
              </a:tabLst>
            </a:pPr>
            <a:r>
              <a:rPr lang="ru-RU" sz="1500" b="1" dirty="0" smtClean="0">
                <a:latin typeface="Times New Roman" pitchFamily="18" charset="0"/>
              </a:rPr>
              <a:t>Лауреаты окружного конкурса «Учитель года -2011» - </a:t>
            </a:r>
          </a:p>
          <a:p>
            <a:pPr algn="ctr">
              <a:tabLst>
                <a:tab pos="438150" algn="l"/>
              </a:tabLst>
            </a:pP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</a:rPr>
              <a:t>4 </a:t>
            </a:r>
            <a:r>
              <a:rPr lang="ru-RU" sz="1500" b="1" dirty="0" smtClean="0">
                <a:latin typeface="Times New Roman" pitchFamily="18" charset="0"/>
              </a:rPr>
              <a:t>педагога.</a:t>
            </a:r>
          </a:p>
          <a:p>
            <a:pPr algn="ctr">
              <a:tabLst>
                <a:tab pos="438150" algn="l"/>
              </a:tabLst>
            </a:pPr>
            <a:endParaRPr lang="ru-RU" sz="15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tabLst>
                <a:tab pos="438150" algn="l"/>
              </a:tabLst>
            </a:pP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педагогов награждены  Почётными грамотами Министерства образования и науки РФ</a:t>
            </a:r>
          </a:p>
          <a:p>
            <a:pPr algn="ctr">
              <a:tabLst>
                <a:tab pos="438150" algn="l"/>
              </a:tabLst>
            </a:pPr>
            <a:endParaRPr lang="ru-RU" sz="15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438150" algn="l"/>
              </a:tabLst>
            </a:pP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педагогов получили звание Почетный работник общего образования Российской Федерации</a:t>
            </a:r>
            <a:endParaRPr lang="ru-RU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3428992" y="1428736"/>
            <a:ext cx="2143140" cy="1938992"/>
          </a:xfrm>
          <a:prstGeom prst="rect">
            <a:avLst/>
          </a:prstGeom>
          <a:gradFill flip="none" rotWithShape="1">
            <a:gsLst>
              <a:gs pos="0">
                <a:srgbClr val="FF9999"/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>
              <a:tabLst>
                <a:tab pos="438150" algn="l"/>
              </a:tabLst>
            </a:pPr>
            <a:r>
              <a:rPr lang="ru-RU" sz="1500" b="1" dirty="0" smtClean="0">
                <a:latin typeface="Times New Roman" pitchFamily="18" charset="0"/>
              </a:rPr>
              <a:t>Ведена новая система аттестации педагогов</a:t>
            </a:r>
          </a:p>
          <a:p>
            <a:pPr algn="ctr">
              <a:tabLst>
                <a:tab pos="438150" algn="l"/>
              </a:tabLst>
            </a:pPr>
            <a:endParaRPr lang="ru-RU" sz="1500" b="1" dirty="0" smtClean="0">
              <a:solidFill>
                <a:srgbClr val="A50021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438150" algn="l"/>
              </a:tabLst>
            </a:pPr>
            <a:endParaRPr lang="ru-RU" sz="1500" b="1" dirty="0" smtClean="0">
              <a:solidFill>
                <a:srgbClr val="A50021"/>
              </a:solidFill>
              <a:latin typeface="Times New Roman" pitchFamily="18" charset="0"/>
            </a:endParaRPr>
          </a:p>
          <a:p>
            <a:pPr algn="ctr">
              <a:tabLst>
                <a:tab pos="438150" algn="l"/>
              </a:tabLst>
            </a:pPr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</a:rPr>
              <a:t>Укреплена МТБ учреждений образования</a:t>
            </a:r>
          </a:p>
          <a:p>
            <a:pPr>
              <a:buFont typeface="Wingdings" pitchFamily="2" charset="2"/>
              <a:buChar char="Ø"/>
              <a:tabLst>
                <a:tab pos="438150" algn="l"/>
              </a:tabLst>
            </a:pPr>
            <a:endParaRPr lang="ru-RU" sz="1500" b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10" y="4286256"/>
            <a:ext cx="2644992" cy="1982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226600"/>
            <a:ext cx="2466765" cy="205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908720"/>
            <a:ext cx="4499992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Открыта общедоступная библиотека в д.Белогорье и  отделение районной музыкальной школы в </a:t>
            </a:r>
            <a:r>
              <a:rPr lang="ru-RU" sz="1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п.Красноленинский</a:t>
            </a:r>
            <a:endParaRPr lang="ru-RU" sz="1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51512" y="908720"/>
            <a:ext cx="4284984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Обновлена МТБ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учреждений культуры  и парк музыкальных инструментов детской музыкальной школы</a:t>
            </a:r>
            <a:endParaRPr lang="ru-RU" sz="1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7664" y="1988840"/>
            <a:ext cx="6120680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Увеличение книжного фонда на 7216 экземпляров книг.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47664" y="2636912"/>
            <a:ext cx="6120680" cy="432048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Успехи творческих коллективов Ханты-Мансийского района</a:t>
            </a:r>
            <a:endParaRPr lang="ru-RU" sz="16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212976"/>
            <a:ext cx="2592288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творческих коллектива района подтвердили звание «Народный  самодеятельный коллектив»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3212976"/>
            <a:ext cx="2736304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Народный самодеятельный коллектив «Вдохновение»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п.Красноленинский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Лауреат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степени  хоровых коллективов «Поющая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Югра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3212976"/>
            <a:ext cx="2736304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 ветеранов «Сибирские сударушки» п.Сибирский Лауреат </a:t>
            </a:r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степени  хоровых коллективов «Поющая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Югра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475928" y="557064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509120"/>
            <a:ext cx="1440160" cy="1872208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81128"/>
            <a:ext cx="2664296" cy="1776196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" name="Рисунок 19" descr="C:\Documents and Settings\suhinina_om\Local Settings\Temp\Rar$DI02.594\P10307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615692"/>
            <a:ext cx="2880320" cy="1693628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Молодежная политика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1052736"/>
            <a:ext cx="8424936" cy="576064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районных мероприятий в которых приняло участие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541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79712" y="1844824"/>
            <a:ext cx="4824536" cy="57606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ДОСТИЖЕНИЯ МОЛОДЕЖИ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4" name="Рисунок 13" descr="C:\Documents and Settings\suhinina_om\Local Settings\Temporary Internet Files\Content.Outlook\Z02K6CRL\DSC_62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293096"/>
            <a:ext cx="2808312" cy="1872208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5" name="Рисунок 14" descr="C:\Documents and Settings\suhinina_om\Local Settings\Temporary Internet Files\Content.Outlook\Z02K6CRL\Никонов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93096"/>
            <a:ext cx="2808312" cy="1829246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7" name="Рисунок 16" descr="C:\Documents and Settings\suhinina_om\Local Settings\Temporary Internet Files\Content.Outlook\Z02K6CRL\филиппов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4791" y="4221088"/>
            <a:ext cx="1277289" cy="2088232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79512" y="2780928"/>
            <a:ext cx="2808312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Николай Константинов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д.Шапша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получил грант в размере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 тыс. руб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 окружном конкурсе программ и проектов по работе с молодежью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31840" y="2780928"/>
            <a:ext cx="2952328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Андрей Филиппов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п.Горноправдинск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призер Всероссийского конкурса социальной рекламы «Новый взгляд» и обладатель премии Президента РФ второй степени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28184" y="2780928"/>
            <a:ext cx="2808312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МКОУ ХМР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Елизарово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Игорь Петрович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Лелюк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награжден памятной медалью «Патриот России»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123728" y="2420888"/>
            <a:ext cx="432048" cy="36004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211960" y="2420888"/>
            <a:ext cx="432048" cy="36004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6300192" y="2420888"/>
            <a:ext cx="432048" cy="36004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3502" y="1214422"/>
            <a:ext cx="5612634" cy="1000132"/>
          </a:xfrm>
          <a:prstGeom prst="round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Открыто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первое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 дополнительного образования детей физкультурно-спортивной направленности –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детско-юношеская спортивная школа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п.Кедровый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779920"/>
            <a:ext cx="5616624" cy="792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dirty="0" smtClean="0">
                <a:solidFill>
                  <a:schemeClr val="tx1"/>
                </a:solidFill>
              </a:rPr>
              <a:t>Спортсменами района завоевано </a:t>
            </a:r>
            <a:r>
              <a:rPr lang="ru-RU" sz="1600" dirty="0" smtClean="0">
                <a:solidFill>
                  <a:srgbClr val="C00000"/>
                </a:solidFill>
              </a:rPr>
              <a:t>24 </a:t>
            </a:r>
            <a:r>
              <a:rPr lang="ru-RU" sz="1600" dirty="0" smtClean="0">
                <a:solidFill>
                  <a:schemeClr val="tx1"/>
                </a:solidFill>
              </a:rPr>
              <a:t>медали: 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13</a:t>
            </a:r>
            <a:r>
              <a:rPr lang="ru-RU" sz="1600" dirty="0" smtClean="0">
                <a:solidFill>
                  <a:schemeClr val="tx1"/>
                </a:solidFill>
              </a:rPr>
              <a:t> золотых,  </a:t>
            </a:r>
            <a:r>
              <a:rPr lang="ru-RU" sz="1600" dirty="0" smtClean="0">
                <a:solidFill>
                  <a:srgbClr val="C00000"/>
                </a:solidFill>
              </a:rPr>
              <a:t>5</a:t>
            </a:r>
            <a:r>
              <a:rPr lang="ru-RU" sz="1600" dirty="0" smtClean="0">
                <a:solidFill>
                  <a:schemeClr val="tx1"/>
                </a:solidFill>
              </a:rPr>
              <a:t> серебряных и </a:t>
            </a:r>
            <a:r>
              <a:rPr lang="ru-RU" sz="1600" dirty="0" smtClean="0">
                <a:solidFill>
                  <a:srgbClr val="C00000"/>
                </a:solidFill>
              </a:rPr>
              <a:t>6</a:t>
            </a:r>
            <a:r>
              <a:rPr lang="ru-RU" sz="1600" dirty="0" smtClean="0">
                <a:solidFill>
                  <a:schemeClr val="tx1"/>
                </a:solidFill>
              </a:rPr>
              <a:t> бронзовых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638052"/>
            <a:ext cx="5616624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Укреплена материально-техническая база</a:t>
            </a:r>
            <a:endParaRPr lang="ru-RU" sz="1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852936"/>
            <a:ext cx="2880320" cy="1785950"/>
          </a:xfrm>
          <a:prstGeom prst="rect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1009" y="980728"/>
            <a:ext cx="2793479" cy="1825080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14282" y="4993796"/>
            <a:ext cx="5544616" cy="86409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Численность лиц систематически занимающихся спортом достигло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3 494 </a:t>
            </a:r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человека </a:t>
            </a:r>
          </a:p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109,8 %</a:t>
            </a:r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к уровню 2010 года</a:t>
            </a:r>
            <a:endParaRPr lang="ru-RU" sz="16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5" y="4725144"/>
            <a:ext cx="2664296" cy="1656184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Обращения граждан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148064" y="1484784"/>
          <a:ext cx="369322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79512" y="5157192"/>
            <a:ext cx="4752528" cy="5760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Повторных обращений не поступало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196752"/>
            <a:ext cx="4752528" cy="1008112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адрес главы администрации Ханты-Мансийского района поступило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621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обращение граждан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4168" y="1124744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Тематика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обращений,%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 rot="10800000">
            <a:off x="467544" y="2636911"/>
            <a:ext cx="1728193" cy="720080"/>
          </a:xfrm>
          <a:prstGeom prst="wedgeRoundRectCallout">
            <a:avLst>
              <a:gd name="adj1" fmla="val -10086"/>
              <a:gd name="adj2" fmla="val 108773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67544" y="2670011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342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письменных обращения</a:t>
            </a:r>
          </a:p>
          <a:p>
            <a:endParaRPr lang="ru-RU" sz="1600" dirty="0"/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 rot="10800000">
            <a:off x="3131841" y="2636912"/>
            <a:ext cx="1872210" cy="720080"/>
          </a:xfrm>
          <a:prstGeom prst="wedgeRoundRectCallout">
            <a:avLst>
              <a:gd name="adj1" fmla="val -4998"/>
              <a:gd name="adj2" fmla="val 107450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347864" y="270892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279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устных обращений </a:t>
            </a:r>
            <a:endParaRPr lang="ru-RU" sz="1600" dirty="0"/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 rot="10800000">
            <a:off x="179512" y="3861048"/>
            <a:ext cx="1368152" cy="864096"/>
          </a:xfrm>
          <a:prstGeom prst="wedgeRoundRectCallout">
            <a:avLst>
              <a:gd name="adj1" fmla="val -716"/>
              <a:gd name="adj2" fmla="val 108774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 rot="10800000">
            <a:off x="1763688" y="3861048"/>
            <a:ext cx="1584175" cy="864096"/>
          </a:xfrm>
          <a:prstGeom prst="wedgeRoundRectCallout">
            <a:avLst>
              <a:gd name="adj1" fmla="val 37314"/>
              <a:gd name="adj2" fmla="val 105907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 rot="10800000">
            <a:off x="3563889" y="3861048"/>
            <a:ext cx="1368151" cy="864096"/>
          </a:xfrm>
          <a:prstGeom prst="wedgeRoundRectCallout">
            <a:avLst>
              <a:gd name="adj1" fmla="val 148269"/>
              <a:gd name="adj2" fmla="val 149406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07504" y="3933056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69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обращений - положительный ответ</a:t>
            </a:r>
          </a:p>
          <a:p>
            <a:pPr algn="ctr"/>
            <a:endParaRPr lang="ru-RU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1763688" y="3861048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214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обращений-  разъяснительного характера</a:t>
            </a:r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3563888" y="4005064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обращений- отказ</a:t>
            </a:r>
          </a:p>
          <a:p>
            <a:pPr algn="ctr"/>
            <a:endParaRPr lang="ru-RU" sz="1400" dirty="0"/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5076056" y="3573016"/>
          <a:ext cx="3840088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252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Информационная открытость ОМСУ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3600400" cy="2376263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 rot="10800000">
            <a:off x="251519" y="3573016"/>
            <a:ext cx="4032448" cy="504056"/>
          </a:xfrm>
          <a:prstGeom prst="wedgeRoundRectCallout">
            <a:avLst>
              <a:gd name="adj1" fmla="val -10637"/>
              <a:gd name="adj2" fmla="val 104805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364502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109 181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пользователей сайта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 rot="10800000">
            <a:off x="4572000" y="3573016"/>
            <a:ext cx="4464496" cy="2736304"/>
          </a:xfrm>
          <a:prstGeom prst="wedgeRoundRectCallout">
            <a:avLst>
              <a:gd name="adj1" fmla="val 15793"/>
              <a:gd name="adj2" fmla="val 57621"/>
              <a:gd name="adj3" fmla="val 1666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44008" y="3573016"/>
            <a:ext cx="4392488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Опубликовано:</a:t>
            </a:r>
            <a:endParaRPr lang="ru-RU" sz="1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комментария главы администрации Ханты-Мансийского района по  различным актуальным вопросам 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219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материалов, посвященных деятельности ОМСУ района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119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статей о новых изменениях в законодательстве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166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сообщений информационного характера о «горячих линиях», телефонах доверия, консультативных услугах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49080"/>
            <a:ext cx="2808312" cy="222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293096"/>
            <a:ext cx="130792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797152"/>
            <a:ext cx="1296144" cy="67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5517232"/>
            <a:ext cx="7920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K:\Наш район № 21 1-16-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2160240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6732240" y="1556792"/>
            <a:ext cx="2304256" cy="1296144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hlinkClick r:id="rId9"/>
            </a:endParaRP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www.gazeta-hmrn.ru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420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тематических статей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42088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4967536" y="857232"/>
          <a:ext cx="4176464" cy="4804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4"/>
          <p:cNvGraphicFramePr>
            <a:graphicFrameLocks/>
          </p:cNvGraphicFramePr>
          <p:nvPr/>
        </p:nvGraphicFramePr>
        <p:xfrm>
          <a:off x="251520" y="908720"/>
          <a:ext cx="4391918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23528" y="5517232"/>
            <a:ext cx="4214842" cy="642942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место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объему отгруженной продукции на душу  населения среди МО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6056" y="5517232"/>
            <a:ext cx="3929058" cy="642942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место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уровню заработной платы среди МО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548680"/>
            <a:ext cx="4559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сельского хозяйства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3571876"/>
          <a:ext cx="4896544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000496" y="3643314"/>
          <a:ext cx="5328592" cy="295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4414" y="5500702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106,9%</a:t>
            </a:r>
            <a:endParaRPr lang="ru-RU" sz="1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85860"/>
            <a:ext cx="2714644" cy="1785950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268760"/>
            <a:ext cx="2736304" cy="1785950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graphicFrame>
        <p:nvGraphicFramePr>
          <p:cNvPr id="9" name="Диаграмма 8"/>
          <p:cNvGraphicFramePr/>
          <p:nvPr/>
        </p:nvGraphicFramePr>
        <p:xfrm>
          <a:off x="2699792" y="1142984"/>
          <a:ext cx="3777200" cy="243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9512" y="980728"/>
            <a:ext cx="4824536" cy="720080"/>
          </a:xfrm>
          <a:prstGeom prst="round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Субъектам предпринимательства оказана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имущественная и финансовая поддержка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общую  сумму –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21,3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 рублей.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3573016"/>
            <a:ext cx="4824536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 конкурс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«Предприниматель Ханты-Мансийского района»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призовым фондом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427,6 тыс. рублей.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1844824"/>
            <a:ext cx="4824536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Привлечено в виде окружных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грантов 2,1 млн.рублей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7 предпринимателей района.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2708920"/>
            <a:ext cx="4824536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Привлечено в виде окружных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грантов 5,7 млн.рублей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5 национальных общин района.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476672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малого предпринимательства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4581128"/>
            <a:ext cx="4824536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соглашений о поддержки 30 субъектов предпринимательства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создали 60 рабочих мест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5445224"/>
            <a:ext cx="482453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Организован бизнес-инкубатор в СП.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Горноправдинск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котором осуществляют предпринимательскую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более 60 бизнесменов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Диаграмма 4"/>
          <p:cNvGraphicFramePr>
            <a:graphicFrameLocks/>
          </p:cNvGraphicFramePr>
          <p:nvPr/>
        </p:nvGraphicFramePr>
        <p:xfrm>
          <a:off x="5004048" y="3714752"/>
          <a:ext cx="4032448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5076056" y="980728"/>
          <a:ext cx="4067944" cy="2734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476672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безработицы,%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7429520" y="2571744"/>
            <a:ext cx="214313" cy="64294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715272" y="2500306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раза</a:t>
            </a: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785786" y="1000108"/>
          <a:ext cx="7358114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509120"/>
            <a:ext cx="2880320" cy="1728192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09120"/>
            <a:ext cx="2808312" cy="1728192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385" y="4509120"/>
            <a:ext cx="2821111" cy="1743797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4714876" y="1344758"/>
            <a:ext cx="3071834" cy="500066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 место среди МО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836712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консолидированного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Ханты-Мансийского района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C:\Documents and Settings\KazaevSV\Мои документы\Мои рисунки\Весы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8E9EC"/>
              </a:clrFrom>
              <a:clrTo>
                <a:srgbClr val="D8E9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564904"/>
            <a:ext cx="1619672" cy="245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KazaevSV\Мои документы\Мои рисунки\Весы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8E9EC"/>
              </a:clrFrom>
              <a:clrTo>
                <a:srgbClr val="D8E9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2564904"/>
            <a:ext cx="157086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7900" y="5229200"/>
            <a:ext cx="39561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311,8 млн.рублей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988840"/>
            <a:ext cx="241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3 313,5 млн. руб.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1988840"/>
            <a:ext cx="2428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3 001,7 млн.руб.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4355976" y="1556792"/>
          <a:ext cx="4536504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0" y="836712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Ханты-Мансийского района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429309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436510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4499992" y="4365104"/>
          <a:ext cx="4464496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857232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реализации 83-ФЗ проведены мероприятия по изменению существующих муниципальных учреждений района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1484784"/>
          <a:ext cx="8317588" cy="4584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социального партнерства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75856" y="2348880"/>
            <a:ext cx="2160240" cy="18002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rgbClr val="33CC33"/>
              </a:gs>
            </a:gsLst>
            <a:lin ang="81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013176"/>
            <a:ext cx="1201003" cy="107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924944"/>
            <a:ext cx="1656184" cy="110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268760"/>
            <a:ext cx="1828659" cy="92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553" y="1340768"/>
            <a:ext cx="17811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98" y="2636912"/>
            <a:ext cx="1500166" cy="12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869160"/>
            <a:ext cx="1368152" cy="129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трелка вправо 9"/>
          <p:cNvSpPr/>
          <p:nvPr/>
        </p:nvSpPr>
        <p:spPr>
          <a:xfrm rot="9165364">
            <a:off x="5083603" y="2040113"/>
            <a:ext cx="1583368" cy="416671"/>
          </a:xfrm>
          <a:prstGeom prst="rightArrow">
            <a:avLst/>
          </a:prstGeom>
          <a:solidFill>
            <a:srgbClr val="66FF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5429256" y="3143248"/>
            <a:ext cx="1785950" cy="429768"/>
          </a:xfrm>
          <a:prstGeom prst="rightArrow">
            <a:avLst/>
          </a:prstGeom>
          <a:solidFill>
            <a:srgbClr val="66FF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3092344">
            <a:off x="4903880" y="4241974"/>
            <a:ext cx="1714512" cy="485223"/>
          </a:xfrm>
          <a:prstGeom prst="rightArrow">
            <a:avLst/>
          </a:prstGeom>
          <a:solidFill>
            <a:srgbClr val="66FF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3611483">
            <a:off x="2889898" y="3727933"/>
            <a:ext cx="449632" cy="1424119"/>
          </a:xfrm>
          <a:prstGeom prst="downArrow">
            <a:avLst/>
          </a:prstGeom>
          <a:solidFill>
            <a:srgbClr val="66FF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239150" y="2606608"/>
            <a:ext cx="430338" cy="1643074"/>
          </a:xfrm>
          <a:prstGeom prst="downArrow">
            <a:avLst/>
          </a:prstGeom>
          <a:solidFill>
            <a:srgbClr val="66FF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7827395">
            <a:off x="2643542" y="1381172"/>
            <a:ext cx="457682" cy="1643074"/>
          </a:xfrm>
          <a:prstGeom prst="downArrow">
            <a:avLst/>
          </a:prstGeom>
          <a:solidFill>
            <a:srgbClr val="66FF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357554" y="300037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242,2 млн.рублей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1357</Words>
  <Application>Microsoft Office PowerPoint</Application>
  <PresentationFormat>Экран (4:3)</PresentationFormat>
  <Paragraphs>341</Paragraphs>
  <Slides>29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ОТЧЕТ ГЛАВЫ АДМИНИСТРАЦИИ ХАНТЫ-МАНСИЙСКОГО РАЙОНА  О РЕЗУЛЬТАТАХ РАБОТЫ ЗА 2011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Усовершенствование механизма муниципальных закупок путем проведения открытых аукционов в электронной форме</vt:lpstr>
      <vt:lpstr>Презентация PowerPoint</vt:lpstr>
      <vt:lpstr>Презентация PowerPoint</vt:lpstr>
      <vt:lpstr>Жилищное строительство</vt:lpstr>
      <vt:lpstr>Жилищно-коммунальное хозяйство</vt:lpstr>
      <vt:lpstr>Презентация PowerPoint</vt:lpstr>
      <vt:lpstr>Реализация мероприятий по энергосбережению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Культура</vt:lpstr>
      <vt:lpstr>Молодежная политика</vt:lpstr>
      <vt:lpstr>Физическая культура и спорт</vt:lpstr>
      <vt:lpstr>Обращения граждан</vt:lpstr>
      <vt:lpstr>Информационная открытость ОМСУ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wadim</dc:creator>
  <cp:lastModifiedBy>Замятина Татьяна Алексеевна</cp:lastModifiedBy>
  <cp:revision>235</cp:revision>
  <cp:lastPrinted>2012-05-31T03:09:54Z</cp:lastPrinted>
  <dcterms:created xsi:type="dcterms:W3CDTF">2012-05-31T03:08:28Z</dcterms:created>
  <dcterms:modified xsi:type="dcterms:W3CDTF">2012-06-05T06:51:13Z</dcterms:modified>
</cp:coreProperties>
</file>