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260" r:id="rId1"/>
  </p:sldMasterIdLst>
  <p:notesMasterIdLst>
    <p:notesMasterId r:id="rId8"/>
  </p:notesMasterIdLst>
  <p:handoutMasterIdLst>
    <p:handoutMasterId r:id="rId9"/>
  </p:handoutMasterIdLst>
  <p:sldIdLst>
    <p:sldId id="2141411383" r:id="rId2"/>
    <p:sldId id="2141411366" r:id="rId3"/>
    <p:sldId id="2141411360" r:id="rId4"/>
    <p:sldId id="2141411367" r:id="rId5"/>
    <p:sldId id="2141411381" r:id="rId6"/>
    <p:sldId id="2141411382" r:id="rId7"/>
  </p:sldIdLst>
  <p:sldSz cx="9144000" cy="5143500" type="screen16x9"/>
  <p:notesSz cx="9939338" cy="6807200"/>
  <p:defaultTextStyle>
    <a:defPPr>
      <a:defRPr lang="ru-RU"/>
    </a:defPPr>
    <a:lvl1pPr marL="0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174630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349261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523892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698523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873154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04778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22241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139704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0" pos="5760" userDrawn="1">
          <p15:clr>
            <a:srgbClr val="A4A3A4"/>
          </p15:clr>
        </p15:guide>
        <p15:guide id="11" pos="226" userDrawn="1">
          <p15:clr>
            <a:srgbClr val="A4A3A4"/>
          </p15:clr>
        </p15:guide>
        <p15:guide id="12" orient="horz" pos="373" userDrawn="1">
          <p15:clr>
            <a:srgbClr val="A4A3A4"/>
          </p15:clr>
        </p15:guide>
        <p15:guide id="13" pos="544" userDrawn="1">
          <p15:clr>
            <a:srgbClr val="A4A3A4"/>
          </p15:clr>
        </p15:guide>
        <p15:guide id="14" orient="horz" pos="2459" userDrawn="1">
          <p15:clr>
            <a:srgbClr val="A4A3A4"/>
          </p15:clr>
        </p15:guide>
        <p15:guide id="15" orient="horz" pos="3162" userDrawn="1">
          <p15:clr>
            <a:srgbClr val="A4A3A4"/>
          </p15:clr>
        </p15:guide>
        <p15:guide id="16" pos="3923" userDrawn="1">
          <p15:clr>
            <a:srgbClr val="A4A3A4"/>
          </p15:clr>
        </p15:guide>
        <p15:guide id="17" pos="25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8BA56"/>
    <a:srgbClr val="0C0688"/>
    <a:srgbClr val="17A15F"/>
    <a:srgbClr val="407EBE"/>
    <a:srgbClr val="1890FB"/>
    <a:srgbClr val="68BC5D"/>
    <a:srgbClr val="307695"/>
    <a:srgbClr val="C8D0D5"/>
    <a:srgbClr val="5DAC4F"/>
    <a:srgbClr val="5BAB4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540" autoAdjust="0"/>
    <p:restoredTop sz="95952" autoAdjust="0"/>
  </p:normalViewPr>
  <p:slideViewPr>
    <p:cSldViewPr snapToGrid="0">
      <p:cViewPr varScale="1">
        <p:scale>
          <a:sx n="114" d="100"/>
          <a:sy n="114" d="100"/>
        </p:scale>
        <p:origin x="-102" y="-150"/>
      </p:cViewPr>
      <p:guideLst>
        <p:guide orient="horz" pos="373"/>
        <p:guide orient="horz" pos="2459"/>
        <p:guide orient="horz" pos="3162"/>
        <p:guide pos="5760"/>
        <p:guide pos="226"/>
        <p:guide pos="544"/>
        <p:guide pos="3923"/>
        <p:guide pos="25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5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4306888" cy="341313"/>
          </a:xfrm>
          <a:prstGeom prst="rect">
            <a:avLst/>
          </a:prstGeom>
        </p:spPr>
        <p:txBody>
          <a:bodyPr vert="horz" lIns="91703" tIns="45850" rIns="91703" bIns="4585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280" y="5"/>
            <a:ext cx="4308475" cy="341313"/>
          </a:xfrm>
          <a:prstGeom prst="rect">
            <a:avLst/>
          </a:prstGeom>
        </p:spPr>
        <p:txBody>
          <a:bodyPr vert="horz" lIns="91703" tIns="45850" rIns="91703" bIns="45850" rtlCol="0"/>
          <a:lstStyle>
            <a:lvl1pPr algn="r">
              <a:defRPr sz="1200"/>
            </a:lvl1pPr>
          </a:lstStyle>
          <a:p>
            <a:fld id="{B14BF506-F78A-4E1F-A9DE-6AC03BB48BAE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6465888"/>
            <a:ext cx="4306888" cy="341312"/>
          </a:xfrm>
          <a:prstGeom prst="rect">
            <a:avLst/>
          </a:prstGeom>
        </p:spPr>
        <p:txBody>
          <a:bodyPr vert="horz" lIns="91703" tIns="45850" rIns="91703" bIns="4585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280" y="6465888"/>
            <a:ext cx="4308475" cy="341312"/>
          </a:xfrm>
          <a:prstGeom prst="rect">
            <a:avLst/>
          </a:prstGeom>
        </p:spPr>
        <p:txBody>
          <a:bodyPr vert="horz" lIns="91703" tIns="45850" rIns="91703" bIns="45850" rtlCol="0" anchor="b"/>
          <a:lstStyle>
            <a:lvl1pPr algn="r">
              <a:defRPr sz="1200"/>
            </a:lvl1pPr>
          </a:lstStyle>
          <a:p>
            <a:fld id="{3B91BF07-7441-4B8C-B3B5-D7726D37A1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5722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256" cy="341125"/>
          </a:xfrm>
          <a:prstGeom prst="rect">
            <a:avLst/>
          </a:prstGeom>
        </p:spPr>
        <p:txBody>
          <a:bodyPr vert="horz" lIns="48887" tIns="24445" rIns="48887" bIns="24445" rtlCol="0"/>
          <a:lstStyle>
            <a:lvl1pPr algn="l">
              <a:defRPr sz="6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728" y="0"/>
            <a:ext cx="4307256" cy="341125"/>
          </a:xfrm>
          <a:prstGeom prst="rect">
            <a:avLst/>
          </a:prstGeom>
        </p:spPr>
        <p:txBody>
          <a:bodyPr vert="horz" lIns="48887" tIns="24445" rIns="48887" bIns="24445" rtlCol="0"/>
          <a:lstStyle>
            <a:lvl1pPr algn="r">
              <a:defRPr sz="600"/>
            </a:lvl1pPr>
          </a:lstStyle>
          <a:p>
            <a:fld id="{D63B7CCF-0311-44C0-B04E-3BEADBC90B6F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887" tIns="24445" rIns="48887" bIns="2444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622" y="3275565"/>
            <a:ext cx="7952098" cy="2681219"/>
          </a:xfrm>
          <a:prstGeom prst="rect">
            <a:avLst/>
          </a:prstGeom>
        </p:spPr>
        <p:txBody>
          <a:bodyPr vert="horz" lIns="48887" tIns="24445" rIns="48887" bIns="2444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6079"/>
            <a:ext cx="4307256" cy="341124"/>
          </a:xfrm>
          <a:prstGeom prst="rect">
            <a:avLst/>
          </a:prstGeom>
        </p:spPr>
        <p:txBody>
          <a:bodyPr vert="horz" lIns="48887" tIns="24445" rIns="48887" bIns="24445" rtlCol="0" anchor="b"/>
          <a:lstStyle>
            <a:lvl1pPr algn="l">
              <a:defRPr sz="6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728" y="6466079"/>
            <a:ext cx="4307256" cy="341124"/>
          </a:xfrm>
          <a:prstGeom prst="rect">
            <a:avLst/>
          </a:prstGeom>
        </p:spPr>
        <p:txBody>
          <a:bodyPr vert="horz" lIns="48887" tIns="24445" rIns="48887" bIns="24445" rtlCol="0" anchor="b"/>
          <a:lstStyle>
            <a:lvl1pPr algn="r">
              <a:defRPr sz="600"/>
            </a:lvl1pPr>
          </a:lstStyle>
          <a:p>
            <a:fld id="{848594CB-4B43-4AC5-AEFA-8E4D634FEB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9213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174630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349261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523892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698523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873154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047785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222415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397045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32F8EDCF-3979-41F7-BD55-BB5BBB9BB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brightnessContrast bright="-3000" contras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0" y="0"/>
            <a:ext cx="9140300" cy="51435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xmlns="" id="{600ECAF2-0587-4773-A8C1-4D6880FB4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4862367">
            <a:off x="3553546" y="-280268"/>
            <a:ext cx="9177446" cy="5704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89" y="1503227"/>
            <a:ext cx="4287611" cy="1611986"/>
          </a:xfrm>
        </p:spPr>
        <p:txBody>
          <a:bodyPr anchor="t">
            <a:normAutofit/>
          </a:bodyPr>
          <a:lstStyle>
            <a:lvl1pPr algn="l">
              <a:defRPr sz="27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389" y="4027885"/>
            <a:ext cx="4287611" cy="292895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C98131A-5EED-4F21-A1D0-AEE44A330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56" y="103305"/>
            <a:ext cx="1449856" cy="563833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0DE5B966-1769-4475-87AC-B648616EE042}"/>
              </a:ext>
            </a:extLst>
          </p:cNvPr>
          <p:cNvSpPr txBox="1">
            <a:spLocks/>
          </p:cNvSpPr>
          <p:nvPr/>
        </p:nvSpPr>
        <p:spPr>
          <a:xfrm>
            <a:off x="284388" y="4474368"/>
            <a:ext cx="4287611" cy="292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5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4388" y="4487466"/>
            <a:ext cx="4287613" cy="363141"/>
          </a:xfrm>
        </p:spPr>
        <p:txBody>
          <a:bodyPr anchor="ctr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  <a:lvl2pPr marL="342900" indent="0">
              <a:buNone/>
              <a:defRPr sz="1050">
                <a:solidFill>
                  <a:srgbClr val="000000"/>
                </a:solidFill>
              </a:defRPr>
            </a:lvl2pPr>
            <a:lvl3pPr marL="685800" indent="0">
              <a:buNone/>
              <a:defRPr sz="1050">
                <a:solidFill>
                  <a:srgbClr val="000000"/>
                </a:solidFill>
              </a:defRPr>
            </a:lvl3pPr>
            <a:lvl4pPr marL="1028700" indent="0">
              <a:buNone/>
              <a:defRPr sz="1050">
                <a:solidFill>
                  <a:srgbClr val="000000"/>
                </a:solidFill>
              </a:defRPr>
            </a:lvl4pPr>
            <a:lvl5pPr marL="1371600" indent="0">
              <a:buNone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4EF3EC6F-C1C3-4A34-A49E-2140E8798F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049612" y="564357"/>
            <a:ext cx="3810001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590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124A276-14A0-4C44-B211-694B36A90DCC}"/>
              </a:ext>
            </a:extLst>
          </p:cNvPr>
          <p:cNvSpPr/>
          <p:nvPr userDrawn="1"/>
        </p:nvSpPr>
        <p:spPr>
          <a:xfrm>
            <a:off x="0" y="0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56BED0-189E-4943-8DB6-0A9EF11C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935237"/>
            <a:ext cx="3868340" cy="617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E46D484-19A6-4B6B-BDF5-A6692731BB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B947A0-6C39-4DAC-9F4E-F570EAD45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728788"/>
            <a:ext cx="3868340" cy="2913460"/>
          </a:xfrm>
        </p:spPr>
        <p:txBody>
          <a:bodyPr>
            <a:normAutofit/>
          </a:bodyPr>
          <a:lstStyle>
            <a:lvl1pPr marL="1714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1pPr>
            <a:lvl2pPr marL="5143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2pPr>
            <a:lvl3pPr marL="8572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3pPr>
            <a:lvl4pPr marL="12001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4pPr>
            <a:lvl5pPr marL="15430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1E98F0-0A34-49DA-A1B6-8099465AB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6768" y="935237"/>
            <a:ext cx="3887391" cy="617934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28B27D2-411C-4250-86F9-248A70DD2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728788"/>
            <a:ext cx="3887391" cy="2913460"/>
          </a:xfrm>
        </p:spPr>
        <p:txBody>
          <a:bodyPr>
            <a:normAutofit/>
          </a:bodyPr>
          <a:lstStyle>
            <a:lvl1pPr marL="1714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1pPr>
            <a:lvl2pPr marL="5143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2pPr>
            <a:lvl3pPr marL="8572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3pPr>
            <a:lvl4pPr marL="12001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4pPr>
            <a:lvl5pPr marL="15430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9C537432-E2EF-4BF1-90A7-32FD5153EA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F96892C9-3AB1-475D-812F-6012186E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1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8E643017-68A8-4D7A-A149-A31F01702C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1281" y="150330"/>
            <a:ext cx="321807" cy="32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009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онка и баб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2432EC8-AC2B-41DD-B009-A399F7F4708A}"/>
              </a:ext>
            </a:extLst>
          </p:cNvPr>
          <p:cNvSpPr/>
          <p:nvPr userDrawn="1"/>
        </p:nvSpPr>
        <p:spPr>
          <a:xfrm>
            <a:off x="0" y="0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B521EB3-2623-4D19-8CFB-BC2369EED6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12" name="Скругленный прямоугольник 33">
            <a:extLst>
              <a:ext uri="{FF2B5EF4-FFF2-40B4-BE49-F238E27FC236}">
                <a16:creationId xmlns:a16="http://schemas.microsoft.com/office/drawing/2014/main" xmlns="" id="{9A409869-6018-47A6-B49B-23C2F6540AAB}"/>
              </a:ext>
            </a:extLst>
          </p:cNvPr>
          <p:cNvSpPr/>
          <p:nvPr/>
        </p:nvSpPr>
        <p:spPr>
          <a:xfrm>
            <a:off x="5899548" y="823573"/>
            <a:ext cx="3838055" cy="3648755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rtlCol="0" anchor="ctr"/>
          <a:lstStyle/>
          <a:p>
            <a:pPr algn="ctr" defTabSz="514313">
              <a:defRPr/>
            </a:pPr>
            <a:endParaRPr lang="ru-RU" sz="10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6F51D3-1D48-4B4F-831E-26FFA425D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DD9EF67E-4F30-4336-935D-9CEC43D4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1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xmlns="" id="{A21A71B5-7B65-4C24-9580-57E6AA148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663" y="992982"/>
            <a:ext cx="4725080" cy="3393622"/>
          </a:xfrm>
        </p:spPr>
        <p:txBody>
          <a:bodyPr>
            <a:normAutofit/>
          </a:bodyPr>
          <a:lstStyle>
            <a:lvl1pPr marL="1714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1pPr>
            <a:lvl2pPr marL="5143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2pPr>
            <a:lvl3pPr marL="8572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4pPr>
            <a:lvl5pPr marL="15430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xmlns="" id="{9B48F3C9-23C7-41D2-9897-A3F464FE3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2860" y="1600550"/>
            <a:ext cx="2581274" cy="2527187"/>
          </a:xfrm>
        </p:spPr>
        <p:txBody>
          <a:bodyPr>
            <a:normAutofit/>
          </a:bodyPr>
          <a:lstStyle>
            <a:lvl1pPr marL="171450" indent="-1714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1pPr>
            <a:lvl2pPr marL="5143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2pPr>
            <a:lvl3pPr marL="8572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4pPr>
            <a:lvl5pPr marL="15430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5A7B60-5AB2-4827-A7D4-D25E15A6A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2858" y="977002"/>
            <a:ext cx="2581275" cy="428625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A3BF2925-A944-4DEF-BDE1-1973DF8BFA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1281" y="150330"/>
            <a:ext cx="321807" cy="32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8785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Пустой слайд с подва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DF2037-6562-4039-80B1-04012E84ED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CC1A73-63C3-4376-B0A7-A4532D75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F89B92AE-557D-452C-87E8-14E80D823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7331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pPr marL="67140">
              <a:lnSpc>
                <a:spcPts val="1163"/>
              </a:lnSpc>
            </a:pPr>
            <a:fld id="{81D60167-4931-47E6-BA6A-407CBD079E47}" type="slidenum">
              <a:rPr lang="ru-RU" sz="1000" spc="-114" smtClean="0">
                <a:solidFill>
                  <a:srgbClr val="FFFFFF"/>
                </a:solidFill>
                <a:latin typeface="Arial Narrow"/>
                <a:cs typeface="Arial Narrow"/>
              </a:rPr>
              <a:pPr marL="67140">
                <a:lnSpc>
                  <a:spcPts val="1163"/>
                </a:lnSpc>
              </a:pPr>
              <a:t>‹#›</a:t>
            </a:fld>
            <a:endParaRPr lang="ru-RU" sz="1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943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4887516"/>
            <a:ext cx="2057400" cy="273844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212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5124AE1-3373-448C-80E2-E9265CF5F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4" t="4749" r="28361" b="2554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13" name="Рисунок 3">
            <a:extLst>
              <a:ext uri="{FF2B5EF4-FFF2-40B4-BE49-F238E27FC236}">
                <a16:creationId xmlns:a16="http://schemas.microsoft.com/office/drawing/2014/main" xmlns="" id="{EB23B8DB-BC73-45EA-A03C-A38BD4EB81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750"/>
          <a:stretch/>
        </p:blipFill>
        <p:spPr>
          <a:xfrm>
            <a:off x="4806705" y="-1048343"/>
            <a:ext cx="5833505" cy="671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89" y="1503227"/>
            <a:ext cx="4287611" cy="1611986"/>
          </a:xfrm>
        </p:spPr>
        <p:txBody>
          <a:bodyPr anchor="t">
            <a:normAutofit/>
          </a:bodyPr>
          <a:lstStyle>
            <a:lvl1pPr algn="l">
              <a:defRPr sz="27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389" y="4027885"/>
            <a:ext cx="4287611" cy="292895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C98131A-5EED-4F21-A1D0-AEE44A330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56" y="103305"/>
            <a:ext cx="1449856" cy="563833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0DE5B966-1769-4475-87AC-B648616EE042}"/>
              </a:ext>
            </a:extLst>
          </p:cNvPr>
          <p:cNvSpPr txBox="1">
            <a:spLocks/>
          </p:cNvSpPr>
          <p:nvPr/>
        </p:nvSpPr>
        <p:spPr>
          <a:xfrm>
            <a:off x="284388" y="4474368"/>
            <a:ext cx="4287611" cy="292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5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4388" y="4487466"/>
            <a:ext cx="4287613" cy="363141"/>
          </a:xfrm>
        </p:spPr>
        <p:txBody>
          <a:bodyPr anchor="ctr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  <a:lvl2pPr marL="342900" indent="0">
              <a:buNone/>
              <a:defRPr sz="1050">
                <a:solidFill>
                  <a:srgbClr val="000000"/>
                </a:solidFill>
              </a:defRPr>
            </a:lvl2pPr>
            <a:lvl3pPr marL="685800" indent="0">
              <a:buNone/>
              <a:defRPr sz="1050">
                <a:solidFill>
                  <a:srgbClr val="000000"/>
                </a:solidFill>
              </a:defRPr>
            </a:lvl3pPr>
            <a:lvl4pPr marL="1028700" indent="0">
              <a:buNone/>
              <a:defRPr sz="1050">
                <a:solidFill>
                  <a:srgbClr val="000000"/>
                </a:solidFill>
              </a:defRPr>
            </a:lvl4pPr>
            <a:lvl5pPr marL="1371600" indent="0">
              <a:buNone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3093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чало новог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4">
            <a:extLst>
              <a:ext uri="{FF2B5EF4-FFF2-40B4-BE49-F238E27FC236}">
                <a16:creationId xmlns:a16="http://schemas.microsoft.com/office/drawing/2014/main" xmlns="" id="{68DBB5B4-50CD-1B4B-8975-3DEEE9D08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" t="8615" r="33866" b="8615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1" name="Рисунок 1">
            <a:extLst>
              <a:ext uri="{FF2B5EF4-FFF2-40B4-BE49-F238E27FC236}">
                <a16:creationId xmlns:a16="http://schemas.microsoft.com/office/drawing/2014/main" xmlns="" id="{B21E28F3-63B0-F946-83F8-40141C88A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2176">
            <a:off x="3099925" y="181747"/>
            <a:ext cx="9359234" cy="5812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C7D33B-D79A-4D27-9A63-115EBBA5C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5" y="948386"/>
            <a:ext cx="4576291" cy="2139553"/>
          </a:xfrm>
        </p:spPr>
        <p:txBody>
          <a:bodyPr anchor="t">
            <a:normAutofit/>
          </a:bodyPr>
          <a:lstStyle>
            <a:lvl1pPr algn="l"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8590D6-A175-4CC3-AA1C-C2F78C4BE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17566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5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/>
        </p:nvSpPr>
        <p:spPr>
          <a:xfrm>
            <a:off x="0" y="0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2"/>
            <a:ext cx="7900988" cy="619124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1518" y="992981"/>
            <a:ext cx="7893844" cy="3671888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1pPr>
            <a:lvl2pPr marL="5143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2pPr>
            <a:lvl3pPr marL="8572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3pPr>
            <a:lvl4pPr marL="12001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4pPr>
            <a:lvl5pPr marL="15430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9B7282BB-B59B-48E2-AF8B-BEEF0562D3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1281" y="150330"/>
            <a:ext cx="321807" cy="32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51018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5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/>
        </p:nvSpPr>
        <p:spPr>
          <a:xfrm>
            <a:off x="0" y="0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1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1518" y="992981"/>
            <a:ext cx="7893844" cy="3671888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1pPr>
            <a:lvl2pPr marL="5143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2pPr>
            <a:lvl3pPr marL="8572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3pPr>
            <a:lvl4pPr marL="12001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4pPr>
            <a:lvl5pPr marL="15430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9B7282BB-B59B-48E2-AF8B-BEEF0562D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1281" y="150330"/>
            <a:ext cx="321807" cy="32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16424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FFE20-AA7B-4FA9-B37C-DF89964978BF}"/>
              </a:ext>
            </a:extLst>
          </p:cNvPr>
          <p:cNvSpPr/>
          <p:nvPr userDrawn="1"/>
        </p:nvSpPr>
        <p:spPr>
          <a:xfrm>
            <a:off x="0" y="0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5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1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9" name="Скругленный прямоугольник 33">
            <a:extLst>
              <a:ext uri="{FF2B5EF4-FFF2-40B4-BE49-F238E27FC236}">
                <a16:creationId xmlns:a16="http://schemas.microsoft.com/office/drawing/2014/main" xmlns="" id="{35180EAC-A932-4C50-B8BA-977FAADB65D5}"/>
              </a:ext>
            </a:extLst>
          </p:cNvPr>
          <p:cNvSpPr/>
          <p:nvPr/>
        </p:nvSpPr>
        <p:spPr>
          <a:xfrm>
            <a:off x="332185" y="1347652"/>
            <a:ext cx="8290322" cy="2335778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rtlCol="0" anchor="ctr"/>
          <a:lstStyle/>
          <a:p>
            <a:pPr algn="ctr" defTabSz="514313">
              <a:defRPr/>
            </a:pPr>
            <a:endParaRPr lang="ru-RU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C18E83-D808-4986-B996-5910CFDB1DE9}"/>
              </a:ext>
            </a:extLst>
          </p:cNvPr>
          <p:cNvSpPr txBox="1"/>
          <p:nvPr/>
        </p:nvSpPr>
        <p:spPr>
          <a:xfrm>
            <a:off x="525503" y="1267881"/>
            <a:ext cx="370601" cy="2422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925" dirty="0">
                <a:solidFill>
                  <a:srgbClr val="1890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49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18BC87-99F1-4630-A112-B5116EB384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9700" y="1670656"/>
            <a:ext cx="6772275" cy="1689769"/>
          </a:xfrm>
        </p:spPr>
        <p:txBody>
          <a:bodyPr/>
          <a:lstStyle>
            <a:lvl1pPr marL="0" indent="0">
              <a:buNone/>
              <a:defRPr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4C51396B-EE1F-4000-A317-FA1287DCFF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1281" y="150330"/>
            <a:ext cx="321807" cy="32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458567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864224A-0D8C-4149-8EB2-CD9729E043E3}"/>
              </a:ext>
            </a:extLst>
          </p:cNvPr>
          <p:cNvSpPr/>
          <p:nvPr userDrawn="1"/>
        </p:nvSpPr>
        <p:spPr>
          <a:xfrm>
            <a:off x="0" y="0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5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1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3" name="Скругленный прямоугольник 62">
            <a:extLst>
              <a:ext uri="{FF2B5EF4-FFF2-40B4-BE49-F238E27FC236}">
                <a16:creationId xmlns:a16="http://schemas.microsoft.com/office/drawing/2014/main" xmlns="" id="{6F88CC8F-CF2E-4730-9A5B-0B168CF040FD}"/>
              </a:ext>
            </a:extLst>
          </p:cNvPr>
          <p:cNvSpPr/>
          <p:nvPr/>
        </p:nvSpPr>
        <p:spPr>
          <a:xfrm>
            <a:off x="7124701" y="1404115"/>
            <a:ext cx="1507331" cy="2335271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0" tIns="40325" rIns="80650" bIns="40325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5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62">
            <a:extLst>
              <a:ext uri="{FF2B5EF4-FFF2-40B4-BE49-F238E27FC236}">
                <a16:creationId xmlns:a16="http://schemas.microsoft.com/office/drawing/2014/main" xmlns="" id="{96407B50-B7EF-468E-B043-31B1E8188E02}"/>
              </a:ext>
            </a:extLst>
          </p:cNvPr>
          <p:cNvSpPr/>
          <p:nvPr/>
        </p:nvSpPr>
        <p:spPr>
          <a:xfrm>
            <a:off x="5426572" y="1404115"/>
            <a:ext cx="1507331" cy="2335271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0" tIns="40325" rIns="80650" bIns="40325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5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62">
            <a:extLst>
              <a:ext uri="{FF2B5EF4-FFF2-40B4-BE49-F238E27FC236}">
                <a16:creationId xmlns:a16="http://schemas.microsoft.com/office/drawing/2014/main" xmlns="" id="{FAAE2D12-3A60-49FA-9D17-4F3A5DEF32A9}"/>
              </a:ext>
            </a:extLst>
          </p:cNvPr>
          <p:cNvSpPr/>
          <p:nvPr/>
        </p:nvSpPr>
        <p:spPr>
          <a:xfrm>
            <a:off x="3728443" y="1404115"/>
            <a:ext cx="1507331" cy="2335271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0" tIns="40325" rIns="80650" bIns="40325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5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62">
            <a:extLst>
              <a:ext uri="{FF2B5EF4-FFF2-40B4-BE49-F238E27FC236}">
                <a16:creationId xmlns:a16="http://schemas.microsoft.com/office/drawing/2014/main" xmlns="" id="{D20BBF88-8173-483F-9B6F-4F84C3851A84}"/>
              </a:ext>
            </a:extLst>
          </p:cNvPr>
          <p:cNvSpPr/>
          <p:nvPr/>
        </p:nvSpPr>
        <p:spPr>
          <a:xfrm>
            <a:off x="2030314" y="1404115"/>
            <a:ext cx="1507331" cy="2335271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0" tIns="40325" rIns="80650" bIns="40325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5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62">
            <a:extLst>
              <a:ext uri="{FF2B5EF4-FFF2-40B4-BE49-F238E27FC236}">
                <a16:creationId xmlns:a16="http://schemas.microsoft.com/office/drawing/2014/main" xmlns="" id="{554D74F5-843B-4172-B410-43CCC36E5AD3}"/>
              </a:ext>
            </a:extLst>
          </p:cNvPr>
          <p:cNvSpPr/>
          <p:nvPr/>
        </p:nvSpPr>
        <p:spPr>
          <a:xfrm>
            <a:off x="332185" y="1404115"/>
            <a:ext cx="1507331" cy="2335271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0" tIns="40325" rIns="80650" bIns="40325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5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321A80-39A6-4E2F-AA2D-B1CEE8E54A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5060" y="1543048"/>
            <a:ext cx="1221581" cy="33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xmlns="" id="{908C485A-9681-448A-81BE-B6CA264228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3189" y="1543050"/>
            <a:ext cx="1221581" cy="33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xmlns="" id="{1A886CF5-5BF2-4036-93F4-DE5E09696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1318" y="1543049"/>
            <a:ext cx="1221581" cy="33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xmlns="" id="{95967238-8323-4F8D-ACA2-0762369D11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69447" y="1543049"/>
            <a:ext cx="1221581" cy="33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FF611DAC-2430-4D7B-88D5-B0E41282A5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67575" y="1543048"/>
            <a:ext cx="1221581" cy="33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5FCFE675-B460-4BFA-97EA-2ADD07C8DC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5060" y="2046313"/>
            <a:ext cx="1221581" cy="67545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accent2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xmlns="" id="{2A1AC4B5-EA60-4888-B12B-34E863943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73189" y="2046315"/>
            <a:ext cx="1221581" cy="67545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accent2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xmlns="" id="{F859520D-EAC4-4A05-AB8F-9B59E5A6B9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1317" y="2046315"/>
            <a:ext cx="1221581" cy="67545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accent2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xmlns="" id="{C423D06D-85F7-4DA5-9EB0-ACD94C8B99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69447" y="2046315"/>
            <a:ext cx="1221581" cy="67545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accent2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xmlns="" id="{B0BA10D8-09A3-40E5-9067-9E2AE1B406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67574" y="2046315"/>
            <a:ext cx="1221581" cy="67545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accent2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xmlns="" id="{DD9F7850-CCAC-4F0E-BECD-95A4BBF8BD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5060" y="2831302"/>
            <a:ext cx="1221581" cy="675454"/>
          </a:xfrm>
        </p:spPr>
        <p:txBody>
          <a:bodyPr anchor="t">
            <a:noAutofit/>
          </a:bodyPr>
          <a:lstStyle>
            <a:lvl1pPr marL="0" indent="0" algn="ctr">
              <a:buNone/>
              <a:defRPr sz="1050" b="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xmlns="" id="{62538C65-07C8-4071-AB10-C6BBD36471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73188" y="2831302"/>
            <a:ext cx="1221581" cy="675454"/>
          </a:xfrm>
        </p:spPr>
        <p:txBody>
          <a:bodyPr anchor="t">
            <a:noAutofit/>
          </a:bodyPr>
          <a:lstStyle>
            <a:lvl1pPr marL="0" indent="0" algn="ctr">
              <a:buNone/>
              <a:defRPr sz="1050" b="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xmlns="" id="{5F019A42-02C8-48FA-A8A5-163591CD668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71316" y="2831302"/>
            <a:ext cx="1221581" cy="675454"/>
          </a:xfrm>
        </p:spPr>
        <p:txBody>
          <a:bodyPr anchor="t">
            <a:noAutofit/>
          </a:bodyPr>
          <a:lstStyle>
            <a:lvl1pPr marL="0" indent="0" algn="ctr">
              <a:buNone/>
              <a:defRPr sz="1050" b="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xmlns="" id="{7E61C812-8A13-487B-8CDC-BD4804088A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69447" y="2831302"/>
            <a:ext cx="1221581" cy="675454"/>
          </a:xfrm>
        </p:spPr>
        <p:txBody>
          <a:bodyPr anchor="t">
            <a:noAutofit/>
          </a:bodyPr>
          <a:lstStyle>
            <a:lvl1pPr marL="0" indent="0" algn="ctr">
              <a:buNone/>
              <a:defRPr sz="1050" b="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xmlns="" id="{4A9EFE13-9362-49EE-80D4-0155E4523E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67574" y="2831302"/>
            <a:ext cx="1221581" cy="675454"/>
          </a:xfrm>
        </p:spPr>
        <p:txBody>
          <a:bodyPr anchor="t">
            <a:noAutofit/>
          </a:bodyPr>
          <a:lstStyle>
            <a:lvl1pPr marL="0" indent="0" algn="ctr">
              <a:buNone/>
              <a:defRPr sz="1050" b="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xmlns="" id="{BD23FBFB-9113-455B-8ABB-EF8D168BFB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1281" y="150330"/>
            <a:ext cx="321807" cy="32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456985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атовка для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xmlns="" id="{3FAE977E-2FF3-4512-BCA2-1CAA8FE9E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00874" y="4809493"/>
            <a:ext cx="2057400" cy="273844"/>
          </a:xfrm>
        </p:spPr>
        <p:txBody>
          <a:bodyPr/>
          <a:lstStyle>
            <a:lvl1pPr>
              <a:defRPr sz="825" b="1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xmlns="" id="{A7A082F6-503B-4FB5-A900-940BD170DB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78969" y="1165234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xmlns="" id="{08D1330B-9FF2-46F8-80AE-9F1F4E70A0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78969" y="1979044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xmlns="" id="{A199F748-32C1-47C2-B3DB-B8321A5DB4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8969" y="2792854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5">
            <a:extLst>
              <a:ext uri="{FF2B5EF4-FFF2-40B4-BE49-F238E27FC236}">
                <a16:creationId xmlns:a16="http://schemas.microsoft.com/office/drawing/2014/main" xmlns="" id="{9C3AAEB8-FB9E-4737-BDBD-C862CE73A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78969" y="3606664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6">
            <a:extLst>
              <a:ext uri="{FF2B5EF4-FFF2-40B4-BE49-F238E27FC236}">
                <a16:creationId xmlns:a16="http://schemas.microsoft.com/office/drawing/2014/main" xmlns="" id="{785C6524-B27D-4A08-A6B4-8FD379ADB4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78969" y="4420474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7">
            <a:extLst>
              <a:ext uri="{FF2B5EF4-FFF2-40B4-BE49-F238E27FC236}">
                <a16:creationId xmlns:a16="http://schemas.microsoft.com/office/drawing/2014/main" xmlns="" id="{811257B2-DBA9-48FF-A342-775EB85CA7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6956" y="1165234"/>
            <a:ext cx="2495550" cy="671513"/>
          </a:xfrm>
        </p:spPr>
        <p:txBody>
          <a:bodyPr>
            <a:normAutofit/>
          </a:bodyPr>
          <a:lstStyle>
            <a:lvl1pPr marL="128588" indent="-128588"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xmlns="" id="{716FF647-A8D5-44E5-8D32-A9DDE22E00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26956" y="1979044"/>
            <a:ext cx="2495550" cy="671513"/>
          </a:xfrm>
        </p:spPr>
        <p:txBody>
          <a:bodyPr>
            <a:normAutofit/>
          </a:bodyPr>
          <a:lstStyle>
            <a:lvl1pPr marL="128588" indent="-128588"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">
            <a:extLst>
              <a:ext uri="{FF2B5EF4-FFF2-40B4-BE49-F238E27FC236}">
                <a16:creationId xmlns:a16="http://schemas.microsoft.com/office/drawing/2014/main" xmlns="" id="{E06A50D8-BB2C-4E39-93E7-AB1EABA054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26956" y="2792854"/>
            <a:ext cx="2495550" cy="671513"/>
          </a:xfrm>
        </p:spPr>
        <p:txBody>
          <a:bodyPr>
            <a:normAutofit/>
          </a:bodyPr>
          <a:lstStyle>
            <a:lvl1pPr marL="128588" indent="-128588"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10">
            <a:extLst>
              <a:ext uri="{FF2B5EF4-FFF2-40B4-BE49-F238E27FC236}">
                <a16:creationId xmlns:a16="http://schemas.microsoft.com/office/drawing/2014/main" xmlns="" id="{03674729-5801-45C4-ACFD-1E02FFFF53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26956" y="3606664"/>
            <a:ext cx="2495550" cy="671513"/>
          </a:xfrm>
        </p:spPr>
        <p:txBody>
          <a:bodyPr>
            <a:normAutofit/>
          </a:bodyPr>
          <a:lstStyle>
            <a:lvl1pPr marL="128588" indent="-128588"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11">
            <a:extLst>
              <a:ext uri="{FF2B5EF4-FFF2-40B4-BE49-F238E27FC236}">
                <a16:creationId xmlns:a16="http://schemas.microsoft.com/office/drawing/2014/main" xmlns="" id="{3BC505A5-D834-45EE-9377-6C275D617A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26956" y="4420474"/>
            <a:ext cx="2495550" cy="671513"/>
          </a:xfrm>
        </p:spPr>
        <p:txBody>
          <a:bodyPr>
            <a:normAutofit/>
          </a:bodyPr>
          <a:lstStyle>
            <a:lvl1pPr marL="128588" indent="-128588"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xmlns="" id="{EF547303-AB38-4EAA-9439-C969E5A1F8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30981" y="1165234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1" name="Text Placeholder 13">
            <a:extLst>
              <a:ext uri="{FF2B5EF4-FFF2-40B4-BE49-F238E27FC236}">
                <a16:creationId xmlns:a16="http://schemas.microsoft.com/office/drawing/2014/main" xmlns="" id="{62EB12FC-EC72-4412-A59C-4D75E9C345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0981" y="1979044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4">
            <a:extLst>
              <a:ext uri="{FF2B5EF4-FFF2-40B4-BE49-F238E27FC236}">
                <a16:creationId xmlns:a16="http://schemas.microsoft.com/office/drawing/2014/main" xmlns="" id="{0D5D2601-D66B-4E48-A775-B9305B4CA0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30981" y="2792854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5">
            <a:extLst>
              <a:ext uri="{FF2B5EF4-FFF2-40B4-BE49-F238E27FC236}">
                <a16:creationId xmlns:a16="http://schemas.microsoft.com/office/drawing/2014/main" xmlns="" id="{6132E835-F1FC-4D54-9E58-68E6F1804CE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30981" y="3606664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" name="Text Placeholder 16">
            <a:extLst>
              <a:ext uri="{FF2B5EF4-FFF2-40B4-BE49-F238E27FC236}">
                <a16:creationId xmlns:a16="http://schemas.microsoft.com/office/drawing/2014/main" xmlns="" id="{28B588DE-9F90-4232-AD3E-AED361F498C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30981" y="4420474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4164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 t="28115" b="686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E2DB68-294E-4D41-A786-2963C019F15C}"/>
              </a:ext>
            </a:extLst>
          </p:cNvPr>
          <p:cNvSpPr/>
          <p:nvPr userDrawn="1"/>
        </p:nvSpPr>
        <p:spPr>
          <a:xfrm>
            <a:off x="0" y="0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5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1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531" y="3086101"/>
            <a:ext cx="8174831" cy="1664494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1281" y="150330"/>
            <a:ext cx="321807" cy="32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90286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113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75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  <p:sldLayoutId id="2147484271" r:id="rId12"/>
    <p:sldLayoutId id="2147484272" r:id="rId13"/>
    <p:sldLayoutId id="2147484273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17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C2C99F-2972-437D-809B-B83212B5E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89" y="1144555"/>
            <a:ext cx="4477453" cy="2286542"/>
          </a:xfrm>
        </p:spPr>
        <p:txBody>
          <a:bodyPr>
            <a:noAutofit/>
          </a:bodyPr>
          <a:lstStyle/>
          <a:p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Особенности </a:t>
            </a:r>
            <a:r>
              <a:rPr lang="ru-RU" sz="1800" dirty="0"/>
              <a:t>применения положений Федерального закона от 30.12.2020 № 518-ФЗ «О внесении изменений в отдельные законодательные акты Российской Федерации</a:t>
            </a:r>
            <a:r>
              <a:rPr lang="ru-RU" sz="1800" dirty="0" smtClean="0"/>
              <a:t>»</a:t>
            </a:r>
            <a:endParaRPr lang="ru-RU" sz="18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625916" y="1254240"/>
            <a:ext cx="2583300" cy="2580501"/>
          </a:xfrm>
          <a:prstGeom prst="rect">
            <a:avLst/>
          </a:prstGeom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784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1519" y="224852"/>
            <a:ext cx="7900988" cy="2900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Методическое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сопровождение Закона 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выявлении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721517" y="1109272"/>
            <a:ext cx="8182639" cy="3567659"/>
          </a:xfrm>
        </p:spPr>
        <p:txBody>
          <a:bodyPr>
            <a:normAutofit fontScale="32500" lnSpcReduction="20000"/>
          </a:bodyPr>
          <a:lstStyle/>
          <a:p>
            <a:pPr algn="ctr"/>
            <a:endParaRPr lang="ru-RU" sz="1400" dirty="0"/>
          </a:p>
          <a:p>
            <a:pPr>
              <a:lnSpc>
                <a:spcPct val="120000"/>
              </a:lnSpc>
            </a:pPr>
            <a:r>
              <a:rPr lang="ru-RU" sz="4800" dirty="0" smtClean="0"/>
              <a:t>Приказ </a:t>
            </a:r>
            <a:r>
              <a:rPr lang="ru-RU" sz="4800" dirty="0"/>
              <a:t>Росреестра от 28.04.2021 № П/0179, которым установлен порядок проведения осмотра здания, сооружения или объекта незавершенного строительства при проведении мероприятий по выявлению правообладателей ранее учтенных объектов недвижимости, а также </a:t>
            </a:r>
            <a:r>
              <a:rPr lang="ru-RU" sz="4800" dirty="0" smtClean="0"/>
              <a:t>утверждена форма акта </a:t>
            </a:r>
            <a:r>
              <a:rPr lang="ru-RU" sz="4800" dirty="0"/>
              <a:t>осмотра таких объектов;</a:t>
            </a:r>
          </a:p>
          <a:p>
            <a:pPr>
              <a:lnSpc>
                <a:spcPct val="120000"/>
              </a:lnSpc>
            </a:pPr>
            <a:r>
              <a:rPr lang="ru-RU" sz="4800" dirty="0" smtClean="0"/>
              <a:t>Примерные </a:t>
            </a:r>
            <a:r>
              <a:rPr lang="ru-RU" sz="4800" dirty="0"/>
              <a:t>формы решений о выявлении правообладателей ранее учтенных объектов недвижимости (письмо Росреестра от 31.03.2021 № 13/1-2366-АБ/21);</a:t>
            </a:r>
          </a:p>
          <a:p>
            <a:pPr>
              <a:lnSpc>
                <a:spcPct val="120000"/>
              </a:lnSpc>
            </a:pPr>
            <a:r>
              <a:rPr lang="ru-RU" sz="4800" dirty="0" smtClean="0"/>
              <a:t>Рекомендации </a:t>
            </a:r>
            <a:r>
              <a:rPr lang="ru-RU" sz="4800" dirty="0"/>
              <a:t>для органов исполнительной власти субъектов Российской Федерации и местного самоуправления по выявлению правообладателей ранее учтенных объектов недвижимости (письмо Росреестра от 28.05.2021 № 01-3974-ГЕ/21</a:t>
            </a:r>
            <a:r>
              <a:rPr lang="ru-RU" sz="4800" dirty="0" smtClean="0"/>
              <a:t>)</a:t>
            </a:r>
            <a:endParaRPr lang="ru-RU" sz="48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96" y="828370"/>
            <a:ext cx="487722" cy="54868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685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Основные Этапы выявления правообладателей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21519" y="2534947"/>
            <a:ext cx="1100873" cy="0"/>
          </a:xfrm>
          <a:prstGeom prst="line">
            <a:avLst/>
          </a:prstGeom>
          <a:ln w="38100">
            <a:solidFill>
              <a:srgbClr val="9F8BD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2067223" y="2540178"/>
            <a:ext cx="1155873" cy="18364"/>
          </a:xfrm>
          <a:prstGeom prst="line">
            <a:avLst/>
          </a:prstGeom>
          <a:ln w="38100">
            <a:solidFill>
              <a:srgbClr val="2099B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398732" y="2558542"/>
            <a:ext cx="1218238" cy="0"/>
          </a:xfrm>
          <a:prstGeom prst="line">
            <a:avLst/>
          </a:prstGeom>
          <a:ln w="38100">
            <a:solidFill>
              <a:srgbClr val="3FB8C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9943" y="2558542"/>
            <a:ext cx="1063957" cy="0"/>
          </a:xfrm>
          <a:prstGeom prst="line">
            <a:avLst/>
          </a:prstGeom>
          <a:ln w="38100">
            <a:solidFill>
              <a:srgbClr val="5FC88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063875" y="2553497"/>
            <a:ext cx="1017335" cy="0"/>
          </a:xfrm>
          <a:prstGeom prst="line">
            <a:avLst/>
          </a:prstGeom>
          <a:ln w="38100">
            <a:solidFill>
              <a:srgbClr val="F5A71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260189" y="2558542"/>
            <a:ext cx="1041816" cy="0"/>
          </a:xfrm>
          <a:prstGeom prst="line">
            <a:avLst/>
          </a:prstGeom>
          <a:ln w="38100">
            <a:solidFill>
              <a:srgbClr val="F5594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Капля 15"/>
          <p:cNvSpPr/>
          <p:nvPr/>
        </p:nvSpPr>
        <p:spPr>
          <a:xfrm rot="8100000">
            <a:off x="1310862" y="1203553"/>
            <a:ext cx="998883" cy="995543"/>
          </a:xfrm>
          <a:custGeom>
            <a:avLst/>
            <a:gdLst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6508" h="1289187">
                <a:moveTo>
                  <a:pt x="0" y="749187"/>
                </a:moveTo>
                <a:cubicBezTo>
                  <a:pt x="0" y="450953"/>
                  <a:pt x="267122" y="310610"/>
                  <a:pt x="540000" y="209187"/>
                </a:cubicBezTo>
                <a:lnTo>
                  <a:pt x="1276508" y="0"/>
                </a:lnTo>
                <a:lnTo>
                  <a:pt x="1080000" y="749187"/>
                </a:lnTo>
                <a:cubicBezTo>
                  <a:pt x="1022949" y="1028405"/>
                  <a:pt x="838234" y="1289187"/>
                  <a:pt x="540000" y="1289187"/>
                </a:cubicBezTo>
                <a:cubicBezTo>
                  <a:pt x="241766" y="1289187"/>
                  <a:pt x="0" y="1047421"/>
                  <a:pt x="0" y="749187"/>
                </a:cubicBezTo>
                <a:close/>
              </a:path>
            </a:pathLst>
          </a:custGeom>
          <a:noFill/>
          <a:ln w="57150">
            <a:solidFill>
              <a:srgbClr val="9F8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13" name="Капля 15"/>
          <p:cNvSpPr/>
          <p:nvPr/>
        </p:nvSpPr>
        <p:spPr>
          <a:xfrm rot="8100000">
            <a:off x="2724534" y="1182777"/>
            <a:ext cx="1002890" cy="1006817"/>
          </a:xfrm>
          <a:custGeom>
            <a:avLst/>
            <a:gdLst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6508" h="1289187">
                <a:moveTo>
                  <a:pt x="0" y="749187"/>
                </a:moveTo>
                <a:cubicBezTo>
                  <a:pt x="0" y="450953"/>
                  <a:pt x="267122" y="310610"/>
                  <a:pt x="540000" y="209187"/>
                </a:cubicBezTo>
                <a:lnTo>
                  <a:pt x="1276508" y="0"/>
                </a:lnTo>
                <a:lnTo>
                  <a:pt x="1080000" y="749187"/>
                </a:lnTo>
                <a:cubicBezTo>
                  <a:pt x="1022949" y="1028405"/>
                  <a:pt x="838234" y="1289187"/>
                  <a:pt x="540000" y="1289187"/>
                </a:cubicBezTo>
                <a:cubicBezTo>
                  <a:pt x="241766" y="1289187"/>
                  <a:pt x="0" y="1047421"/>
                  <a:pt x="0" y="749187"/>
                </a:cubicBezTo>
                <a:close/>
              </a:path>
            </a:pathLst>
          </a:custGeom>
          <a:noFill/>
          <a:ln w="57150">
            <a:solidFill>
              <a:srgbClr val="209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14" name="Капля 15"/>
          <p:cNvSpPr/>
          <p:nvPr/>
        </p:nvSpPr>
        <p:spPr>
          <a:xfrm rot="8100000">
            <a:off x="4109669" y="1194927"/>
            <a:ext cx="1017002" cy="1019454"/>
          </a:xfrm>
          <a:custGeom>
            <a:avLst/>
            <a:gdLst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6508" h="1289187">
                <a:moveTo>
                  <a:pt x="0" y="749187"/>
                </a:moveTo>
                <a:cubicBezTo>
                  <a:pt x="0" y="450953"/>
                  <a:pt x="267122" y="310610"/>
                  <a:pt x="540000" y="209187"/>
                </a:cubicBezTo>
                <a:lnTo>
                  <a:pt x="1276508" y="0"/>
                </a:lnTo>
                <a:lnTo>
                  <a:pt x="1080000" y="749187"/>
                </a:lnTo>
                <a:cubicBezTo>
                  <a:pt x="1022949" y="1028405"/>
                  <a:pt x="838234" y="1289187"/>
                  <a:pt x="540000" y="1289187"/>
                </a:cubicBezTo>
                <a:cubicBezTo>
                  <a:pt x="241766" y="1289187"/>
                  <a:pt x="0" y="1047421"/>
                  <a:pt x="0" y="749187"/>
                </a:cubicBezTo>
                <a:close/>
              </a:path>
            </a:pathLst>
          </a:custGeom>
          <a:noFill/>
          <a:ln w="57150">
            <a:solidFill>
              <a:srgbClr val="3FB8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15" name="Капля 15"/>
          <p:cNvSpPr/>
          <p:nvPr/>
        </p:nvSpPr>
        <p:spPr>
          <a:xfrm rot="8100000">
            <a:off x="5349735" y="1229895"/>
            <a:ext cx="995092" cy="1001871"/>
          </a:xfrm>
          <a:custGeom>
            <a:avLst/>
            <a:gdLst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6508" h="1289187">
                <a:moveTo>
                  <a:pt x="0" y="749187"/>
                </a:moveTo>
                <a:cubicBezTo>
                  <a:pt x="0" y="450953"/>
                  <a:pt x="267122" y="310610"/>
                  <a:pt x="540000" y="209187"/>
                </a:cubicBezTo>
                <a:lnTo>
                  <a:pt x="1276508" y="0"/>
                </a:lnTo>
                <a:lnTo>
                  <a:pt x="1080000" y="749187"/>
                </a:lnTo>
                <a:cubicBezTo>
                  <a:pt x="1022949" y="1028405"/>
                  <a:pt x="838234" y="1289187"/>
                  <a:pt x="540000" y="1289187"/>
                </a:cubicBezTo>
                <a:cubicBezTo>
                  <a:pt x="241766" y="1289187"/>
                  <a:pt x="0" y="1047421"/>
                  <a:pt x="0" y="749187"/>
                </a:cubicBezTo>
                <a:close/>
              </a:path>
            </a:pathLst>
          </a:custGeom>
          <a:noFill/>
          <a:ln w="57150">
            <a:solidFill>
              <a:srgbClr val="5FC8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16" name="Капля 15"/>
          <p:cNvSpPr/>
          <p:nvPr/>
        </p:nvSpPr>
        <p:spPr>
          <a:xfrm rot="8100000">
            <a:off x="6562606" y="1194258"/>
            <a:ext cx="994105" cy="1041789"/>
          </a:xfrm>
          <a:custGeom>
            <a:avLst/>
            <a:gdLst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6508" h="1289187">
                <a:moveTo>
                  <a:pt x="0" y="749187"/>
                </a:moveTo>
                <a:cubicBezTo>
                  <a:pt x="0" y="450953"/>
                  <a:pt x="267122" y="310610"/>
                  <a:pt x="540000" y="209187"/>
                </a:cubicBezTo>
                <a:lnTo>
                  <a:pt x="1276508" y="0"/>
                </a:lnTo>
                <a:lnTo>
                  <a:pt x="1080000" y="749187"/>
                </a:lnTo>
                <a:cubicBezTo>
                  <a:pt x="1022949" y="1028405"/>
                  <a:pt x="838234" y="1289187"/>
                  <a:pt x="540000" y="1289187"/>
                </a:cubicBezTo>
                <a:cubicBezTo>
                  <a:pt x="241766" y="1289187"/>
                  <a:pt x="0" y="1047421"/>
                  <a:pt x="0" y="749187"/>
                </a:cubicBezTo>
                <a:close/>
              </a:path>
            </a:pathLst>
          </a:custGeom>
          <a:noFill/>
          <a:ln w="57150">
            <a:solidFill>
              <a:srgbClr val="F5A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17" name="Капля 15"/>
          <p:cNvSpPr/>
          <p:nvPr/>
        </p:nvSpPr>
        <p:spPr>
          <a:xfrm rot="8100000">
            <a:off x="7783565" y="1191892"/>
            <a:ext cx="1036878" cy="1026618"/>
          </a:xfrm>
          <a:custGeom>
            <a:avLst/>
            <a:gdLst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080000"/>
              <a:gd name="connsiteY0" fmla="*/ 540000 h 1080000"/>
              <a:gd name="connsiteX1" fmla="*/ 540000 w 1080000"/>
              <a:gd name="connsiteY1" fmla="*/ 0 h 1080000"/>
              <a:gd name="connsiteX2" fmla="*/ 1080000 w 1080000"/>
              <a:gd name="connsiteY2" fmla="*/ 0 h 1080000"/>
              <a:gd name="connsiteX3" fmla="*/ 1080000 w 1080000"/>
              <a:gd name="connsiteY3" fmla="*/ 540000 h 1080000"/>
              <a:gd name="connsiteX4" fmla="*/ 540000 w 1080000"/>
              <a:gd name="connsiteY4" fmla="*/ 1080000 h 1080000"/>
              <a:gd name="connsiteX5" fmla="*/ 0 w 1080000"/>
              <a:gd name="connsiteY5" fmla="*/ 540000 h 1080000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  <a:gd name="connsiteX0" fmla="*/ 0 w 1276508"/>
              <a:gd name="connsiteY0" fmla="*/ 749187 h 1289187"/>
              <a:gd name="connsiteX1" fmla="*/ 540000 w 1276508"/>
              <a:gd name="connsiteY1" fmla="*/ 209187 h 1289187"/>
              <a:gd name="connsiteX2" fmla="*/ 1276508 w 1276508"/>
              <a:gd name="connsiteY2" fmla="*/ 0 h 1289187"/>
              <a:gd name="connsiteX3" fmla="*/ 1080000 w 1276508"/>
              <a:gd name="connsiteY3" fmla="*/ 749187 h 1289187"/>
              <a:gd name="connsiteX4" fmla="*/ 540000 w 1276508"/>
              <a:gd name="connsiteY4" fmla="*/ 1289187 h 1289187"/>
              <a:gd name="connsiteX5" fmla="*/ 0 w 1276508"/>
              <a:gd name="connsiteY5" fmla="*/ 749187 h 128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6508" h="1289187">
                <a:moveTo>
                  <a:pt x="0" y="749187"/>
                </a:moveTo>
                <a:cubicBezTo>
                  <a:pt x="0" y="450953"/>
                  <a:pt x="267122" y="310610"/>
                  <a:pt x="540000" y="209187"/>
                </a:cubicBezTo>
                <a:lnTo>
                  <a:pt x="1276508" y="0"/>
                </a:lnTo>
                <a:lnTo>
                  <a:pt x="1080000" y="749187"/>
                </a:lnTo>
                <a:cubicBezTo>
                  <a:pt x="1022949" y="1028405"/>
                  <a:pt x="838234" y="1289187"/>
                  <a:pt x="540000" y="1289187"/>
                </a:cubicBezTo>
                <a:cubicBezTo>
                  <a:pt x="241766" y="1289187"/>
                  <a:pt x="0" y="1047421"/>
                  <a:pt x="0" y="749187"/>
                </a:cubicBezTo>
                <a:close/>
              </a:path>
            </a:pathLst>
          </a:custGeom>
          <a:noFill/>
          <a:ln w="57150">
            <a:solidFill>
              <a:srgbClr val="F55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DD35C45-AD43-7047-A236-6B383D72CA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76058" y="1394401"/>
            <a:ext cx="449138" cy="37939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F7D62BB-B104-394C-B3B6-33484F58A8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29357" y="1375681"/>
            <a:ext cx="416017" cy="4160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59F019E-030B-4D40-AE03-106F488D91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81365" y="1413120"/>
            <a:ext cx="378578" cy="37857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990C0DD-7353-D84C-B74D-F1D64D5E9B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46432" y="1425612"/>
            <a:ext cx="401697" cy="40169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971678D-9315-7B4F-8AA7-E6179FB274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2530" y="1473725"/>
            <a:ext cx="360668" cy="36066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133893-DBE6-0A4D-83EB-2B59F6F97EF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68246" y="1336868"/>
            <a:ext cx="503482" cy="50348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749998" y="2930977"/>
            <a:ext cx="861445" cy="435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Анализ</a:t>
            </a:r>
          </a:p>
          <a:p>
            <a:pPr>
              <a:lnSpc>
                <a:spcPct val="90000"/>
              </a:lnSpc>
            </a:pP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собственных</a:t>
            </a:r>
          </a:p>
          <a:p>
            <a:pPr>
              <a:lnSpc>
                <a:spcPct val="90000"/>
              </a:lnSpc>
            </a:pP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архивов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49998" y="2599957"/>
            <a:ext cx="7103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9F8BD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ЭТАП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097458" y="2869596"/>
            <a:ext cx="930134" cy="663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Направление</a:t>
            </a:r>
          </a:p>
          <a:p>
            <a:pPr>
              <a:lnSpc>
                <a:spcPct val="90000"/>
              </a:lnSpc>
            </a:pP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запросов</a:t>
            </a:r>
            <a:b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в различные</a:t>
            </a:r>
          </a:p>
          <a:p>
            <a:pPr>
              <a:lnSpc>
                <a:spcPct val="90000"/>
              </a:lnSpc>
            </a:pP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органы</a:t>
            </a:r>
            <a:b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и организации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124082" y="2563772"/>
            <a:ext cx="7117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3484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ЭТАП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758165" y="2941592"/>
            <a:ext cx="930134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Обобщение</a:t>
            </a:r>
            <a:b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и анализ полученных</a:t>
            </a:r>
          </a:p>
          <a:p>
            <a:pPr>
              <a:lnSpc>
                <a:spcPct val="90000"/>
              </a:lnSpc>
            </a:pP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сведений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958173" y="2923979"/>
            <a:ext cx="1028063" cy="663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Подготовка проекта решения о выявлении</a:t>
            </a:r>
          </a:p>
          <a:p>
            <a:pPr>
              <a:lnSpc>
                <a:spcPct val="90000"/>
              </a:lnSpc>
            </a:pP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правообладателя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079898" y="2923979"/>
            <a:ext cx="1066114" cy="435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Направление</a:t>
            </a:r>
          </a:p>
          <a:p>
            <a:pPr>
              <a:lnSpc>
                <a:spcPct val="90000"/>
              </a:lnSpc>
            </a:pP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проекта решения</a:t>
            </a:r>
          </a:p>
          <a:p>
            <a:pPr>
              <a:lnSpc>
                <a:spcPct val="90000"/>
              </a:lnSpc>
            </a:pP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правообладателю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557903" y="2884462"/>
            <a:ext cx="1037778" cy="663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Принятие решения о выявлении</a:t>
            </a:r>
            <a:b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825" dirty="0">
                <a:latin typeface="Segoe UI" panose="020B0502040204020203" pitchFamily="34" charset="0"/>
                <a:cs typeface="Segoe UI" panose="020B0502040204020203" pitchFamily="34" charset="0"/>
              </a:rPr>
              <a:t>и направление его в Росреестр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758165" y="2672933"/>
            <a:ext cx="7117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3FB8C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</a:t>
            </a:r>
            <a:r>
              <a:rPr lang="ru-RU" sz="1200" b="1" dirty="0">
                <a:solidFill>
                  <a:srgbClr val="3FB8C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ЭТАП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968405" y="2653978"/>
            <a:ext cx="7117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5FC88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 </a:t>
            </a:r>
            <a:r>
              <a:rPr lang="ru-RU" sz="1200" b="1" dirty="0">
                <a:solidFill>
                  <a:srgbClr val="5FC88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ЭТАП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178645" y="2653979"/>
            <a:ext cx="7468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F5A71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 </a:t>
            </a:r>
            <a:r>
              <a:rPr lang="ru-RU" sz="1200" b="1" dirty="0">
                <a:solidFill>
                  <a:srgbClr val="F5A71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ЭТАП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557346" y="2607463"/>
            <a:ext cx="7117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F5594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 </a:t>
            </a:r>
            <a:r>
              <a:rPr lang="ru-RU" sz="1200" b="1" dirty="0">
                <a:solidFill>
                  <a:srgbClr val="F5594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ЭТАП</a:t>
            </a:r>
          </a:p>
        </p:txBody>
      </p:sp>
      <p:sp>
        <p:nvSpPr>
          <p:cNvPr id="60" name="Номер слайда 5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90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Объект недвижимости подпадающий под действие Закона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721518" y="779489"/>
            <a:ext cx="7717944" cy="3282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/>
              <a:t>В отношении </a:t>
            </a:r>
            <a:r>
              <a:rPr lang="ru-RU" sz="1400" b="1" dirty="0" smtClean="0"/>
              <a:t>объектов </a:t>
            </a:r>
            <a:r>
              <a:rPr lang="ru-RU" sz="1400" b="1" dirty="0"/>
              <a:t>недвижимости </a:t>
            </a:r>
            <a:r>
              <a:rPr lang="ru-RU" sz="1400" b="1" dirty="0" smtClean="0"/>
              <a:t>мероприятия </a:t>
            </a:r>
            <a:r>
              <a:rPr lang="ru-RU" sz="1400" b="1" dirty="0"/>
              <a:t>по выявлению </a:t>
            </a:r>
            <a:r>
              <a:rPr lang="ru-RU" sz="1400" b="1" dirty="0" smtClean="0"/>
              <a:t>их правообладателей осуществляются </a:t>
            </a:r>
            <a:r>
              <a:rPr lang="ru-RU" sz="1400" b="1" dirty="0"/>
              <a:t>при соблюдении </a:t>
            </a:r>
            <a:r>
              <a:rPr lang="ru-RU" sz="1400" b="1" u="sng" dirty="0"/>
              <a:t>одновременно</a:t>
            </a:r>
            <a:r>
              <a:rPr lang="ru-RU" sz="1400" b="1" dirty="0"/>
              <a:t> следующих условий: </a:t>
            </a:r>
          </a:p>
          <a:p>
            <a:r>
              <a:rPr lang="ru-RU" sz="1300" dirty="0"/>
              <a:t>объект недвижимости является ранее учтенным*;</a:t>
            </a:r>
          </a:p>
          <a:p>
            <a:endParaRPr lang="ru-RU" sz="1300" dirty="0"/>
          </a:p>
          <a:p>
            <a:r>
              <a:rPr lang="ru-RU" sz="1300" dirty="0"/>
              <a:t>права на объект недвижимости возникли и правоустанавливающие документы на него оформлены </a:t>
            </a:r>
            <a:r>
              <a:rPr lang="ru-RU" sz="1300" dirty="0" smtClean="0"/>
              <a:t>до </a:t>
            </a:r>
            <a:r>
              <a:rPr lang="ru-RU" sz="1300" dirty="0"/>
              <a:t>31 января 1998 года (то есть до дня вступления в силу Федерального закона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от </a:t>
            </a:r>
            <a:r>
              <a:rPr lang="ru-RU" sz="1300" dirty="0"/>
              <a:t>21 июля 1997 года </a:t>
            </a:r>
            <a:r>
              <a:rPr lang="ru-RU" sz="1300" dirty="0" smtClean="0"/>
              <a:t>№ </a:t>
            </a:r>
            <a:r>
              <a:rPr lang="ru-RU" sz="1300" dirty="0"/>
              <a:t>122-ФЗ «О государственной регистрации прав на недвижимое имущество и сделок с ним»); </a:t>
            </a:r>
          </a:p>
          <a:p>
            <a:endParaRPr lang="ru-RU" sz="1300" dirty="0"/>
          </a:p>
          <a:p>
            <a:r>
              <a:rPr lang="ru-RU" sz="1300" dirty="0"/>
              <a:t>такие права не зарегистрированы в ЕГРН.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9764" y="4302177"/>
            <a:ext cx="831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* </a:t>
            </a:r>
            <a:r>
              <a:rPr lang="ru-RU" sz="800" dirty="0" smtClean="0"/>
              <a:t>Определены статьей </a:t>
            </a:r>
            <a:r>
              <a:rPr lang="ru-RU" sz="800" dirty="0"/>
              <a:t>69 </a:t>
            </a:r>
            <a:r>
              <a:rPr lang="ru-RU" sz="800" dirty="0" smtClean="0"/>
              <a:t>Федерального закона </a:t>
            </a:r>
            <a:r>
              <a:rPr lang="ru-RU" sz="800" dirty="0"/>
              <a:t>от 13.07.2015 </a:t>
            </a:r>
            <a:r>
              <a:rPr lang="ru-RU" sz="800" dirty="0" smtClean="0"/>
              <a:t>№ </a:t>
            </a:r>
            <a:r>
              <a:rPr lang="ru-RU" sz="800" dirty="0"/>
              <a:t>218-ФЗ </a:t>
            </a:r>
            <a:r>
              <a:rPr lang="ru-RU" sz="800" dirty="0" smtClean="0"/>
              <a:t>«О </a:t>
            </a:r>
            <a:r>
              <a:rPr lang="ru-RU" sz="800" dirty="0"/>
              <a:t>государственной регистрации </a:t>
            </a:r>
            <a:r>
              <a:rPr lang="ru-RU" sz="800" dirty="0" smtClean="0"/>
              <a:t>недвижимости»; мероприятия по выявлению правообладателей ранее учтенных объектов недвижимости также проводятся в отношении объектов недвижимости, указанных в части 9 статьи 69 </a:t>
            </a:r>
            <a:r>
              <a:rPr lang="ru-RU" sz="800" dirty="0"/>
              <a:t>Федерального закона от 13.07.2015 № 218-ФЗ «О государственной регистрации недвижимости</a:t>
            </a:r>
            <a:r>
              <a:rPr lang="ru-RU" sz="800" dirty="0" smtClean="0"/>
              <a:t>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468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6590" y="0"/>
            <a:ext cx="8067685" cy="62209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Особенности применения Закона в отношении объектов капитального строительства и земельных участков</a:t>
            </a:r>
            <a:endParaRPr lang="ru-RU" sz="1400" dirty="0"/>
          </a:p>
        </p:txBody>
      </p:sp>
      <p:pic>
        <p:nvPicPr>
          <p:cNvPr id="15" name="Рисунок 14"/>
          <p:cNvPicPr/>
          <p:nvPr/>
        </p:nvPicPr>
        <p:blipFill rotWithShape="1">
          <a:blip r:embed="rId2"/>
          <a:srcRect l="23705" t="19048" r="43176" b="14048"/>
          <a:stretch/>
        </p:blipFill>
        <p:spPr bwMode="auto">
          <a:xfrm>
            <a:off x="656590" y="879154"/>
            <a:ext cx="3439160" cy="3706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3"/>
          <a:srcRect l="24642" t="21906" r="42277" b="12619"/>
          <a:stretch/>
        </p:blipFill>
        <p:spPr bwMode="auto">
          <a:xfrm>
            <a:off x="4965700" y="879153"/>
            <a:ext cx="3422650" cy="3706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3392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1519" y="2"/>
            <a:ext cx="7701028" cy="494948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Иные вопросы по реализации положений Закона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3169" t="21667" r="42947" b="10714"/>
          <a:stretch/>
        </p:blipFill>
        <p:spPr bwMode="auto">
          <a:xfrm>
            <a:off x="410210" y="502920"/>
            <a:ext cx="2011680" cy="2258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23705" t="20952" r="42371" b="12857"/>
          <a:stretch/>
        </p:blipFill>
        <p:spPr bwMode="auto">
          <a:xfrm>
            <a:off x="1633407" y="2760980"/>
            <a:ext cx="2011680" cy="2207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23571" t="20952" r="42412" b="11190"/>
          <a:stretch/>
        </p:blipFill>
        <p:spPr bwMode="auto">
          <a:xfrm>
            <a:off x="6959599" y="420370"/>
            <a:ext cx="2019300" cy="2265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l="23839" t="15000" r="42412" b="18095"/>
          <a:stretch/>
        </p:blipFill>
        <p:spPr bwMode="auto">
          <a:xfrm>
            <a:off x="5556249" y="2760980"/>
            <a:ext cx="2003425" cy="2233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6" cstate="print"/>
          <a:srcRect l="12857" t="20238" r="31965" b="10715"/>
          <a:stretch/>
        </p:blipFill>
        <p:spPr bwMode="auto">
          <a:xfrm>
            <a:off x="2972435" y="455295"/>
            <a:ext cx="3275330" cy="2305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6720580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">
  <a:themeElements>
    <a:clrScheme name="Custom 1">
      <a:dk1>
        <a:srgbClr val="000000"/>
      </a:dk1>
      <a:lt1>
        <a:srgbClr val="FFFFFF"/>
      </a:lt1>
      <a:dk2>
        <a:srgbClr val="008CFF"/>
      </a:dk2>
      <a:lt2>
        <a:srgbClr val="ECF3FA"/>
      </a:lt2>
      <a:accent1>
        <a:srgbClr val="008CFF"/>
      </a:accent1>
      <a:accent2>
        <a:srgbClr val="4FA730"/>
      </a:accent2>
      <a:accent3>
        <a:srgbClr val="E1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rosreestr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16973</TotalTime>
  <Words>239</Words>
  <Application>Microsoft Office PowerPoint</Application>
  <PresentationFormat>Экран (16:9)</PresentationFormat>
  <Paragraphs>43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Шаблон</vt:lpstr>
      <vt:lpstr>  Особенности применения положений Федерального закона от 30.12.2020 № 518-ФЗ «О внесении изменений в отдельные законодательные акты Российской Федерации»</vt:lpstr>
      <vt:lpstr>  Методическое сопровождение Закона о выявлении  </vt:lpstr>
      <vt:lpstr>Основные Этапы выявления правообладателей</vt:lpstr>
      <vt:lpstr>Объект недвижимости подпадающий под действие Закона</vt:lpstr>
      <vt:lpstr>Особенности применения Закона в отношении объектов капитального строительства и земельных участков</vt:lpstr>
      <vt:lpstr>  Иные вопросы по реализации положений Закона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 трансформация  и реинжиниринг бизнес-процессов</dc:title>
  <dc:creator>Григорян Аркадий Робертович</dc:creator>
  <cp:lastModifiedBy>Саитова А.С.</cp:lastModifiedBy>
  <cp:revision>960</cp:revision>
  <cp:lastPrinted>2022-05-25T17:51:58Z</cp:lastPrinted>
  <dcterms:created xsi:type="dcterms:W3CDTF">2020-12-17T18:43:20Z</dcterms:created>
  <dcterms:modified xsi:type="dcterms:W3CDTF">2022-11-10T12:39:27Z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2020-12-17T00:00:00Z</vt:filetime>
  </property>
  <property fmtid="{D5CDD505-2E9C-101B-9397-08002B2CF9AE}" pid="3" name="LastSaved">
    <vt:filetime>2020-12-17T00:00:00Z</vt:filetime>
  </property>
  <property fmtid="{D5CDD505-2E9C-101B-9397-08002B2CF9AE}" pid="4" name="NXPowerLiteLastOptimized">
    <vt:lpwstr>53052837</vt:lpwstr>
  </property>
  <property fmtid="{D5CDD505-2E9C-101B-9397-08002B2CF9AE}" pid="5" name="NXPowerLiteSettings">
    <vt:lpwstr>C700052003A000</vt:lpwstr>
  </property>
  <property fmtid="{D5CDD505-2E9C-101B-9397-08002B2CF9AE}" pid="6" name="NXPowerLiteVersion">
    <vt:lpwstr>D8.0.8</vt:lpwstr>
  </property>
</Properties>
</file>